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1" r:id="rId4"/>
    <p:sldId id="262" r:id="rId5"/>
    <p:sldId id="265" r:id="rId6"/>
    <p:sldId id="263" r:id="rId7"/>
    <p:sldId id="268" r:id="rId8"/>
    <p:sldId id="270" r:id="rId9"/>
    <p:sldId id="267"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404" y="-52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802.11-10/0892r1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smtClean="0"/>
              <a:t>July 2010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Jochen Miroll, Saarland University</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802.11-10/0892r1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July 2010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Jochen Miroll, Saarland University</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802.11-10/0892r1</a:t>
            </a:r>
            <a:endParaRPr lang="en-US"/>
          </a:p>
        </p:txBody>
      </p:sp>
      <p:sp>
        <p:nvSpPr>
          <p:cNvPr id="5" name="Rectangle 3"/>
          <p:cNvSpPr>
            <a:spLocks noGrp="1" noChangeArrowheads="1"/>
          </p:cNvSpPr>
          <p:nvPr>
            <p:ph type="dt"/>
          </p:nvPr>
        </p:nvSpPr>
        <p:spPr>
          <a:ln/>
        </p:spPr>
        <p:txBody>
          <a:bodyPr/>
          <a:lstStyle/>
          <a:p>
            <a:r>
              <a:rPr lang="de-DE" smtClean="0"/>
              <a:t>July 2010</a:t>
            </a:r>
            <a:endParaRPr lang="en-US"/>
          </a:p>
        </p:txBody>
      </p:sp>
      <p:sp>
        <p:nvSpPr>
          <p:cNvPr id="6" name="Rectangle 6"/>
          <p:cNvSpPr>
            <a:spLocks noGrp="1" noChangeArrowheads="1"/>
          </p:cNvSpPr>
          <p:nvPr>
            <p:ph type="ftr"/>
          </p:nvPr>
        </p:nvSpPr>
        <p:spPr>
          <a:ln/>
        </p:spPr>
        <p:txBody>
          <a:bodyPr/>
          <a:lstStyle/>
          <a:p>
            <a:r>
              <a:rPr lang="en-US" smtClean="0"/>
              <a:t>Jochen Miroll, Saarland University</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dirty="0" smtClean="0"/>
              <a:t>March 2011</a:t>
            </a:r>
            <a:endParaRPr lang="en-GB" dirty="0"/>
          </a:p>
        </p:txBody>
      </p:sp>
      <p:sp>
        <p:nvSpPr>
          <p:cNvPr id="5" name="Footer Placeholder 4"/>
          <p:cNvSpPr>
            <a:spLocks noGrp="1"/>
          </p:cNvSpPr>
          <p:nvPr>
            <p:ph type="ftr" idx="11"/>
          </p:nvPr>
        </p:nvSpPr>
        <p:spPr/>
        <p:txBody>
          <a:bodyPr/>
          <a:lstStyle>
            <a:lvl1pPr>
              <a:defRPr/>
            </a:lvl1pPr>
          </a:lstStyle>
          <a:p>
            <a:r>
              <a:rPr lang="en-GB" smtClean="0"/>
              <a:t>Jochen Miroll, Saarland University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Jochen Miroll, Saarland University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smtClean="0"/>
              <a:t>March 2011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smtClean="0"/>
              <a:t>March 2011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Jochen Miroll, Saarland University</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11-10/0892r2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Dok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dirty="0" smtClean="0"/>
              <a:t>March 2011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Jochen Miroll, Saarland University</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Replies to Q&amp;A following 10/0788r2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2011-03-07</a:t>
            </a:r>
            <a:endParaRPr lang="en-GB" sz="2000" b="0" dirty="0"/>
          </a:p>
        </p:txBody>
      </p:sp>
      <p:graphicFrame>
        <p:nvGraphicFramePr>
          <p:cNvPr id="3075" name="Object 3"/>
          <p:cNvGraphicFramePr>
            <a:graphicFrameLocks noChangeAspect="1"/>
          </p:cNvGraphicFramePr>
          <p:nvPr/>
        </p:nvGraphicFramePr>
        <p:xfrm>
          <a:off x="520700" y="2489200"/>
          <a:ext cx="8026400" cy="2908300"/>
        </p:xfrm>
        <a:graphic>
          <a:graphicData uri="http://schemas.openxmlformats.org/presentationml/2006/ole">
            <p:oleObj spid="_x0000_s3075" name="Document" r:id="rId4" imgW="8236743" imgH="2995168"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July 2010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Jochen Miroll, Saarland University</a:t>
            </a:r>
            <a:endParaRPr lang="en-GB" dirty="0"/>
          </a:p>
        </p:txBody>
      </p:sp>
      <p:sp>
        <p:nvSpPr>
          <p:cNvPr id="6" name="Slide Number Placeholder 5"/>
          <p:cNvSpPr>
            <a:spLocks noGrp="1"/>
          </p:cNvSpPr>
          <p:nvPr>
            <p:ph type="sldNum" idx="12"/>
          </p:nvPr>
        </p:nvSpPr>
        <p:spPr/>
        <p:txBody>
          <a:bodyPr/>
          <a:lstStyle/>
          <a:p>
            <a:r>
              <a:rPr lang="en-GB" smtClean="0"/>
              <a:t>Slide </a:t>
            </a:r>
            <a:fld id="{531D307C-65C7-4BB3-B44A-1501D36803F7}" type="slidenum">
              <a:rPr lang="en-GB" smtClean="0"/>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References</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pPr lvl="0"/>
            <a:r>
              <a:rPr lang="en-GB" dirty="0" smtClean="0"/>
              <a:t>doc.: IEEE 802.11-10/0788r2</a:t>
            </a:r>
            <a:endParaRPr lang="de-DE" dirty="0" smtClean="0"/>
          </a:p>
          <a:p>
            <a:pPr lvl="0"/>
            <a:r>
              <a:rPr lang="en-GB" dirty="0" smtClean="0"/>
              <a:t>doc.: IEEE 802.11-10/0768r2</a:t>
            </a:r>
            <a:endParaRPr lang="de-DE" dirty="0" smtClean="0"/>
          </a:p>
          <a:p>
            <a:pPr lvl="0"/>
            <a:r>
              <a:rPr lang="en-GB" dirty="0" smtClean="0"/>
              <a:t>doc.: IEEE 802.11-09/1150r2</a:t>
            </a:r>
            <a:endParaRPr lang="de-DE" dirty="0" smtClean="0"/>
          </a:p>
          <a:p>
            <a:pPr lvl="0"/>
            <a:r>
              <a:rPr lang="en-GB" dirty="0" smtClean="0"/>
              <a:t>doc.: </a:t>
            </a:r>
            <a:r>
              <a:rPr lang="en-US" dirty="0" smtClean="0"/>
              <a:t>IEEE 802.11-09/0290r1</a:t>
            </a:r>
            <a:endParaRPr lang="de-DE"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endParaRPr lang="en-GB" dirty="0"/>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t>This presentation aims to provide revised answers to the Q&amp;A session in the PM1 TGaa meeting on Tuesday during the July 2010 San Diego IEEE plenary</a:t>
            </a:r>
            <a:endParaRPr lang="en-GB" dirty="0"/>
          </a:p>
        </p:txBody>
      </p:sp>
      <p:sp>
        <p:nvSpPr>
          <p:cNvPr id="6" name="Slide Number Placeholder 5"/>
          <p:cNvSpPr>
            <a:spLocks noGrp="1"/>
          </p:cNvSpPr>
          <p:nvPr>
            <p:ph type="sldNum" idx="12"/>
          </p:nvPr>
        </p:nvSpPr>
        <p:spPr/>
        <p:txBody>
          <a:bodyPr/>
          <a:lstStyle/>
          <a:p>
            <a:r>
              <a:rPr lang="en-GB" smtClean="0"/>
              <a:t>Slide </a:t>
            </a:r>
            <a:fld id="{351F4386-A5E2-41A1-B4D0-BE653C929E06}"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Jochen Miroll, Saarland University</a:t>
            </a:r>
            <a:endParaRPr lang="en-GB" dirty="0"/>
          </a:p>
        </p:txBody>
      </p:sp>
      <p:sp>
        <p:nvSpPr>
          <p:cNvPr id="4" name="Date Placeholder 3"/>
          <p:cNvSpPr>
            <a:spLocks noGrp="1"/>
          </p:cNvSpPr>
          <p:nvPr>
            <p:ph type="dt" idx="15"/>
          </p:nvPr>
        </p:nvSpPr>
        <p:spPr/>
        <p:txBody>
          <a:bodyPr/>
          <a:lstStyle/>
          <a:p>
            <a:r>
              <a:rPr lang="de-DE" dirty="0" smtClean="0"/>
              <a:t>March 2011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Definitions</a:t>
            </a:r>
            <a:endParaRPr lang="en-US" dirty="0"/>
          </a:p>
        </p:txBody>
      </p:sp>
      <p:sp>
        <p:nvSpPr>
          <p:cNvPr id="3" name="Inhaltsplatzhalter 2"/>
          <p:cNvSpPr>
            <a:spLocks noGrp="1"/>
          </p:cNvSpPr>
          <p:nvPr>
            <p:ph idx="1"/>
          </p:nvPr>
        </p:nvSpPr>
        <p:spPr/>
        <p:txBody>
          <a:bodyPr/>
          <a:lstStyle/>
          <a:p>
            <a:pPr>
              <a:buFont typeface="Arial" pitchFamily="34" charset="0"/>
              <a:buChar char="•"/>
            </a:pPr>
            <a:r>
              <a:rPr lang="de-DE" smtClean="0"/>
              <a:t>JAR: Jamming-Ack-Request, cf. BAR</a:t>
            </a:r>
          </a:p>
          <a:p>
            <a:pPr>
              <a:buFont typeface="Arial" pitchFamily="34" charset="0"/>
              <a:buChar char="•"/>
            </a:pPr>
            <a:r>
              <a:rPr lang="de-DE" smtClean="0"/>
              <a:t>JA: Jamming-Ack, cf. BA</a:t>
            </a:r>
          </a:p>
          <a:p>
            <a:pPr>
              <a:buFont typeface="Arial" pitchFamily="34" charset="0"/>
              <a:buChar char="•"/>
            </a:pPr>
            <a:r>
              <a:rPr lang="de-DE" smtClean="0"/>
              <a:t>weak STA: STA which may be about to roam to another AP of the same ESS</a:t>
            </a:r>
          </a:p>
          <a:p>
            <a:pPr>
              <a:buFont typeface="Arial" pitchFamily="34" charset="0"/>
              <a:buChar char="•"/>
            </a:pPr>
            <a:r>
              <a:rPr lang="de-DE" smtClean="0"/>
              <a:t>LAF: Leader announcement frame</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ußzeilenplatzhalter 4"/>
          <p:cNvSpPr>
            <a:spLocks noGrp="1"/>
          </p:cNvSpPr>
          <p:nvPr>
            <p:ph type="ftr" idx="14"/>
          </p:nvPr>
        </p:nvSpPr>
        <p:spPr/>
        <p:txBody>
          <a:bodyPr/>
          <a:lstStyle/>
          <a:p>
            <a:r>
              <a:rPr lang="en-GB" smtClean="0"/>
              <a:t>Jochen Miroll, Saarland University</a:t>
            </a:r>
            <a:endParaRPr lang="en-GB" dirty="0"/>
          </a:p>
        </p:txBody>
      </p:sp>
      <p:sp>
        <p:nvSpPr>
          <p:cNvPr id="6" name="Datumsplatzhalter 5"/>
          <p:cNvSpPr>
            <a:spLocks noGrp="1"/>
          </p:cNvSpPr>
          <p:nvPr>
            <p:ph type="dt" idx="15"/>
          </p:nvPr>
        </p:nvSpPr>
        <p:spPr/>
        <p:txBody>
          <a:bodyPr/>
          <a:lstStyle/>
          <a:p>
            <a:r>
              <a:rPr lang="de-DE" dirty="0" smtClean="0"/>
              <a:t>March 2011</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dirty="0" smtClean="0"/>
              <a:t>March 2011</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smtClean="0"/>
              <a:t>Jochen Miroll, Saarland University</a:t>
            </a:r>
            <a:endParaRPr lang="en-GB" dirty="0"/>
          </a:p>
        </p:txBody>
      </p:sp>
      <p:sp>
        <p:nvSpPr>
          <p:cNvPr id="6" name="Slide Number Placeholder 5"/>
          <p:cNvSpPr>
            <a:spLocks noGrp="1"/>
          </p:cNvSpPr>
          <p:nvPr>
            <p:ph type="sldNum" idx="12"/>
          </p:nvPr>
        </p:nvSpPr>
        <p:spPr/>
        <p:txBody>
          <a:bodyPr/>
          <a:lstStyle/>
          <a:p>
            <a:r>
              <a:rPr lang="en-GB" smtClean="0"/>
              <a:t>Slide </a:t>
            </a:r>
            <a:fld id="{8DC72EFA-1DF8-481C-8B66-C8A1D5DAFDEA}" type="slidenum">
              <a:rPr lang="en-GB" smtClean="0"/>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mtClean="0"/>
              <a:t>Answers to Q&amp;A, revisited (1)</a:t>
            </a:r>
            <a:endParaRPr lang="en-US" dirty="0"/>
          </a:p>
        </p:txBody>
      </p:sp>
      <p:sp>
        <p:nvSpPr>
          <p:cNvPr id="9218" name="Rectangle 2"/>
          <p:cNvSpPr>
            <a:spLocks noGrp="1" noChangeArrowheads="1"/>
          </p:cNvSpPr>
          <p:nvPr>
            <p:ph type="body" idx="1"/>
          </p:nvPr>
        </p:nvSpPr>
        <p:spPr>
          <a:xfrm>
            <a:off x="683568" y="1844824"/>
            <a:ext cx="7772400" cy="4544144"/>
          </a:xfrm>
          <a:ln/>
        </p:spPr>
        <p:txBody>
          <a:bodyPr>
            <a:normAutofit fontScale="70000" lnSpcReduction="20000"/>
          </a:bodyPr>
          <a:lstStyle/>
          <a:p>
            <a:pPr marL="457200" indent="-457200">
              <a:buFont typeface="Arial" pitchFamily="34" charset="0"/>
              <a:buChar char="•"/>
            </a:pPr>
            <a:r>
              <a:rPr lang="en-GB" dirty="0" smtClean="0"/>
              <a:t>Should the JAR be self-contained or incorporated into each/some data frame(s) (e.g. by means of  a preamble extension)?</a:t>
            </a:r>
          </a:p>
          <a:p>
            <a:pPr marL="857250" lvl="1" indent="-457200"/>
            <a:r>
              <a:rPr lang="en-GB" dirty="0" smtClean="0"/>
              <a:t>The proposal should extend the GCR BAR and thus make the JAR self-contained, for two main reasons:</a:t>
            </a:r>
          </a:p>
          <a:p>
            <a:pPr marL="1257300" lvl="2" indent="-457200">
              <a:buFont typeface="+mj-lt"/>
              <a:buAutoNum type="arabicPeriod"/>
            </a:pPr>
            <a:r>
              <a:rPr lang="en-GB" dirty="0" smtClean="0"/>
              <a:t>Implementation complexity is reduced when JAR-JA is kept similar to BAR-BA.</a:t>
            </a:r>
          </a:p>
          <a:p>
            <a:pPr marL="1257300" lvl="2" indent="-457200">
              <a:buFont typeface="+mj-lt"/>
              <a:buAutoNum type="arabicPeriod"/>
            </a:pPr>
            <a:r>
              <a:rPr lang="en-GB" dirty="0" smtClean="0"/>
              <a:t>Compatibility issues with legacy STA are avoided.</a:t>
            </a:r>
          </a:p>
          <a:p>
            <a:pPr marL="457200" indent="-457200">
              <a:buFont typeface="Arial" pitchFamily="34" charset="0"/>
              <a:buChar char="•"/>
            </a:pPr>
            <a:r>
              <a:rPr lang="en-GB" dirty="0" smtClean="0"/>
              <a:t>Should the JAR be issued before or after data </a:t>
            </a:r>
            <a:r>
              <a:rPr lang="en-GB" dirty="0" err="1" smtClean="0"/>
              <a:t>tx</a:t>
            </a:r>
            <a:r>
              <a:rPr lang="en-GB" dirty="0" smtClean="0"/>
              <a:t>?</a:t>
            </a:r>
          </a:p>
          <a:p>
            <a:pPr marL="857250" lvl="1" indent="-457200"/>
            <a:r>
              <a:rPr lang="en-GB" dirty="0" smtClean="0"/>
              <a:t>In analogy to GCR BAR-BA: each JA shall be directly preceded by a JAR</a:t>
            </a:r>
          </a:p>
          <a:p>
            <a:pPr marL="457200" indent="-457200">
              <a:buFont typeface="Arial" pitchFamily="34" charset="0"/>
              <a:buChar char="•"/>
            </a:pPr>
            <a:r>
              <a:rPr lang="en-GB" dirty="0" smtClean="0"/>
              <a:t>Specification of (one/some/any) leader selection mechanism for JAR-JA?</a:t>
            </a:r>
          </a:p>
          <a:p>
            <a:pPr marL="857250" lvl="1" indent="-457200"/>
            <a:r>
              <a:rPr lang="en-GB" dirty="0" smtClean="0"/>
              <a:t>Similarly to rate adaptation, leader selection is out of scope of 802.11aa</a:t>
            </a:r>
          </a:p>
          <a:p>
            <a:pPr marL="457200" indent="-457200">
              <a:buFont typeface="Arial" pitchFamily="34" charset="0"/>
              <a:buChar char="•"/>
            </a:pPr>
            <a:r>
              <a:rPr lang="en-GB" dirty="0" smtClean="0"/>
              <a:t>Scalability of existing GCR BAR-BA with the number of group members</a:t>
            </a:r>
          </a:p>
          <a:p>
            <a:pPr marL="857250" lvl="1" indent="-457200"/>
            <a:r>
              <a:rPr lang="en-GB" dirty="0" smtClean="0"/>
              <a:t>GCR BAR-BA may address a subset of the group, thus collecting partial feedback.</a:t>
            </a:r>
          </a:p>
          <a:p>
            <a:pPr marL="857250" lvl="1" indent="-457200"/>
            <a:r>
              <a:rPr lang="en-GB" dirty="0" smtClean="0"/>
              <a:t>This implies the following:</a:t>
            </a:r>
          </a:p>
          <a:p>
            <a:pPr marL="1257300" lvl="2" indent="-457200">
              <a:buFont typeface="+mj-lt"/>
              <a:buAutoNum type="arabicPeriod"/>
            </a:pPr>
            <a:r>
              <a:rPr lang="en-GB" dirty="0" smtClean="0"/>
              <a:t>this subset needs to be determined (which is assumed out of scope of 802.11aa)</a:t>
            </a:r>
          </a:p>
          <a:p>
            <a:pPr marL="1257300" lvl="2" indent="-457200">
              <a:buFont typeface="+mj-lt"/>
              <a:buAutoNum type="arabicPeriod"/>
            </a:pPr>
            <a:r>
              <a:rPr lang="en-GB" dirty="0" smtClean="0"/>
              <a:t>for the group members outside this subset, no feedback is obtained</a:t>
            </a:r>
          </a:p>
          <a:p>
            <a:pPr marL="857250" lvl="1" indent="-457200"/>
            <a:r>
              <a:rPr lang="en-GB" dirty="0" smtClean="0"/>
              <a:t>Unsolicited retries may help reduce BAR-BA overhead, but do not generate feedback</a:t>
            </a:r>
          </a:p>
          <a:p>
            <a:pPr marL="857250" lvl="1" indent="-457200"/>
            <a:r>
              <a:rPr lang="en-GB" dirty="0" smtClean="0"/>
              <a:t>Hence, JAR-JA is an additional mechanism that has the following properties</a:t>
            </a:r>
          </a:p>
          <a:p>
            <a:pPr marL="1257300" lvl="2" indent="-457200">
              <a:buFont typeface="+mj-lt"/>
              <a:buAutoNum type="arabicPeriod"/>
            </a:pPr>
            <a:r>
              <a:rPr lang="en-GB" dirty="0" smtClean="0"/>
              <a:t>It has limited feedback overhead</a:t>
            </a:r>
          </a:p>
          <a:p>
            <a:pPr marL="1257300" lvl="2" indent="-457200">
              <a:buFont typeface="+mj-lt"/>
              <a:buAutoNum type="arabicPeriod"/>
            </a:pPr>
            <a:r>
              <a:rPr lang="en-GB" dirty="0" smtClean="0"/>
              <a:t>but still gathers feedback </a:t>
            </a:r>
            <a:r>
              <a:rPr lang="en-GB" dirty="0" smtClean="0"/>
              <a:t>(</a:t>
            </a:r>
            <a:r>
              <a:rPr lang="en-GB" dirty="0" smtClean="0"/>
              <a:t>implicitly) </a:t>
            </a:r>
            <a:r>
              <a:rPr lang="en-GB" dirty="0" smtClean="0"/>
              <a:t>from </a:t>
            </a:r>
            <a:r>
              <a:rPr lang="en-GB" dirty="0" smtClean="0"/>
              <a:t>all members of the group</a:t>
            </a:r>
          </a:p>
          <a:p>
            <a:pPr marL="457200" indent="-457200">
              <a:buFont typeface="Arial" pitchFamily="34" charset="0"/>
              <a:buChar char="•"/>
            </a:pPr>
            <a:endParaRPr lang="en-GB" b="1" dirty="0" smtClean="0"/>
          </a:p>
          <a:p>
            <a:pPr marL="457200" indent="-457200">
              <a:buFont typeface="Arial" pitchFamily="34"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dirty="0" smtClean="0"/>
              <a:t>March 2011</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smtClean="0"/>
              <a:t>Jochen Miroll, Saarland University</a:t>
            </a:r>
            <a:endParaRPr lang="en-GB" dirty="0"/>
          </a:p>
        </p:txBody>
      </p:sp>
      <p:sp>
        <p:nvSpPr>
          <p:cNvPr id="6" name="Slide Number Placeholder 5"/>
          <p:cNvSpPr>
            <a:spLocks noGrp="1"/>
          </p:cNvSpPr>
          <p:nvPr>
            <p:ph type="sldNum" idx="12"/>
          </p:nvPr>
        </p:nvSpPr>
        <p:spPr/>
        <p:txBody>
          <a:bodyPr/>
          <a:lstStyle/>
          <a:p>
            <a:r>
              <a:rPr lang="en-GB" smtClean="0"/>
              <a:t>Slide </a:t>
            </a:r>
            <a:fld id="{8DC72EFA-1DF8-481C-8B66-C8A1D5DAFDEA}" type="slidenum">
              <a:rPr lang="en-GB" smtClean="0"/>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mtClean="0"/>
              <a:t>Answers to Q&amp;A, revisited (2)</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70000" lnSpcReduction="20000"/>
          </a:bodyPr>
          <a:lstStyle/>
          <a:p>
            <a:pPr marL="457200" indent="-457200">
              <a:buFont typeface="Arial" pitchFamily="34" charset="0"/>
              <a:buChar char="•"/>
            </a:pPr>
            <a:r>
              <a:rPr lang="en-GB" dirty="0" smtClean="0"/>
              <a:t>Problem that the Leader receiver may roam or otherwise disappear</a:t>
            </a:r>
          </a:p>
          <a:p>
            <a:pPr marL="857250" lvl="1" indent="-457200"/>
            <a:r>
              <a:rPr lang="en-GB" dirty="0" smtClean="0"/>
              <a:t>We have previously shown (cf. </a:t>
            </a:r>
            <a:r>
              <a:rPr lang="en-GB" dirty="0" smtClean="0"/>
              <a:t>10/0768r2) </a:t>
            </a:r>
            <a:r>
              <a:rPr lang="en-GB" dirty="0" smtClean="0"/>
              <a:t>that the JAR-JA protocol performs best when the Leader receiver experiences the lowest SNR within the group (i.e. the “weakest” receiver)</a:t>
            </a:r>
          </a:p>
          <a:p>
            <a:pPr marL="857250" lvl="1" indent="-457200">
              <a:buFont typeface="Arial" pitchFamily="34" charset="0"/>
              <a:buChar char="•"/>
            </a:pPr>
            <a:r>
              <a:rPr lang="en-GB" dirty="0" smtClean="0"/>
              <a:t>Since leader selection is out of scope, this shall not be standardized in 802.11aa</a:t>
            </a:r>
          </a:p>
          <a:p>
            <a:pPr marL="857250" lvl="1" indent="-457200">
              <a:buFont typeface="Arial" pitchFamily="34" charset="0"/>
              <a:buChar char="•"/>
            </a:pPr>
            <a:r>
              <a:rPr lang="en-GB" dirty="0" smtClean="0"/>
              <a:t>“weakest” within the group does not necessarily imply that this station is indeed a weak STA</a:t>
            </a:r>
          </a:p>
          <a:p>
            <a:pPr marL="857250" lvl="1" indent="-457200"/>
            <a:r>
              <a:rPr lang="en-GB" dirty="0" smtClean="0"/>
              <a:t>Still, the Leader may disappear (e.g. due to power-loss):</a:t>
            </a:r>
          </a:p>
          <a:p>
            <a:pPr marL="857250" lvl="1" indent="-457200">
              <a:buFont typeface="Arial" pitchFamily="34" charset="0"/>
              <a:buChar char="•"/>
            </a:pPr>
            <a:r>
              <a:rPr lang="en-GB" dirty="0" smtClean="0"/>
              <a:t>When the leader leaves unexpectedly, this results in absence of </a:t>
            </a:r>
            <a:r>
              <a:rPr lang="en-GB" b="1" dirty="0" smtClean="0"/>
              <a:t>positive ACKs</a:t>
            </a:r>
            <a:r>
              <a:rPr lang="en-GB" dirty="0" smtClean="0"/>
              <a:t> and thus possibly unnecessary retransmissions.</a:t>
            </a:r>
          </a:p>
          <a:p>
            <a:pPr marL="857250" lvl="1" indent="-457200">
              <a:buFont typeface="Arial" pitchFamily="34" charset="0"/>
              <a:buChar char="•"/>
            </a:pPr>
            <a:r>
              <a:rPr lang="en-GB" dirty="0" smtClean="0"/>
              <a:t>The leader disappearing unnoticed is  presumably a rare event. The effect is limited to a temporary decrease in overall throughput until the AP detects the missing of the Leader</a:t>
            </a:r>
          </a:p>
          <a:p>
            <a:pPr marL="857250" lvl="1" indent="-457200"/>
            <a:r>
              <a:rPr lang="en-GB" dirty="0" smtClean="0"/>
              <a:t>The GCR AP could have multiple STA as potential Leaders or test if the Leader is “alive” immediately before JAR-JA.</a:t>
            </a:r>
          </a:p>
          <a:p>
            <a:pPr marL="857250" lvl="1" indent="-457200"/>
            <a:r>
              <a:rPr lang="en-GB" dirty="0" smtClean="0"/>
              <a:t>We do not limit the scheme to BSSs and we do not tie any STA to the current AP.</a:t>
            </a:r>
          </a:p>
          <a:p>
            <a:pPr marL="457200" indent="-457200">
              <a:buFont typeface="Arial" pitchFamily="34" charset="0"/>
              <a:buChar char="•"/>
            </a:pPr>
            <a:r>
              <a:rPr lang="en-GB" dirty="0" smtClean="0"/>
              <a:t>Frequency of update of the Leader role</a:t>
            </a:r>
          </a:p>
          <a:p>
            <a:pPr marL="857250" lvl="1" indent="-457200"/>
            <a:r>
              <a:rPr lang="en-GB" dirty="0" smtClean="0"/>
              <a:t>Since the Leader selection is out of scope, also </a:t>
            </a:r>
            <a:r>
              <a:rPr lang="en-GB" dirty="0" smtClean="0"/>
              <a:t>its </a:t>
            </a:r>
            <a:r>
              <a:rPr lang="en-GB" dirty="0" smtClean="0"/>
              <a:t>frequency shall not be specified. The update frequency is a parameter that is dependent on the fading scenario. </a:t>
            </a:r>
          </a:p>
          <a:p>
            <a:pPr marL="857250" lvl="1" indent="-457200"/>
            <a:r>
              <a:rPr lang="en-GB" dirty="0" smtClean="0"/>
              <a:t>Yet, it </a:t>
            </a:r>
            <a:r>
              <a:rPr lang="en-GB" dirty="0" smtClean="0"/>
              <a:t>may be necessary to </a:t>
            </a:r>
            <a:r>
              <a:rPr lang="en-GB" dirty="0" smtClean="0"/>
              <a:t>switch the Leader after each JAR-JA exchange.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dirty="0" smtClean="0"/>
              <a:t>March 2011</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smtClean="0"/>
              <a:t>Jochen Miroll, Saarland University</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mtClean="0"/>
              <a:t>Answers to Q&amp;A, revisited (3)</a:t>
            </a:r>
            <a:endParaRPr lang="en-US" dirty="0"/>
          </a:p>
        </p:txBody>
      </p:sp>
      <p:sp>
        <p:nvSpPr>
          <p:cNvPr id="10242" name="Rectangle 2"/>
          <p:cNvSpPr>
            <a:spLocks noGrp="1" noChangeArrowheads="1"/>
          </p:cNvSpPr>
          <p:nvPr>
            <p:ph type="body" idx="1"/>
          </p:nvPr>
        </p:nvSpPr>
        <p:spPr>
          <a:xfrm>
            <a:off x="685800" y="1981200"/>
            <a:ext cx="7772400" cy="4472136"/>
          </a:xfrm>
          <a:ln/>
        </p:spPr>
        <p:txBody>
          <a:bodyPr>
            <a:normAutofit fontScale="85000" lnSpcReduction="10000"/>
          </a:bodyPr>
          <a:lstStyle/>
          <a:p>
            <a:pPr marL="457200" indent="-457200">
              <a:buFont typeface="Arial" pitchFamily="34" charset="0"/>
              <a:buChar char="•"/>
            </a:pPr>
            <a:r>
              <a:rPr lang="en-US" strike="sngStrike" dirty="0" smtClean="0"/>
              <a:t>Is it assumed that the leader always uses the smallest AID?</a:t>
            </a:r>
          </a:p>
          <a:p>
            <a:pPr marL="857250" lvl="1" indent="-457200"/>
            <a:r>
              <a:rPr lang="en-US" strike="sngStrike" dirty="0" smtClean="0"/>
              <a:t>No. The bitmap offset may start anywhere. The bitmap itself can be made a circular map or not be used at all, since only 1 station needs to be addressed</a:t>
            </a:r>
            <a:endParaRPr lang="en-GB" strike="sngStrike" dirty="0" smtClean="0"/>
          </a:p>
          <a:p>
            <a:pPr>
              <a:buFont typeface="Arial" pitchFamily="34" charset="0"/>
              <a:buChar char="•"/>
            </a:pPr>
            <a:r>
              <a:rPr lang="en-US" dirty="0" smtClean="0"/>
              <a:t>Timing requirements to cancel positive feedback</a:t>
            </a:r>
          </a:p>
          <a:p>
            <a:pPr lvl="1"/>
            <a:r>
              <a:rPr lang="en-US" dirty="0" smtClean="0"/>
              <a:t>We have shown that cancellation is not timing critical. As long as there is an overlap, positive feedback is cancelled with a predictable probability</a:t>
            </a:r>
          </a:p>
          <a:p>
            <a:pPr lvl="1"/>
            <a:r>
              <a:rPr lang="en-US" dirty="0" smtClean="0"/>
              <a:t>Example:</a:t>
            </a:r>
          </a:p>
          <a:p>
            <a:pPr lvl="2">
              <a:buFont typeface="Arial" pitchFamily="34" charset="0"/>
              <a:buChar char="•"/>
            </a:pPr>
            <a:r>
              <a:rPr lang="en-US" dirty="0" smtClean="0"/>
              <a:t>OFDM 20MHz: </a:t>
            </a:r>
            <a:r>
              <a:rPr lang="en-US" dirty="0" err="1" smtClean="0"/>
              <a:t>aSlotTime</a:t>
            </a:r>
            <a:r>
              <a:rPr lang="en-US" dirty="0" smtClean="0"/>
              <a:t> = 9us, SIFS tolerance </a:t>
            </a:r>
            <a:r>
              <a:rPr lang="en-US" b="1" dirty="0" smtClean="0"/>
              <a:t>±0.9us</a:t>
            </a:r>
            <a:br>
              <a:rPr lang="en-US" b="1" dirty="0" smtClean="0"/>
            </a:br>
            <a:r>
              <a:rPr lang="en-US" dirty="0" err="1" smtClean="0"/>
              <a:t>airPropagationTime</a:t>
            </a:r>
            <a:r>
              <a:rPr lang="en-US" dirty="0" smtClean="0"/>
              <a:t> for 3km: </a:t>
            </a:r>
            <a:r>
              <a:rPr lang="en-US" b="1" dirty="0" smtClean="0"/>
              <a:t>10us</a:t>
            </a:r>
            <a:r>
              <a:rPr lang="en-US" dirty="0" smtClean="0"/>
              <a:t>.</a:t>
            </a:r>
          </a:p>
          <a:p>
            <a:pPr lvl="2">
              <a:buFont typeface="Arial" pitchFamily="34" charset="0"/>
              <a:buChar char="•"/>
            </a:pPr>
            <a:r>
              <a:rPr lang="en-US" dirty="0" smtClean="0"/>
              <a:t>Even short frames can be cancelled: 6 Mbps 11a ACK: 11 OFDM symbols</a:t>
            </a:r>
            <a:br>
              <a:rPr lang="en-US" dirty="0" smtClean="0"/>
            </a:br>
            <a:r>
              <a:rPr lang="en-US" b="1" dirty="0" smtClean="0"/>
              <a:t>44us</a:t>
            </a:r>
            <a:r>
              <a:rPr lang="en-US" dirty="0" smtClean="0"/>
              <a:t> &gt;&gt; </a:t>
            </a:r>
            <a:r>
              <a:rPr lang="en-US" b="1" dirty="0" smtClean="0"/>
              <a:t>10us</a:t>
            </a:r>
            <a:r>
              <a:rPr lang="en-US" dirty="0" smtClean="0"/>
              <a:t>+</a:t>
            </a:r>
            <a:r>
              <a:rPr lang="en-US" b="1" dirty="0" smtClean="0"/>
              <a:t>0.9us</a:t>
            </a:r>
          </a:p>
          <a:p>
            <a:pPr>
              <a:buFont typeface="Arial" pitchFamily="34" charset="0"/>
              <a:buChar char="•"/>
            </a:pPr>
            <a:r>
              <a:rPr lang="en-US" dirty="0" smtClean="0"/>
              <a:t>Hardware implementation complexity</a:t>
            </a:r>
            <a:endParaRPr lang="en-US" b="1" dirty="0" smtClean="0"/>
          </a:p>
          <a:p>
            <a:pPr lvl="1"/>
            <a:r>
              <a:rPr lang="en-US" dirty="0" smtClean="0"/>
              <a:t>GCR BA is sent immediately after the corresponding BAR, so with respect to this aspect, the implementation complexity stays the same for JAR-JA</a:t>
            </a:r>
          </a:p>
          <a:p>
            <a:pPr lvl="1"/>
            <a:r>
              <a:rPr lang="en-US" dirty="0" smtClean="0"/>
              <a:t>If Leader role can be switched on a per JAR-JA basis, a STA needs to determine for each JAR if it is the Leader.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Answers to Q&amp;A, revisited (4)</a:t>
            </a:r>
            <a:endParaRPr lang="de-DE" dirty="0"/>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US" strike="sngStrike" smtClean="0"/>
              <a:t>Overlay-FEC: Are upper layer protocols available?</a:t>
            </a:r>
          </a:p>
          <a:p>
            <a:pPr lvl="1"/>
            <a:r>
              <a:rPr lang="en-US" strike="sngStrike" smtClean="0"/>
              <a:t>Yes. RTP-FEC defines an extension header / payload type to RTP, where RTP packets either carry (systematic) data or parity</a:t>
            </a:r>
            <a:br>
              <a:rPr lang="en-US" strike="sngStrike" smtClean="0"/>
            </a:br>
            <a:r>
              <a:rPr lang="en-US" strike="sngStrike" smtClean="0"/>
              <a:t>e.g., cf. </a:t>
            </a:r>
            <a:r>
              <a:rPr lang="en-US" b="1" strike="sngStrike" smtClean="0"/>
              <a:t>RFC2733</a:t>
            </a:r>
            <a:r>
              <a:rPr lang="en-US" strike="sngStrike" smtClean="0"/>
              <a:t>:</a:t>
            </a:r>
          </a:p>
          <a:p>
            <a:pPr lvl="2" algn="just"/>
            <a:r>
              <a:rPr lang="en-US" strike="sngStrike" smtClean="0"/>
              <a:t>“FEC Packet: The forward error correction algorithms at the transmitter take the media packets as an input. They output both the media packets that they are passed, and new packets called FEC packets. The FEC packets are formatted according to the rules specified in this document.”</a:t>
            </a:r>
          </a:p>
          <a:p>
            <a:pPr>
              <a:buFont typeface="Arial" pitchFamily="34" charset="0"/>
              <a:buChar char="•"/>
            </a:pPr>
            <a:r>
              <a:rPr lang="en-US" strike="sngStrike" smtClean="0"/>
              <a:t>Requirement for </a:t>
            </a:r>
            <a:r>
              <a:rPr lang="en-US" strike="dblStrike" smtClean="0"/>
              <a:t>Deep</a:t>
            </a:r>
            <a:r>
              <a:rPr lang="en-US" strike="sngStrike" smtClean="0"/>
              <a:t> Stateful Packet Inspection for Overlay-FEC and thus increased AP complexity</a:t>
            </a:r>
          </a:p>
          <a:p>
            <a:pPr lvl="1"/>
            <a:r>
              <a:rPr lang="en-US" strike="sngStrike" smtClean="0"/>
              <a:t>Packet classification at the AP is one possibility.</a:t>
            </a:r>
          </a:p>
          <a:p>
            <a:pPr lvl="1"/>
            <a:r>
              <a:rPr lang="en-US" strike="sngStrike" smtClean="0"/>
              <a:t>But  we may also rely on pre-classified packets using SCS and 802.1</a:t>
            </a:r>
          </a:p>
          <a:p>
            <a:endParaRPr lang="de-DE"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Jochen Miroll, Saarland University</a:t>
            </a:r>
            <a:endParaRPr lang="en-GB" dirty="0"/>
          </a:p>
        </p:txBody>
      </p:sp>
      <p:sp>
        <p:nvSpPr>
          <p:cNvPr id="6" name="Date Placeholder 5"/>
          <p:cNvSpPr>
            <a:spLocks noGrp="1"/>
          </p:cNvSpPr>
          <p:nvPr>
            <p:ph type="dt" idx="15"/>
          </p:nvPr>
        </p:nvSpPr>
        <p:spPr/>
        <p:txBody>
          <a:bodyPr/>
          <a:lstStyle/>
          <a:p>
            <a:r>
              <a:rPr lang="de-DE" dirty="0" err="1" smtClean="0"/>
              <a:t>July</a:t>
            </a:r>
            <a:r>
              <a:rPr lang="de-DE" dirty="0" smtClean="0"/>
              <a:t> 2010</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Leader Management</a:t>
            </a:r>
            <a:endParaRPr lang="en-US"/>
          </a:p>
        </p:txBody>
      </p:sp>
      <p:sp>
        <p:nvSpPr>
          <p:cNvPr id="3" name="Inhaltsplatzhalter 2"/>
          <p:cNvSpPr>
            <a:spLocks noGrp="1"/>
          </p:cNvSpPr>
          <p:nvPr>
            <p:ph idx="1"/>
          </p:nvPr>
        </p:nvSpPr>
        <p:spPr/>
        <p:txBody>
          <a:bodyPr>
            <a:normAutofit fontScale="92500" lnSpcReduction="10000"/>
          </a:bodyPr>
          <a:lstStyle/>
          <a:p>
            <a:r>
              <a:rPr lang="en-US" smtClean="0"/>
              <a:t>Leader may be selected by received SNR</a:t>
            </a:r>
          </a:p>
          <a:p>
            <a:pPr lvl="1">
              <a:buFont typeface="Arial" pitchFamily="34" charset="0"/>
              <a:buChar char="•"/>
            </a:pPr>
            <a:r>
              <a:rPr lang="en-US" smtClean="0"/>
              <a:t>AP probes STAs via GCR BAR-BAs</a:t>
            </a:r>
          </a:p>
          <a:p>
            <a:pPr lvl="2">
              <a:buFont typeface="Arial" pitchFamily="34" charset="0"/>
              <a:buChar char="•"/>
            </a:pPr>
            <a:r>
              <a:rPr lang="en-US" smtClean="0"/>
              <a:t>When exactly / period: out of scope</a:t>
            </a:r>
          </a:p>
          <a:p>
            <a:pPr lvl="2">
              <a:buFont typeface="Arial" pitchFamily="34" charset="0"/>
              <a:buChar char="•"/>
            </a:pPr>
            <a:r>
              <a:rPr lang="en-US" smtClean="0"/>
              <a:t>At least when the current designated Leader leaves</a:t>
            </a:r>
          </a:p>
          <a:p>
            <a:pPr lvl="1">
              <a:buFont typeface="Arial" pitchFamily="34" charset="0"/>
              <a:buChar char="•"/>
            </a:pPr>
            <a:r>
              <a:rPr lang="en-US" smtClean="0"/>
              <a:t>Could rely on 802.11k, 802.11v?</a:t>
            </a:r>
          </a:p>
          <a:p>
            <a:r>
              <a:rPr lang="en-US" smtClean="0"/>
              <a:t>Leader announcement</a:t>
            </a:r>
          </a:p>
          <a:p>
            <a:pPr lvl="1">
              <a:buFont typeface="Arial" pitchFamily="34" charset="0"/>
              <a:buChar char="•"/>
            </a:pPr>
            <a:r>
              <a:rPr lang="en-US" smtClean="0"/>
              <a:t>A LAF may introduce more protocol overhead than signaling the Leader role within the JAR-JA exchange</a:t>
            </a:r>
          </a:p>
          <a:p>
            <a:pPr lvl="1">
              <a:buFont typeface="Arial" pitchFamily="34" charset="0"/>
              <a:buChar char="•"/>
            </a:pPr>
            <a:r>
              <a:rPr lang="de-DE" smtClean="0"/>
              <a:t>A LAF lends itself  to reduce JAR processing complexity at the group member STAs. Additionally, the indoor environment is typically slow fading</a:t>
            </a:r>
          </a:p>
          <a:p>
            <a:pPr lvl="1">
              <a:buFont typeface="Arial" pitchFamily="34" charset="0"/>
              <a:buChar char="•"/>
            </a:pPr>
            <a:r>
              <a:rPr lang="de-DE" smtClean="0"/>
              <a:t>Drawback of  LAF: Compensating the disappearance of the leader will take more time, thus throughput is degraded for a longer period.</a:t>
            </a:r>
            <a:endParaRPr lang="en-US" smtClean="0"/>
          </a:p>
          <a:p>
            <a:pPr lvl="1"/>
            <a:endParaRPr lang="en-US" dirty="0"/>
          </a:p>
        </p:txBody>
      </p:sp>
      <p:sp>
        <p:nvSpPr>
          <p:cNvPr id="4" name="Foliennummernplatzhalter 3"/>
          <p:cNvSpPr>
            <a:spLocks noGrp="1"/>
          </p:cNvSpPr>
          <p:nvPr>
            <p:ph type="sldNum" idx="12"/>
          </p:nvPr>
        </p:nvSpPr>
        <p:spPr/>
        <p:txBody>
          <a:bodyPr/>
          <a:lstStyle/>
          <a:p>
            <a:r>
              <a:rPr lang="en-US" smtClean="0"/>
              <a:t>Slide </a:t>
            </a:r>
            <a:fld id="{440F5867-744E-4AA6-B0ED-4C44D2DFBB7B}" type="slidenum">
              <a:rPr lang="en-US" smtClean="0"/>
              <a:pPr/>
              <a:t>8</a:t>
            </a:fld>
            <a:endParaRPr lang="en-US"/>
          </a:p>
        </p:txBody>
      </p:sp>
      <p:sp>
        <p:nvSpPr>
          <p:cNvPr id="5" name="Fußzeilenplatzhalter 4"/>
          <p:cNvSpPr>
            <a:spLocks noGrp="1"/>
          </p:cNvSpPr>
          <p:nvPr>
            <p:ph type="ftr" idx="14"/>
          </p:nvPr>
        </p:nvSpPr>
        <p:spPr/>
        <p:txBody>
          <a:bodyPr/>
          <a:lstStyle/>
          <a:p>
            <a:r>
              <a:rPr lang="en-US" smtClean="0"/>
              <a:t>Jochen Miroll, Saarland University</a:t>
            </a:r>
            <a:endParaRPr lang="en-US"/>
          </a:p>
        </p:txBody>
      </p:sp>
      <p:sp>
        <p:nvSpPr>
          <p:cNvPr id="6" name="Datumsplatzhalter 5"/>
          <p:cNvSpPr>
            <a:spLocks noGrp="1"/>
          </p:cNvSpPr>
          <p:nvPr>
            <p:ph type="dt" idx="15"/>
          </p:nvPr>
        </p:nvSpPr>
        <p:spPr/>
        <p:txBody>
          <a:bodyPr/>
          <a:lstStyle/>
          <a:p>
            <a:r>
              <a:rPr lang="en-US" dirty="0" smtClean="0"/>
              <a:t>March 2011</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Straw poll</a:t>
            </a:r>
            <a:endParaRPr lang="de-DE" dirty="0"/>
          </a:p>
        </p:txBody>
      </p:sp>
      <p:sp>
        <p:nvSpPr>
          <p:cNvPr id="3" name="Content Placeholder 2"/>
          <p:cNvSpPr>
            <a:spLocks noGrp="1"/>
          </p:cNvSpPr>
          <p:nvPr>
            <p:ph idx="1"/>
          </p:nvPr>
        </p:nvSpPr>
        <p:spPr/>
        <p:txBody>
          <a:bodyPr/>
          <a:lstStyle/>
          <a:p>
            <a:r>
              <a:rPr lang="de-DE" smtClean="0"/>
              <a:t>Does TGaa regard the issues raised to be covered and all open questions answered?</a:t>
            </a:r>
          </a:p>
          <a:p>
            <a:endParaRPr lang="de-DE" smtClean="0"/>
          </a:p>
          <a:p>
            <a:pPr>
              <a:buFont typeface="Arial" pitchFamily="34" charset="0"/>
              <a:buChar char="•"/>
            </a:pPr>
            <a:r>
              <a:rPr lang="de-DE" smtClean="0"/>
              <a:t>Yes: 		1</a:t>
            </a:r>
          </a:p>
          <a:p>
            <a:pPr>
              <a:buFont typeface="Arial" pitchFamily="34" charset="0"/>
              <a:buChar char="•"/>
            </a:pPr>
            <a:r>
              <a:rPr lang="de-DE" smtClean="0"/>
              <a:t>No:			1</a:t>
            </a:r>
          </a:p>
          <a:p>
            <a:pPr>
              <a:buFont typeface="Arial" pitchFamily="34" charset="0"/>
              <a:buChar char="•"/>
            </a:pPr>
            <a:r>
              <a:rPr lang="de-DE" smtClean="0"/>
              <a:t>Abstain:	7</a:t>
            </a:r>
            <a:endParaRPr lang="de-DE"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Jochen Miroll, Saarland University</a:t>
            </a:r>
            <a:endParaRPr lang="en-GB" dirty="0"/>
          </a:p>
        </p:txBody>
      </p:sp>
      <p:sp>
        <p:nvSpPr>
          <p:cNvPr id="6" name="Date Placeholder 5"/>
          <p:cNvSpPr>
            <a:spLocks noGrp="1"/>
          </p:cNvSpPr>
          <p:nvPr>
            <p:ph type="dt" idx="15"/>
          </p:nvPr>
        </p:nvSpPr>
        <p:spPr/>
        <p:txBody>
          <a:bodyPr/>
          <a:lstStyle/>
          <a:p>
            <a:r>
              <a:rPr lang="de-DE" smtClean="0"/>
              <a:t>July 2010</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985</Words>
  <Application>Microsoft Office PowerPoint</Application>
  <PresentationFormat>Bildschirmpräsentation (4:3)</PresentationFormat>
  <Paragraphs>134</Paragraphs>
  <Slides>10</Slides>
  <Notes>6</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12" baseType="lpstr">
      <vt:lpstr>802-11-Submission</vt:lpstr>
      <vt:lpstr>Document</vt:lpstr>
      <vt:lpstr>Replies to Q&amp;A following 10/0788r2</vt:lpstr>
      <vt:lpstr>Abstract</vt:lpstr>
      <vt:lpstr>Definitions</vt:lpstr>
      <vt:lpstr>Answers to Q&amp;A, revisited (1)</vt:lpstr>
      <vt:lpstr>Answers to Q&amp;A, revisited (2)</vt:lpstr>
      <vt:lpstr>Answers to Q&amp;A, revisited (3)</vt:lpstr>
      <vt:lpstr>Answers to Q&amp;A, revisited (4)</vt:lpstr>
      <vt:lpstr>Leader Management</vt:lpstr>
      <vt:lpstr>Straw poll</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Replies to Q&amp;A following 10/0788r2</dc:title>
  <dc:creator>Jochen Miroll</dc:creator>
  <cp:lastModifiedBy>Jochen Miroll</cp:lastModifiedBy>
  <cp:revision>86</cp:revision>
  <cp:lastPrinted>1601-01-01T00:00:00Z</cp:lastPrinted>
  <dcterms:created xsi:type="dcterms:W3CDTF">2010-07-14T18:51:14Z</dcterms:created>
  <dcterms:modified xsi:type="dcterms:W3CDTF">2011-03-07T14:19:39Z</dcterms:modified>
</cp:coreProperties>
</file>