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5" r:id="rId5"/>
    <p:sldId id="263" r:id="rId6"/>
    <p:sldId id="268" r:id="rId7"/>
    <p:sldId id="269" r:id="rId8"/>
    <p:sldId id="267" r:id="rId9"/>
    <p:sldId id="264"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267" y="-10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802.11-10/0892r1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smtClean="0"/>
              <a:t>July 2010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Jochen Miroll, Saarland University</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802.11-10/0892r1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July 2010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Jochen Miroll, Saarland University</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smtClean="0"/>
              <a:t>July 2010</a:t>
            </a:r>
            <a:endParaRPr lang="en-GB"/>
          </a:p>
        </p:txBody>
      </p:sp>
      <p:sp>
        <p:nvSpPr>
          <p:cNvPr id="5" name="Footer Placeholder 4"/>
          <p:cNvSpPr>
            <a:spLocks noGrp="1"/>
          </p:cNvSpPr>
          <p:nvPr>
            <p:ph type="ftr" idx="11"/>
          </p:nvPr>
        </p:nvSpPr>
        <p:spPr/>
        <p:txBody>
          <a:bodyPr/>
          <a:lstStyle>
            <a:lvl1pPr>
              <a:defRPr/>
            </a:lvl1pPr>
          </a:lstStyle>
          <a:p>
            <a:r>
              <a:rPr lang="en-GB" smtClean="0"/>
              <a:t>Jochen Miroll, Saarland University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Jochen Miroll, Saarland University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July 2010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de-DE" smtClean="0"/>
              <a:t>July 2010</a:t>
            </a:r>
            <a:endParaRPr lang="en-GB"/>
          </a:p>
        </p:txBody>
      </p:sp>
      <p:sp>
        <p:nvSpPr>
          <p:cNvPr id="5" name="Footer Placeholder 4"/>
          <p:cNvSpPr>
            <a:spLocks noGrp="1"/>
          </p:cNvSpPr>
          <p:nvPr>
            <p:ph type="ftr" idx="11"/>
          </p:nvPr>
        </p:nvSpPr>
        <p:spPr/>
        <p:txBody>
          <a:bodyPr/>
          <a:lstStyle>
            <a:lvl1pPr>
              <a:defRPr/>
            </a:lvl1pPr>
          </a:lstStyle>
          <a:p>
            <a:r>
              <a:rPr lang="en-GB" smtClean="0"/>
              <a:t>Jochen Miroll, Saarland University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de-DE" smtClean="0"/>
              <a:t>July 2010</a:t>
            </a:r>
            <a:endParaRPr lang="en-GB"/>
          </a:p>
        </p:txBody>
      </p:sp>
      <p:sp>
        <p:nvSpPr>
          <p:cNvPr id="6" name="Footer Placeholder 5"/>
          <p:cNvSpPr>
            <a:spLocks noGrp="1"/>
          </p:cNvSpPr>
          <p:nvPr>
            <p:ph type="ftr" idx="11"/>
          </p:nvPr>
        </p:nvSpPr>
        <p:spPr/>
        <p:txBody>
          <a:bodyPr/>
          <a:lstStyle>
            <a:lvl1pPr>
              <a:defRPr/>
            </a:lvl1pPr>
          </a:lstStyle>
          <a:p>
            <a:r>
              <a:rPr lang="en-GB" smtClean="0"/>
              <a:t>Jochen Miroll, Saarland University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de-DE" smtClean="0"/>
              <a:t>July 2010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Jochen Miroll, Saarland University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smtClean="0"/>
              <a:t>July 2010</a:t>
            </a:r>
            <a:endParaRPr lang="en-GB"/>
          </a:p>
        </p:txBody>
      </p:sp>
      <p:sp>
        <p:nvSpPr>
          <p:cNvPr id="4" name="Footer Placeholder 3"/>
          <p:cNvSpPr>
            <a:spLocks noGrp="1"/>
          </p:cNvSpPr>
          <p:nvPr>
            <p:ph type="ftr" idx="11"/>
          </p:nvPr>
        </p:nvSpPr>
        <p:spPr/>
        <p:txBody>
          <a:bodyPr/>
          <a:lstStyle>
            <a:lvl1pPr>
              <a:defRPr/>
            </a:lvl1pPr>
          </a:lstStyle>
          <a:p>
            <a:r>
              <a:rPr lang="en-GB" smtClean="0"/>
              <a:t>Jochen Miroll, Saarland University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July 2010</a:t>
            </a:r>
            <a:endParaRPr lang="en-GB"/>
          </a:p>
        </p:txBody>
      </p:sp>
      <p:sp>
        <p:nvSpPr>
          <p:cNvPr id="3" name="Footer Placeholder 2"/>
          <p:cNvSpPr>
            <a:spLocks noGrp="1"/>
          </p:cNvSpPr>
          <p:nvPr>
            <p:ph type="ftr" idx="11"/>
          </p:nvPr>
        </p:nvSpPr>
        <p:spPr/>
        <p:txBody>
          <a:bodyPr/>
          <a:lstStyle>
            <a:lvl1pPr>
              <a:defRPr/>
            </a:lvl1pPr>
          </a:lstStyle>
          <a:p>
            <a:r>
              <a:rPr lang="en-GB" smtClean="0"/>
              <a:t>Jochen Miroll, Saarland University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July 2010</a:t>
            </a:r>
            <a:endParaRPr lang="en-GB"/>
          </a:p>
        </p:txBody>
      </p:sp>
      <p:sp>
        <p:nvSpPr>
          <p:cNvPr id="5" name="Footer Placeholder 4"/>
          <p:cNvSpPr>
            <a:spLocks noGrp="1"/>
          </p:cNvSpPr>
          <p:nvPr>
            <p:ph type="ftr" idx="11"/>
          </p:nvPr>
        </p:nvSpPr>
        <p:spPr/>
        <p:txBody>
          <a:bodyPr/>
          <a:lstStyle>
            <a:lvl1pPr>
              <a:defRPr/>
            </a:lvl1pPr>
          </a:lstStyle>
          <a:p>
            <a:r>
              <a:rPr lang="en-GB" smtClean="0"/>
              <a:t>Jochen Miroll, Saarland University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July 2010</a:t>
            </a:r>
            <a:endParaRPr lang="en-GB"/>
          </a:p>
        </p:txBody>
      </p:sp>
      <p:sp>
        <p:nvSpPr>
          <p:cNvPr id="5" name="Footer Placeholder 4"/>
          <p:cNvSpPr>
            <a:spLocks noGrp="1"/>
          </p:cNvSpPr>
          <p:nvPr>
            <p:ph type="ftr" idx="11"/>
          </p:nvPr>
        </p:nvSpPr>
        <p:spPr/>
        <p:txBody>
          <a:bodyPr/>
          <a:lstStyle>
            <a:lvl1pPr>
              <a:defRPr/>
            </a:lvl1pPr>
          </a:lstStyle>
          <a:p>
            <a:r>
              <a:rPr lang="en-GB" smtClean="0"/>
              <a:t>Jochen Miroll, Saarland University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July 2010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Jochen Miroll, Saarland University</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11-10/0892r1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smtClean="0"/>
              <a:t>July 2010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Jochen Miroll, Saarland University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Replies to Q&amp;A following 10/0788r2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2010-07-14</a:t>
            </a:r>
            <a:endParaRPr lang="en-GB" sz="2000" b="0" dirty="0"/>
          </a:p>
        </p:txBody>
      </p:sp>
      <p:graphicFrame>
        <p:nvGraphicFramePr>
          <p:cNvPr id="3075" name="Object 3"/>
          <p:cNvGraphicFramePr>
            <a:graphicFrameLocks noChangeAspect="1"/>
          </p:cNvGraphicFramePr>
          <p:nvPr/>
        </p:nvGraphicFramePr>
        <p:xfrm>
          <a:off x="520700" y="2492896"/>
          <a:ext cx="8102600" cy="2726804"/>
        </p:xfrm>
        <a:graphic>
          <a:graphicData uri="http://schemas.openxmlformats.org/presentationml/2006/ole">
            <p:oleObj spid="_x0000_s3075" name="Document" r:id="rId4" imgW="8236743" imgH="2990121"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de-DE" smtClean="0"/>
              <a:t>July 2010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Jochen Miroll, Saarland University</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provides answers to the Q&amp;A session in the PM1 </a:t>
            </a:r>
            <a:r>
              <a:rPr lang="en-GB" dirty="0" err="1" smtClean="0"/>
              <a:t>TGaa</a:t>
            </a:r>
            <a:r>
              <a:rPr lang="en-GB" dirty="0" smtClean="0"/>
              <a:t> meeting on Tuesday during the July 2010 San Diego IEEE plenary</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July 2010</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Jochen Miroll, Saarland University</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Answers to Q&amp;A (1)</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85000" lnSpcReduction="20000"/>
          </a:bodyPr>
          <a:lstStyle/>
          <a:p>
            <a:pPr marL="457200" indent="-457200">
              <a:buFont typeface="Arial" pitchFamily="34" charset="0"/>
              <a:buChar char="•"/>
            </a:pPr>
            <a:r>
              <a:rPr lang="en-GB" dirty="0" smtClean="0"/>
              <a:t>Should the “question” for data frame reception be incorporated as a separate frame or within a more robust header of the same?</a:t>
            </a:r>
          </a:p>
          <a:p>
            <a:pPr marL="857250" lvl="1" indent="-457200"/>
            <a:r>
              <a:rPr lang="en-GB" dirty="0" smtClean="0"/>
              <a:t>Yes. In making the mechanism consistent with the existing standard(s), the BAR in Block ACK essentially is a similar “question”, so the proposal should modify the MRG BAR and not modify the data frame header.</a:t>
            </a:r>
          </a:p>
          <a:p>
            <a:pPr marL="457200" indent="-457200">
              <a:buFont typeface="Arial" pitchFamily="34" charset="0"/>
              <a:buChar char="•"/>
            </a:pPr>
            <a:r>
              <a:rPr lang="en-GB" dirty="0" smtClean="0"/>
              <a:t>Should the “question” be asked before or after data </a:t>
            </a:r>
            <a:r>
              <a:rPr lang="en-GB" dirty="0" err="1" smtClean="0"/>
              <a:t>tx</a:t>
            </a:r>
            <a:r>
              <a:rPr lang="en-GB" dirty="0" smtClean="0"/>
              <a:t>?</a:t>
            </a:r>
          </a:p>
          <a:p>
            <a:pPr marL="857250" lvl="1" indent="-457200"/>
            <a:r>
              <a:rPr lang="en-GB" dirty="0" smtClean="0"/>
              <a:t>Afterwards, as it is done in 11n Block ACK and 11aa MRG</a:t>
            </a:r>
          </a:p>
          <a:p>
            <a:pPr marL="457200" indent="-457200">
              <a:buFont typeface="Arial" pitchFamily="34" charset="0"/>
              <a:buChar char="•"/>
            </a:pPr>
            <a:r>
              <a:rPr lang="en-GB" dirty="0" smtClean="0"/>
              <a:t>Specification of leader selection mechanism in 11aa?</a:t>
            </a:r>
          </a:p>
          <a:p>
            <a:pPr marL="857250" lvl="1" indent="-457200"/>
            <a:r>
              <a:rPr lang="en-GB" dirty="0" smtClean="0"/>
              <a:t>We agree to the commenter that an “out of scope of 11aa” note is required</a:t>
            </a:r>
          </a:p>
          <a:p>
            <a:pPr marL="457200" indent="-457200">
              <a:buFont typeface="Arial" pitchFamily="34" charset="0"/>
              <a:buChar char="•"/>
            </a:pPr>
            <a:r>
              <a:rPr lang="en-GB" dirty="0" smtClean="0"/>
              <a:t>Scalability of existing MRG-BA with the number of group members</a:t>
            </a:r>
          </a:p>
          <a:p>
            <a:pPr marL="857250" lvl="1" indent="-457200"/>
            <a:r>
              <a:rPr lang="en-GB" dirty="0" smtClean="0"/>
              <a:t>Although it is true that not all group members need to be addressed in the MRG BAR, once only a subset is addressed:</a:t>
            </a:r>
          </a:p>
          <a:p>
            <a:pPr marL="1257300" lvl="2" indent="-457200">
              <a:buFont typeface="+mj-lt"/>
              <a:buAutoNum type="arabicPeriod"/>
            </a:pPr>
            <a:r>
              <a:rPr lang="en-GB" dirty="0" smtClean="0"/>
              <a:t>this subset needs to be determined (leader-selection for several leaders)</a:t>
            </a:r>
          </a:p>
          <a:p>
            <a:pPr marL="1257300" lvl="2" indent="-457200">
              <a:buFont typeface="+mj-lt"/>
              <a:buAutoNum type="arabicPeriod"/>
            </a:pPr>
            <a:r>
              <a:rPr lang="en-GB" dirty="0" smtClean="0"/>
              <a:t>for the non-addressed group members, no feedback (not even implicit) is obtained </a:t>
            </a:r>
          </a:p>
          <a:p>
            <a:pPr marL="457200" indent="-457200">
              <a:buFont typeface="Arial" pitchFamily="34" charset="0"/>
              <a:buChar char="•"/>
            </a:pPr>
            <a:endParaRPr lang="en-GB" b="1" dirty="0" smtClean="0"/>
          </a:p>
          <a:p>
            <a:pPr marL="457200" indent="-457200">
              <a:buFont typeface="Arial" pitchFamily="34"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July 2010</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Jochen Miroll, Saarland University</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Answers to Q&amp;A (2)</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77500" lnSpcReduction="20000"/>
          </a:bodyPr>
          <a:lstStyle/>
          <a:p>
            <a:pPr marL="457200" indent="-457200">
              <a:buFont typeface="Arial" pitchFamily="34" charset="0"/>
              <a:buChar char="•"/>
            </a:pPr>
            <a:r>
              <a:rPr lang="en-GB" dirty="0" smtClean="0"/>
              <a:t>Problem that the leader may roam or otherwise “leave”</a:t>
            </a:r>
          </a:p>
          <a:p>
            <a:pPr marL="857250" lvl="1" indent="-457200">
              <a:buFont typeface="+mj-lt"/>
              <a:buAutoNum type="arabicPeriod"/>
            </a:pPr>
            <a:r>
              <a:rPr lang="en-GB" dirty="0" smtClean="0"/>
              <a:t>Since leader selection is out of scope, it shall not be a pre-requisite in the standard that the “weakest” receiver in a group has to be the leader.</a:t>
            </a:r>
          </a:p>
          <a:p>
            <a:pPr marL="857250" lvl="1" indent="-457200">
              <a:buFont typeface="+mj-lt"/>
              <a:buAutoNum type="arabicPeriod"/>
            </a:pPr>
            <a:r>
              <a:rPr lang="en-GB" dirty="0" smtClean="0"/>
              <a:t>“weakest within the group” does not imply that this station has a very bad reception and will thus roam / de-associate</a:t>
            </a:r>
          </a:p>
          <a:p>
            <a:pPr marL="857250" lvl="1" indent="-457200">
              <a:buFont typeface="+mj-lt"/>
              <a:buAutoNum type="arabicPeriod"/>
            </a:pPr>
            <a:r>
              <a:rPr lang="en-GB" dirty="0" smtClean="0"/>
              <a:t>When the leader leaves unexpectedly, this results in no more </a:t>
            </a:r>
            <a:r>
              <a:rPr lang="en-GB" b="1" dirty="0" smtClean="0"/>
              <a:t>positive ACKs</a:t>
            </a:r>
            <a:r>
              <a:rPr lang="en-GB" dirty="0" smtClean="0"/>
              <a:t> being received, but it does not break anything. It would decrease efficiency, but not reliability</a:t>
            </a:r>
            <a:endParaRPr lang="en-GB" b="1" dirty="0" smtClean="0"/>
          </a:p>
          <a:p>
            <a:pPr marL="457200" indent="-457200">
              <a:buFont typeface="Arial" pitchFamily="34" charset="0"/>
              <a:buChar char="•"/>
            </a:pPr>
            <a:r>
              <a:rPr lang="en-GB" dirty="0" smtClean="0"/>
              <a:t>Frequency of update of the leader role</a:t>
            </a:r>
          </a:p>
          <a:p>
            <a:pPr marL="857250" lvl="1" indent="-457200"/>
            <a:r>
              <a:rPr lang="en-GB" dirty="0" smtClean="0"/>
              <a:t>Since the selection algorithm shall not be specified, also the frequency shall not be specified.</a:t>
            </a:r>
          </a:p>
          <a:p>
            <a:pPr marL="857250" lvl="1" indent="-457200"/>
            <a:r>
              <a:rPr lang="en-GB" dirty="0" smtClean="0"/>
              <a:t>But: The minimum granularity for probing group members for signal strength is the block size. After each block, it shall be possible to switch between MRG BA and aggregate BA</a:t>
            </a:r>
          </a:p>
          <a:p>
            <a:pPr marL="457200" indent="-457200">
              <a:buFont typeface="Arial" pitchFamily="34" charset="0"/>
              <a:buChar char="•"/>
            </a:pPr>
            <a:r>
              <a:rPr lang="en-US" dirty="0" smtClean="0"/>
              <a:t>Does this assume that the leader always uses the smallest AID?</a:t>
            </a:r>
          </a:p>
          <a:p>
            <a:pPr marL="857250" lvl="1" indent="-457200"/>
            <a:r>
              <a:rPr lang="en-US" dirty="0" smtClean="0"/>
              <a:t>No. The bitmap offset may start anywhere. The bitmap itself can be made a circular map or not be used at all, since only 1 station needs to be addressed</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July 2010</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Jochen Miroll, Saarland University</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Answers to Q&amp;A (3)</a:t>
            </a:r>
            <a:endParaRPr lang="en-US" dirty="0"/>
          </a:p>
        </p:txBody>
      </p:sp>
      <p:sp>
        <p:nvSpPr>
          <p:cNvPr id="10242" name="Rectangle 2"/>
          <p:cNvSpPr>
            <a:spLocks noGrp="1" noChangeArrowheads="1"/>
          </p:cNvSpPr>
          <p:nvPr>
            <p:ph type="body" idx="1"/>
          </p:nvPr>
        </p:nvSpPr>
        <p:spPr>
          <a:xfrm>
            <a:off x="685800" y="1981200"/>
            <a:ext cx="7772400" cy="4472136"/>
          </a:xfrm>
          <a:ln/>
        </p:spPr>
        <p:txBody>
          <a:bodyPr>
            <a:normAutofit lnSpcReduction="10000"/>
          </a:bodyPr>
          <a:lstStyle/>
          <a:p>
            <a:pPr>
              <a:buFont typeface="Arial" pitchFamily="34" charset="0"/>
              <a:buChar char="•"/>
            </a:pPr>
            <a:r>
              <a:rPr lang="en-US" dirty="0" smtClean="0"/>
              <a:t>Timing requirements to cancel ACK by NACK</a:t>
            </a:r>
          </a:p>
          <a:p>
            <a:pPr lvl="1"/>
            <a:r>
              <a:rPr lang="en-US" dirty="0" smtClean="0"/>
              <a:t>Requirements are less strict than for MRG BA, where NO overlap is tolerable. In this scheme, though, overlap is desired and the amount of overlap </a:t>
            </a:r>
            <a:r>
              <a:rPr lang="en-US" dirty="0" smtClean="0"/>
              <a:t>is controllable and rather uncritical.</a:t>
            </a:r>
            <a:endParaRPr lang="en-US" dirty="0" smtClean="0"/>
          </a:p>
          <a:p>
            <a:pPr lvl="1"/>
            <a:r>
              <a:rPr lang="en-US" dirty="0" smtClean="0"/>
              <a:t>Example:</a:t>
            </a:r>
          </a:p>
          <a:p>
            <a:pPr lvl="2">
              <a:buFont typeface="Arial" pitchFamily="34" charset="0"/>
              <a:buChar char="•"/>
            </a:pPr>
            <a:r>
              <a:rPr lang="en-US" dirty="0" smtClean="0"/>
              <a:t>OFDM </a:t>
            </a:r>
            <a:r>
              <a:rPr lang="en-US" dirty="0" smtClean="0"/>
              <a:t>20MHz: </a:t>
            </a:r>
            <a:r>
              <a:rPr lang="en-US" dirty="0" err="1" smtClean="0"/>
              <a:t>aSlotTime</a:t>
            </a:r>
            <a:r>
              <a:rPr lang="en-US" dirty="0" smtClean="0"/>
              <a:t> = 9us, thus SIFS tolerance </a:t>
            </a:r>
            <a:r>
              <a:rPr lang="en-US" b="1" dirty="0" smtClean="0"/>
              <a:t>±900ns</a:t>
            </a:r>
            <a:r>
              <a:rPr lang="en-US" dirty="0" smtClean="0"/>
              <a:t>, SIFS duration  &lt;16us, </a:t>
            </a:r>
            <a:r>
              <a:rPr lang="en-US" dirty="0" err="1" smtClean="0"/>
              <a:t>airPropagationTime</a:t>
            </a:r>
            <a:r>
              <a:rPr lang="en-US" dirty="0" smtClean="0"/>
              <a:t> for 3km: </a:t>
            </a:r>
            <a:r>
              <a:rPr lang="en-US" b="1" dirty="0" smtClean="0"/>
              <a:t>10us</a:t>
            </a:r>
            <a:r>
              <a:rPr lang="en-US" dirty="0" smtClean="0"/>
              <a:t>.</a:t>
            </a:r>
          </a:p>
          <a:p>
            <a:pPr lvl="2">
              <a:buFont typeface="Arial" pitchFamily="34" charset="0"/>
              <a:buChar char="•"/>
            </a:pPr>
            <a:r>
              <a:rPr lang="en-US" dirty="0" smtClean="0"/>
              <a:t>Length of shortest 802.11 OFDM frame (ACK, 11 symbols</a:t>
            </a:r>
            <a:r>
              <a:rPr lang="en-US" dirty="0" smtClean="0"/>
              <a:t>):</a:t>
            </a:r>
            <a:br>
              <a:rPr lang="en-US" dirty="0" smtClean="0"/>
            </a:br>
            <a:r>
              <a:rPr lang="en-US" dirty="0" smtClean="0"/>
              <a:t>44us </a:t>
            </a:r>
            <a:r>
              <a:rPr lang="en-US" dirty="0" smtClean="0"/>
              <a:t>&gt;&gt; </a:t>
            </a:r>
            <a:r>
              <a:rPr lang="en-US" b="1" dirty="0" smtClean="0"/>
              <a:t>10us</a:t>
            </a:r>
            <a:r>
              <a:rPr lang="en-US" dirty="0" smtClean="0"/>
              <a:t>+</a:t>
            </a:r>
            <a:r>
              <a:rPr lang="en-US" b="1" dirty="0" smtClean="0"/>
              <a:t>900ns</a:t>
            </a:r>
          </a:p>
          <a:p>
            <a:pPr lvl="1"/>
            <a:r>
              <a:rPr lang="en-US" dirty="0" smtClean="0"/>
              <a:t>Or: Define NACK to be longer than ACK</a:t>
            </a:r>
          </a:p>
          <a:p>
            <a:pPr>
              <a:buFont typeface="Arial" pitchFamily="34" charset="0"/>
              <a:buChar char="•"/>
            </a:pPr>
            <a:r>
              <a:rPr lang="en-US" dirty="0" smtClean="0"/>
              <a:t>Timing requirements concerning the hardware</a:t>
            </a:r>
            <a:endParaRPr lang="en-US" b="1" dirty="0" smtClean="0"/>
          </a:p>
          <a:p>
            <a:pPr lvl="1"/>
            <a:r>
              <a:rPr lang="en-US" dirty="0" smtClean="0"/>
              <a:t>Immediate Block-ACK and consequently MRG Block-ACK have to be sent immediately after the corresponding BAR, so the requirements </a:t>
            </a:r>
            <a:r>
              <a:rPr lang="en-US" dirty="0" err="1" smtClean="0"/>
              <a:t>w.r.t</a:t>
            </a:r>
            <a:r>
              <a:rPr lang="en-US" dirty="0" smtClean="0"/>
              <a:t> the hardware processing time are the same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Answers to Q&amp;A (4)</a:t>
            </a:r>
            <a:endParaRPr lang="de-DE" dirty="0"/>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en-US" dirty="0" smtClean="0"/>
              <a:t>Overlay-FEC: Are upper layer protocols available?</a:t>
            </a:r>
          </a:p>
          <a:p>
            <a:pPr lvl="1"/>
            <a:r>
              <a:rPr lang="en-US" dirty="0" smtClean="0"/>
              <a:t>Yes. RTP-FEC defines an extension header / payload type to RTP, where RTP packets either carry (systematic) data or parity</a:t>
            </a:r>
            <a:br>
              <a:rPr lang="en-US" dirty="0" smtClean="0"/>
            </a:br>
            <a:r>
              <a:rPr lang="en-US" dirty="0" smtClean="0"/>
              <a:t>e.g., cf. </a:t>
            </a:r>
            <a:r>
              <a:rPr lang="en-US" b="1" dirty="0" smtClean="0"/>
              <a:t>RFC2733</a:t>
            </a:r>
            <a:r>
              <a:rPr lang="en-US" dirty="0" smtClean="0"/>
              <a:t>:</a:t>
            </a:r>
          </a:p>
          <a:p>
            <a:pPr lvl="2" algn="just"/>
            <a:r>
              <a:rPr lang="en-US" dirty="0" smtClean="0"/>
              <a:t>“FEC Packet: The forward error correction algorithms at the transmitter take the media packets as an input. They output both the media packets that they are passed, and new packets called FEC packets. The FEC packets are formatted according to the rules specified in this document.”</a:t>
            </a:r>
          </a:p>
          <a:p>
            <a:pPr>
              <a:buFont typeface="Arial" pitchFamily="34" charset="0"/>
              <a:buChar char="•"/>
            </a:pPr>
            <a:r>
              <a:rPr lang="en-US" dirty="0" smtClean="0"/>
              <a:t>Requirement for </a:t>
            </a:r>
            <a:r>
              <a:rPr lang="en-US" strike="sngStrike" dirty="0" smtClean="0"/>
              <a:t>Deep </a:t>
            </a:r>
            <a:r>
              <a:rPr lang="en-US" dirty="0" err="1" smtClean="0"/>
              <a:t>Stateful</a:t>
            </a:r>
            <a:r>
              <a:rPr lang="en-US" dirty="0" smtClean="0"/>
              <a:t> Packet Inspection for Overlay-FEC and thus increased AP complexity</a:t>
            </a:r>
          </a:p>
          <a:p>
            <a:pPr lvl="1"/>
            <a:r>
              <a:rPr lang="en-US" dirty="0" smtClean="0"/>
              <a:t>Packet classification at the AP is one possibility.</a:t>
            </a:r>
          </a:p>
          <a:p>
            <a:pPr lvl="1"/>
            <a:r>
              <a:rPr lang="en-US" dirty="0" smtClean="0"/>
              <a:t>But  we may also rely on pre-classified packets using SCS and 802.1</a:t>
            </a:r>
          </a:p>
          <a:p>
            <a:endParaRPr lang="de-DE"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Jochen Miroll, Saarland University</a:t>
            </a:r>
            <a:endParaRPr lang="en-GB" dirty="0"/>
          </a:p>
        </p:txBody>
      </p:sp>
      <p:sp>
        <p:nvSpPr>
          <p:cNvPr id="6" name="Date Placeholder 5"/>
          <p:cNvSpPr>
            <a:spLocks noGrp="1"/>
          </p:cNvSpPr>
          <p:nvPr>
            <p:ph type="dt" idx="15"/>
          </p:nvPr>
        </p:nvSpPr>
        <p:spPr/>
        <p:txBody>
          <a:bodyPr/>
          <a:lstStyle/>
          <a:p>
            <a:r>
              <a:rPr lang="de-DE" smtClean="0"/>
              <a:t>July 2010</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lstStyle/>
          <a:p>
            <a:r>
              <a:rPr lang="de-DE" dirty="0" smtClean="0"/>
              <a:t>Exemplary Leader Selection Results</a:t>
            </a:r>
            <a:endParaRPr lang="de-DE" dirty="0"/>
          </a:p>
        </p:txBody>
      </p:sp>
      <p:sp>
        <p:nvSpPr>
          <p:cNvPr id="10" name="Text Placeholder 9"/>
          <p:cNvSpPr>
            <a:spLocks noGrp="1"/>
          </p:cNvSpPr>
          <p:nvPr>
            <p:ph type="body" idx="1"/>
          </p:nvPr>
        </p:nvSpPr>
        <p:spPr/>
        <p:txBody>
          <a:bodyPr/>
          <a:lstStyle/>
          <a:p>
            <a:pPr lvl="0" defTabSz="914400">
              <a:spcBef>
                <a:spcPct val="0"/>
              </a:spcBef>
              <a:buClrTx/>
              <a:buSzTx/>
            </a:pPr>
            <a:r>
              <a:rPr lang="en-US" altLang="zh-CN" b="0" dirty="0" smtClean="0">
                <a:solidFill>
                  <a:schemeClr val="tx1"/>
                </a:solidFill>
                <a:ea typeface="宋体" pitchFamily="2" charset="-122"/>
                <a:cs typeface="Times New Roman" pitchFamily="18" charset="0"/>
              </a:rPr>
              <a:t>802.11a  </a:t>
            </a:r>
            <a:r>
              <a:rPr lang="en-US" altLang="zh-CN" b="0" dirty="0" smtClean="0">
                <a:solidFill>
                  <a:schemeClr val="tx1"/>
                </a:solidFill>
                <a:ea typeface="宋体" pitchFamily="2" charset="-122"/>
                <a:cs typeface="Times New Roman" pitchFamily="18" charset="0"/>
              </a:rPr>
              <a:t>DLS </a:t>
            </a:r>
            <a:r>
              <a:rPr lang="en-US" altLang="zh-CN" b="0" dirty="0" smtClean="0">
                <a:solidFill>
                  <a:schemeClr val="tx1"/>
                </a:solidFill>
                <a:ea typeface="宋体" pitchFamily="2" charset="-122"/>
                <a:cs typeface="Times New Roman" pitchFamily="18" charset="0"/>
              </a:rPr>
              <a:t>test </a:t>
            </a:r>
            <a:r>
              <a:rPr lang="en-US" altLang="zh-CN" b="0" dirty="0" smtClean="0">
                <a:solidFill>
                  <a:schemeClr val="tx1"/>
                </a:solidFill>
                <a:ea typeface="宋体" pitchFamily="2" charset="-122"/>
                <a:cs typeface="Times New Roman" pitchFamily="18" charset="0"/>
              </a:rPr>
              <a:t>result</a:t>
            </a:r>
            <a:endParaRPr lang="de-DE" altLang="zh-CN" b="0" dirty="0" smtClean="0">
              <a:solidFill>
                <a:schemeClr val="tx1"/>
              </a:solidFill>
              <a:cs typeface="Arial" pitchFamily="34" charset="0"/>
            </a:endParaRPr>
          </a:p>
        </p:txBody>
      </p:sp>
      <p:sp>
        <p:nvSpPr>
          <p:cNvPr id="11" name="Text Placeholder 10"/>
          <p:cNvSpPr>
            <a:spLocks noGrp="1"/>
          </p:cNvSpPr>
          <p:nvPr>
            <p:ph type="body" sz="quarter" idx="3"/>
          </p:nvPr>
        </p:nvSpPr>
        <p:spPr/>
        <p:txBody>
          <a:bodyPr/>
          <a:lstStyle/>
          <a:p>
            <a:endParaRPr lang="de-DE" dirty="0"/>
          </a:p>
        </p:txBody>
      </p:sp>
      <p:sp>
        <p:nvSpPr>
          <p:cNvPr id="12" name="Content Placeholder 11"/>
          <p:cNvSpPr>
            <a:spLocks noGrp="1"/>
          </p:cNvSpPr>
          <p:nvPr>
            <p:ph sz="quarter" idx="4"/>
          </p:nvPr>
        </p:nvSpPr>
        <p:spPr/>
        <p:txBody>
          <a:bodyPr/>
          <a:lstStyle/>
          <a:p>
            <a:pPr>
              <a:buFont typeface="Arial" pitchFamily="34" charset="0"/>
              <a:buChar char="•"/>
            </a:pPr>
            <a:r>
              <a:rPr lang="de-DE" dirty="0" smtClean="0"/>
              <a:t>Simple 4 STA scenario with arbitrary but slow movement of STAs</a:t>
            </a:r>
          </a:p>
          <a:p>
            <a:pPr>
              <a:buFont typeface="Arial" pitchFamily="34" charset="0"/>
              <a:buChar char="•"/>
            </a:pPr>
            <a:r>
              <a:rPr lang="de-DE" dirty="0" smtClean="0"/>
              <a:t>Simple dynamic leader selection (DLS) implemented</a:t>
            </a:r>
          </a:p>
          <a:p>
            <a:pPr lvl="1"/>
            <a:r>
              <a:rPr lang="de-DE" dirty="0" smtClean="0"/>
              <a:t>Probe STAs every 100ms, average over 3 RSSI values and set the weakest according to this as the leader </a:t>
            </a:r>
            <a:endParaRPr lang="de-DE" dirty="0"/>
          </a:p>
        </p:txBody>
      </p:sp>
      <p:sp>
        <p:nvSpPr>
          <p:cNvPr id="6" name="Date Placeholder 5"/>
          <p:cNvSpPr>
            <a:spLocks noGrp="1"/>
          </p:cNvSpPr>
          <p:nvPr>
            <p:ph type="dt" idx="10"/>
          </p:nvPr>
        </p:nvSpPr>
        <p:spPr/>
        <p:txBody>
          <a:bodyPr/>
          <a:lstStyle/>
          <a:p>
            <a:r>
              <a:rPr lang="de-DE" smtClean="0"/>
              <a:t>July 2010</a:t>
            </a:r>
            <a:endParaRPr lang="en-GB" dirty="0"/>
          </a:p>
        </p:txBody>
      </p:sp>
      <p:sp>
        <p:nvSpPr>
          <p:cNvPr id="5" name="Footer Placeholder 4"/>
          <p:cNvSpPr>
            <a:spLocks noGrp="1"/>
          </p:cNvSpPr>
          <p:nvPr>
            <p:ph type="ftr" idx="11"/>
          </p:nvPr>
        </p:nvSpPr>
        <p:spPr/>
        <p:txBody>
          <a:bodyPr/>
          <a:lstStyle/>
          <a:p>
            <a:r>
              <a:rPr lang="en-GB" smtClean="0"/>
              <a:t>Jochen Miroll, Saarland University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graphicFrame>
        <p:nvGraphicFramePr>
          <p:cNvPr id="17" name="Content Placeholder 16"/>
          <p:cNvGraphicFramePr>
            <a:graphicFrameLocks noGrp="1"/>
          </p:cNvGraphicFramePr>
          <p:nvPr>
            <p:ph sz="half" idx="2"/>
          </p:nvPr>
        </p:nvGraphicFramePr>
        <p:xfrm>
          <a:off x="683568" y="2348883"/>
          <a:ext cx="3744416" cy="2828452"/>
        </p:xfrm>
        <a:graphic>
          <a:graphicData uri="http://schemas.openxmlformats.org/drawingml/2006/table">
            <a:tbl>
              <a:tblPr/>
              <a:tblGrid>
                <a:gridCol w="1774126"/>
                <a:gridCol w="985145"/>
                <a:gridCol w="985145"/>
              </a:tblGrid>
              <a:tr h="512620">
                <a:tc>
                  <a:txBody>
                    <a:bodyPr/>
                    <a:lstStyle/>
                    <a:p>
                      <a:pPr algn="ctr">
                        <a:spcAft>
                          <a:spcPts val="0"/>
                        </a:spcAft>
                      </a:pPr>
                      <a:r>
                        <a:rPr lang="en-US" sz="1600" b="1" dirty="0">
                          <a:latin typeface="Times New Roman"/>
                          <a:ea typeface="SimSun"/>
                        </a:rPr>
                        <a:t>Measurement parameter</a:t>
                      </a:r>
                      <a:endParaRPr lang="de-DE" sz="1600" b="1"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a:latin typeface="Times New Roman"/>
                          <a:ea typeface="SimSun"/>
                        </a:rPr>
                        <a:t>Fixed Leader</a:t>
                      </a:r>
                      <a:endParaRPr lang="de-DE" sz="1600" b="1">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dirty="0" smtClean="0">
                          <a:latin typeface="Times New Roman"/>
                          <a:ea typeface="SimSun"/>
                        </a:rPr>
                        <a:t>DLS</a:t>
                      </a:r>
                      <a:endParaRPr lang="de-DE" sz="1600" b="1"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72">
                <a:tc>
                  <a:txBody>
                    <a:bodyPr/>
                    <a:lstStyle/>
                    <a:p>
                      <a:pPr algn="just">
                        <a:spcAft>
                          <a:spcPts val="0"/>
                        </a:spcAft>
                      </a:pPr>
                      <a:r>
                        <a:rPr lang="en-US" sz="1600" dirty="0" smtClean="0">
                          <a:latin typeface="Times New Roman"/>
                          <a:ea typeface="SimSun"/>
                        </a:rPr>
                        <a:t>SW </a:t>
                      </a:r>
                      <a:r>
                        <a:rPr lang="en-US" sz="1600" dirty="0">
                          <a:latin typeface="Times New Roman"/>
                          <a:ea typeface="SimSun"/>
                        </a:rPr>
                        <a:t>ACK loss</a:t>
                      </a:r>
                      <a:endParaRPr lang="de-DE" sz="16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Times New Roman"/>
                          <a:ea typeface="SimSun"/>
                        </a:rPr>
                        <a:t>0.894134</a:t>
                      </a:r>
                      <a:endParaRPr lang="de-DE" sz="32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Times New Roman"/>
                          <a:ea typeface="SimSun"/>
                        </a:rPr>
                        <a:t>0.992322</a:t>
                      </a:r>
                      <a:endParaRPr lang="de-DE" sz="32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72">
                <a:tc>
                  <a:txBody>
                    <a:bodyPr/>
                    <a:lstStyle/>
                    <a:p>
                      <a:pPr algn="just">
                        <a:spcAft>
                          <a:spcPts val="0"/>
                        </a:spcAft>
                      </a:pPr>
                      <a:r>
                        <a:rPr lang="en-US" sz="1600" dirty="0" smtClean="0">
                          <a:latin typeface="Times New Roman"/>
                          <a:ea typeface="SimSun"/>
                        </a:rPr>
                        <a:t>HW ACK </a:t>
                      </a:r>
                      <a:r>
                        <a:rPr lang="en-US" sz="1600" dirty="0">
                          <a:latin typeface="Times New Roman"/>
                          <a:ea typeface="SimSun"/>
                        </a:rPr>
                        <a:t>loss</a:t>
                      </a:r>
                      <a:endParaRPr lang="de-DE" sz="16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Times New Roman"/>
                          <a:ea typeface="SimSun"/>
                        </a:rPr>
                        <a:t>0.883892</a:t>
                      </a:r>
                      <a:endParaRPr lang="de-DE" sz="32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latin typeface="Times New Roman"/>
                          <a:ea typeface="SimSun"/>
                        </a:rPr>
                        <a:t>0.967472</a:t>
                      </a:r>
                      <a:endParaRPr lang="de-DE" sz="320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72">
                <a:tc>
                  <a:txBody>
                    <a:bodyPr/>
                    <a:lstStyle/>
                    <a:p>
                      <a:pPr algn="just">
                        <a:spcAft>
                          <a:spcPts val="0"/>
                        </a:spcAft>
                      </a:pPr>
                      <a:r>
                        <a:rPr lang="en-US" sz="1600" dirty="0" smtClean="0">
                          <a:latin typeface="Times New Roman"/>
                          <a:ea typeface="SimSun"/>
                        </a:rPr>
                        <a:t>SEQ </a:t>
                      </a:r>
                      <a:r>
                        <a:rPr lang="en-US" sz="1600" dirty="0">
                          <a:latin typeface="Times New Roman"/>
                          <a:ea typeface="SimSun"/>
                        </a:rPr>
                        <a:t>loss at </a:t>
                      </a:r>
                      <a:r>
                        <a:rPr lang="en-US" sz="1600" dirty="0" smtClean="0">
                          <a:latin typeface="Times New Roman"/>
                          <a:ea typeface="SimSun"/>
                        </a:rPr>
                        <a:t>STA1</a:t>
                      </a:r>
                      <a:endParaRPr lang="de-DE" sz="16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600" dirty="0">
                          <a:latin typeface="Times New Roman"/>
                          <a:ea typeface="SimSun"/>
                        </a:rPr>
                        <a:t>0.000137</a:t>
                      </a:r>
                      <a:endParaRPr lang="de-DE" sz="32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de-DE" sz="32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72">
                <a:tc>
                  <a:txBody>
                    <a:bodyPr/>
                    <a:lstStyle/>
                    <a:p>
                      <a:pPr algn="just">
                        <a:spcAft>
                          <a:spcPts val="0"/>
                        </a:spcAft>
                      </a:pPr>
                      <a:r>
                        <a:rPr lang="en-US" sz="1600" dirty="0" smtClean="0">
                          <a:latin typeface="Times New Roman"/>
                          <a:ea typeface="SimSun"/>
                        </a:rPr>
                        <a:t>SEQ </a:t>
                      </a:r>
                      <a:r>
                        <a:rPr lang="en-US" sz="1600" dirty="0">
                          <a:latin typeface="Times New Roman"/>
                          <a:ea typeface="SimSun"/>
                        </a:rPr>
                        <a:t>loss at </a:t>
                      </a:r>
                      <a:r>
                        <a:rPr lang="en-US" sz="1600" dirty="0" smtClean="0">
                          <a:latin typeface="Times New Roman"/>
                          <a:ea typeface="SimSun"/>
                        </a:rPr>
                        <a:t>STA2</a:t>
                      </a:r>
                      <a:endParaRPr lang="de-DE" sz="16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600" dirty="0">
                          <a:latin typeface="Times New Roman"/>
                          <a:ea typeface="SimSun"/>
                        </a:rPr>
                        <a:t>0.000168</a:t>
                      </a:r>
                      <a:endParaRPr lang="de-DE" sz="32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de-DE" sz="32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72">
                <a:tc>
                  <a:txBody>
                    <a:bodyPr/>
                    <a:lstStyle/>
                    <a:p>
                      <a:pPr algn="just">
                        <a:spcAft>
                          <a:spcPts val="0"/>
                        </a:spcAft>
                      </a:pPr>
                      <a:r>
                        <a:rPr lang="en-US" sz="1600" dirty="0" smtClean="0">
                          <a:latin typeface="Times New Roman"/>
                          <a:ea typeface="SimSun"/>
                        </a:rPr>
                        <a:t>SEQ </a:t>
                      </a:r>
                      <a:r>
                        <a:rPr lang="en-US" sz="1600" dirty="0">
                          <a:latin typeface="Times New Roman"/>
                          <a:ea typeface="SimSun"/>
                        </a:rPr>
                        <a:t>loss at </a:t>
                      </a:r>
                      <a:r>
                        <a:rPr lang="en-US" sz="1600" dirty="0" smtClean="0">
                          <a:latin typeface="Times New Roman"/>
                          <a:ea typeface="SimSun"/>
                        </a:rPr>
                        <a:t>STA3</a:t>
                      </a:r>
                      <a:endParaRPr lang="de-DE" sz="16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600" dirty="0">
                          <a:latin typeface="Times New Roman"/>
                          <a:ea typeface="SimSun"/>
                        </a:rPr>
                        <a:t>0.000246</a:t>
                      </a:r>
                      <a:endParaRPr lang="de-DE" sz="32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de-DE" sz="32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72">
                <a:tc>
                  <a:txBody>
                    <a:bodyPr/>
                    <a:lstStyle/>
                    <a:p>
                      <a:pPr algn="just">
                        <a:spcAft>
                          <a:spcPts val="0"/>
                        </a:spcAft>
                      </a:pPr>
                      <a:r>
                        <a:rPr lang="en-US" sz="1600" dirty="0" smtClean="0">
                          <a:latin typeface="Times New Roman"/>
                          <a:ea typeface="SimSun"/>
                        </a:rPr>
                        <a:t>SEQ </a:t>
                      </a:r>
                      <a:r>
                        <a:rPr lang="en-US" sz="1600" dirty="0">
                          <a:latin typeface="Times New Roman"/>
                          <a:ea typeface="SimSun"/>
                        </a:rPr>
                        <a:t>loss at </a:t>
                      </a:r>
                      <a:r>
                        <a:rPr lang="en-US" sz="1600" dirty="0" smtClean="0">
                          <a:latin typeface="Times New Roman"/>
                          <a:ea typeface="SimSun"/>
                        </a:rPr>
                        <a:t>STA4</a:t>
                      </a:r>
                      <a:endParaRPr lang="de-DE" sz="16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600" dirty="0">
                          <a:latin typeface="Times New Roman"/>
                          <a:ea typeface="SimSun"/>
                        </a:rPr>
                        <a:t>0.000138</a:t>
                      </a:r>
                      <a:endParaRPr lang="de-DE" sz="32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just">
                        <a:spcAft>
                          <a:spcPts val="0"/>
                        </a:spcAft>
                      </a:pPr>
                      <a:endParaRPr lang="de-DE" sz="32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363"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Straw poll</a:t>
            </a:r>
            <a:endParaRPr lang="de-DE" dirty="0"/>
          </a:p>
        </p:txBody>
      </p:sp>
      <p:sp>
        <p:nvSpPr>
          <p:cNvPr id="3" name="Content Placeholder 2"/>
          <p:cNvSpPr>
            <a:spLocks noGrp="1"/>
          </p:cNvSpPr>
          <p:nvPr>
            <p:ph idx="1"/>
          </p:nvPr>
        </p:nvSpPr>
        <p:spPr/>
        <p:txBody>
          <a:bodyPr/>
          <a:lstStyle/>
          <a:p>
            <a:r>
              <a:rPr lang="de-DE" dirty="0" smtClean="0"/>
              <a:t>Does TGaa regard the issues raised to be covered and all open questions answered?</a:t>
            </a:r>
          </a:p>
          <a:p>
            <a:endParaRPr lang="de-DE" dirty="0" smtClean="0"/>
          </a:p>
          <a:p>
            <a:pPr>
              <a:buFont typeface="Arial" pitchFamily="34" charset="0"/>
              <a:buChar char="•"/>
            </a:pPr>
            <a:r>
              <a:rPr lang="de-DE" dirty="0" smtClean="0"/>
              <a:t>Yes:		</a:t>
            </a:r>
          </a:p>
          <a:p>
            <a:pPr>
              <a:buFont typeface="Arial" pitchFamily="34" charset="0"/>
              <a:buChar char="•"/>
            </a:pPr>
            <a:r>
              <a:rPr lang="de-DE" dirty="0" smtClean="0"/>
              <a:t>No:			</a:t>
            </a:r>
          </a:p>
          <a:p>
            <a:pPr>
              <a:buFont typeface="Arial" pitchFamily="34" charset="0"/>
              <a:buChar char="•"/>
            </a:pPr>
            <a:r>
              <a:rPr lang="de-DE" dirty="0" smtClean="0"/>
              <a:t>Abstain:	</a:t>
            </a:r>
            <a:endParaRPr lang="de-DE"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Jochen Miroll, Saarland University</a:t>
            </a:r>
            <a:endParaRPr lang="en-GB" dirty="0"/>
          </a:p>
        </p:txBody>
      </p:sp>
      <p:sp>
        <p:nvSpPr>
          <p:cNvPr id="6" name="Date Placeholder 5"/>
          <p:cNvSpPr>
            <a:spLocks noGrp="1"/>
          </p:cNvSpPr>
          <p:nvPr>
            <p:ph type="dt" idx="15"/>
          </p:nvPr>
        </p:nvSpPr>
        <p:spPr/>
        <p:txBody>
          <a:bodyPr/>
          <a:lstStyle/>
          <a:p>
            <a:r>
              <a:rPr lang="de-DE" smtClean="0"/>
              <a:t>July 2010</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July 2010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Jochen Miroll, Saarland University</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lvl="0"/>
            <a:r>
              <a:rPr lang="en-GB" dirty="0" smtClean="0"/>
              <a:t>doc.: IEEE 802.11-10/0788r2</a:t>
            </a:r>
            <a:endParaRPr lang="de-DE" dirty="0" smtClean="0"/>
          </a:p>
          <a:p>
            <a:pPr lvl="0"/>
            <a:r>
              <a:rPr lang="en-GB" dirty="0" smtClean="0"/>
              <a:t>doc.: IEEE 802.11-10/0768r2</a:t>
            </a:r>
            <a:endParaRPr lang="de-DE" dirty="0" smtClean="0"/>
          </a:p>
          <a:p>
            <a:pPr lvl="0"/>
            <a:r>
              <a:rPr lang="en-GB" dirty="0" smtClean="0"/>
              <a:t>doc.: IEEE 802.11-09/1150r2</a:t>
            </a:r>
            <a:endParaRPr lang="de-DE" dirty="0" smtClean="0"/>
          </a:p>
          <a:p>
            <a:pPr lvl="0"/>
            <a:r>
              <a:rPr lang="en-GB" dirty="0" smtClean="0"/>
              <a:t>doc.: </a:t>
            </a:r>
            <a:r>
              <a:rPr lang="en-US" dirty="0" smtClean="0"/>
              <a:t>IEEE 802.11-09/0290r1</a:t>
            </a:r>
            <a:endParaRPr lang="de-DE"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824</Words>
  <Application>Microsoft Office PowerPoint</Application>
  <PresentationFormat>On-screen Show (4:3)</PresentationFormat>
  <Paragraphs>126</Paragraphs>
  <Slides>9</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802-11-Submission</vt:lpstr>
      <vt:lpstr>Document</vt:lpstr>
      <vt:lpstr>Replies to Q&amp;A following 10/0788r2</vt:lpstr>
      <vt:lpstr>Abstract</vt:lpstr>
      <vt:lpstr>Answers to Q&amp;A (1)</vt:lpstr>
      <vt:lpstr>Answers to Q&amp;A (2)</vt:lpstr>
      <vt:lpstr>Answers to Q&amp;A (3)</vt:lpstr>
      <vt:lpstr>Answers to Q&amp;A (4)</vt:lpstr>
      <vt:lpstr>Exemplary Leader Selection Results</vt:lpstr>
      <vt:lpstr>Straw poll</vt:lpstr>
      <vt:lpstr>References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Replies to Q&amp;A following 10/0788r2</dc:title>
  <dc:creator>Jochen Miroll</dc:creator>
  <cp:lastModifiedBy>Jochen Miroll</cp:lastModifiedBy>
  <cp:revision>58</cp:revision>
  <cp:lastPrinted>1601-01-01T00:00:00Z</cp:lastPrinted>
  <dcterms:created xsi:type="dcterms:W3CDTF">2010-07-14T18:51:14Z</dcterms:created>
  <dcterms:modified xsi:type="dcterms:W3CDTF">2010-07-15T10:57:28Z</dcterms:modified>
</cp:coreProperties>
</file>