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9" r:id="rId2"/>
    <p:sldId id="311" r:id="rId3"/>
    <p:sldId id="326" r:id="rId4"/>
    <p:sldId id="323" r:id="rId5"/>
    <p:sldId id="303" r:id="rId6"/>
    <p:sldId id="304" r:id="rId7"/>
    <p:sldId id="306" r:id="rId8"/>
    <p:sldId id="312" r:id="rId9"/>
    <p:sldId id="313" r:id="rId10"/>
    <p:sldId id="315" r:id="rId11"/>
    <p:sldId id="316" r:id="rId12"/>
    <p:sldId id="317" r:id="rId13"/>
    <p:sldId id="320" r:id="rId14"/>
    <p:sldId id="324" r:id="rId15"/>
    <p:sldId id="325" r:id="rId16"/>
    <p:sldId id="318" r:id="rId17"/>
    <p:sldId id="327" r:id="rId18"/>
    <p:sldId id="328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 Stacey" initials="" lastIdx="1" clrIdx="0"/>
  <p:cmAuthor id="1" name="Yong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CCFF"/>
    <a:srgbClr val="3399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9" autoAdjust="0"/>
    <p:restoredTop sz="94610" autoAdjust="0"/>
  </p:normalViewPr>
  <p:slideViewPr>
    <p:cSldViewPr>
      <p:cViewPr>
        <p:scale>
          <a:sx n="100" d="100"/>
          <a:sy n="100" d="100"/>
        </p:scale>
        <p:origin x="10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74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11.xml"/><Relationship Id="rId1" Type="http://schemas.openxmlformats.org/officeDocument/2006/relationships/slide" Target="slides/slide10.xml"/><Relationship Id="rId5" Type="http://schemas.openxmlformats.org/officeDocument/2006/relationships/slide" Target="slides/slide16.xml"/><Relationship Id="rId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F2B7320-40B4-4251-9910-C2E09A413B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0B1AD72F-CE11-4EA7-973E-ADDE4B5230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2D872C-5C89-4F53-8190-A0DE2CF80AE8}" type="slidenum">
              <a:rPr lang="en-US"/>
              <a:pPr/>
              <a:t>1</a:t>
            </a:fld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/>
        </p:nvSpPr>
        <p:spPr bwMode="auto">
          <a:xfrm>
            <a:off x="5416550" y="111125"/>
            <a:ext cx="86518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ja-JP" altLang="en-US" sz="1400" b="1"/>
              <a:t>doc.: IEEE 802.11-yy/xxxxr0</a:t>
            </a:r>
            <a:endParaRPr lang="en-US" altLang="ja-JP" sz="1400" b="1"/>
          </a:p>
        </p:txBody>
      </p:sp>
      <p:sp>
        <p:nvSpPr>
          <p:cNvPr id="71683" name="Rectangle 3"/>
          <p:cNvSpPr txBox="1">
            <a:spLocks noGrp="1" noChangeArrowheads="1"/>
          </p:cNvSpPr>
          <p:nvPr/>
        </p:nvSpPr>
        <p:spPr bwMode="auto">
          <a:xfrm>
            <a:off x="654050" y="111125"/>
            <a:ext cx="99218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ja-JP" altLang="en-US" sz="1400" b="1"/>
              <a:t>Month Year</a:t>
            </a:r>
            <a:endParaRPr lang="en-US" altLang="ja-JP" sz="1400" b="1"/>
          </a:p>
        </p:txBody>
      </p:sp>
      <p:sp>
        <p:nvSpPr>
          <p:cNvPr id="71684" name="Rectangle 6"/>
          <p:cNvSpPr txBox="1">
            <a:spLocks noGrp="1" noChangeArrowheads="1"/>
          </p:cNvSpPr>
          <p:nvPr/>
        </p:nvSpPr>
        <p:spPr bwMode="auto">
          <a:xfrm>
            <a:off x="5121275" y="8985250"/>
            <a:ext cx="1160463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71685" name="Rectangle 7"/>
          <p:cNvSpPr txBox="1">
            <a:spLocks noGrp="1" noChangeArrowheads="1"/>
          </p:cNvSpPr>
          <p:nvPr/>
        </p:nvSpPr>
        <p:spPr bwMode="auto">
          <a:xfrm>
            <a:off x="3206750" y="8985250"/>
            <a:ext cx="52863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ja-JP"/>
              <a:t>Page </a:t>
            </a:r>
            <a:fld id="{64F74233-EFC7-4178-AABE-F82B2D708D63}" type="slidenum">
              <a:rPr lang="en-US" altLang="ja-JP"/>
              <a:pPr algn="r" defTabSz="933450"/>
              <a:t>1</a:t>
            </a:fld>
            <a:endParaRPr lang="en-US" altLang="ja-JP"/>
          </a:p>
        </p:txBody>
      </p:sp>
      <p:sp>
        <p:nvSpPr>
          <p:cNvPr id="716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716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2D872C-5C89-4F53-8190-A0DE2CF80AE8}" type="slidenum">
              <a:rPr lang="en-US"/>
              <a:pPr/>
              <a:t>2</a:t>
            </a:fld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/>
        </p:nvSpPr>
        <p:spPr bwMode="auto">
          <a:xfrm>
            <a:off x="5416550" y="111125"/>
            <a:ext cx="86518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ja-JP" altLang="en-US" sz="1400" b="1"/>
              <a:t>doc.: IEEE 802.11-yy/xxxxr0</a:t>
            </a:r>
            <a:endParaRPr lang="en-US" altLang="ja-JP" sz="1400" b="1"/>
          </a:p>
        </p:txBody>
      </p:sp>
      <p:sp>
        <p:nvSpPr>
          <p:cNvPr id="71683" name="Rectangle 3"/>
          <p:cNvSpPr txBox="1">
            <a:spLocks noGrp="1" noChangeArrowheads="1"/>
          </p:cNvSpPr>
          <p:nvPr/>
        </p:nvSpPr>
        <p:spPr bwMode="auto">
          <a:xfrm>
            <a:off x="654050" y="111125"/>
            <a:ext cx="99218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ja-JP" altLang="en-US" sz="1400" b="1"/>
              <a:t>Month Year</a:t>
            </a:r>
            <a:endParaRPr lang="en-US" altLang="ja-JP" sz="1400" b="1"/>
          </a:p>
        </p:txBody>
      </p:sp>
      <p:sp>
        <p:nvSpPr>
          <p:cNvPr id="71684" name="Rectangle 6"/>
          <p:cNvSpPr txBox="1">
            <a:spLocks noGrp="1" noChangeArrowheads="1"/>
          </p:cNvSpPr>
          <p:nvPr/>
        </p:nvSpPr>
        <p:spPr bwMode="auto">
          <a:xfrm>
            <a:off x="5121275" y="8985250"/>
            <a:ext cx="1160463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71685" name="Rectangle 7"/>
          <p:cNvSpPr txBox="1">
            <a:spLocks noGrp="1" noChangeArrowheads="1"/>
          </p:cNvSpPr>
          <p:nvPr/>
        </p:nvSpPr>
        <p:spPr bwMode="auto">
          <a:xfrm>
            <a:off x="3206750" y="8985250"/>
            <a:ext cx="52863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ja-JP"/>
              <a:t>Page </a:t>
            </a:r>
            <a:fld id="{64F74233-EFC7-4178-AABE-F82B2D708D63}" type="slidenum">
              <a:rPr lang="en-US" altLang="ja-JP"/>
              <a:pPr algn="r" defTabSz="933450"/>
              <a:t>2</a:t>
            </a:fld>
            <a:endParaRPr lang="en-US" altLang="ja-JP"/>
          </a:p>
        </p:txBody>
      </p:sp>
      <p:sp>
        <p:nvSpPr>
          <p:cNvPr id="716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716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7CDCAF0-CA6D-4538-9C36-BA7431253633}" type="slidenum">
              <a:rPr lang="en-US"/>
              <a:pPr/>
              <a:t>14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473152-EA95-4959-AFDF-273C6992A4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77141A1-3A6B-4CF1-9E3E-239698F4D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22C12FB-B091-4AC9-9CA6-3FF009D0C3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740D80D-A45E-4830-B3B1-53D4F807D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5D6554-D44E-4476-9BF9-35741E352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3F4168-4475-4501-B748-DC44F122C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37853" y="6475413"/>
            <a:ext cx="110607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H. Sampath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D8EA3A-1B60-4958-9CF4-133BC4C572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503B68B-9238-44D7-9832-E291B04E95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85B0644-10F4-4F07-BFCD-4580680F9A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B45C6-027A-4257-9A5D-72A04C5E37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5212F97-F209-45A4-A851-59A5900E9A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59093E6-67E5-4597-8E4F-8A266CE1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H.Sampath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62CB84F-FF98-43F1-A8B8-7D69C7B6E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H. Sampath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1F62C7D-5573-40B4-94AF-11B8C5406E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14797" y="6475413"/>
            <a:ext cx="10291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H.Sampath</a:t>
            </a:r>
            <a:r>
              <a:rPr lang="en-US" dirty="0" smtClean="0"/>
              <a:t>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E62CB84F-FF98-43F1-A8B8-7D69C7B6E4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87675" y="334963"/>
            <a:ext cx="545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 err="1">
                <a:ea typeface="ＭＳ Ｐゴシック" pitchFamily="34" charset="-128"/>
              </a:rPr>
              <a:t>doc.:IEEE</a:t>
            </a:r>
            <a:r>
              <a:rPr lang="en-US" altLang="ja-JP" sz="1800" b="1" dirty="0">
                <a:ea typeface="ＭＳ Ｐゴシック" pitchFamily="34" charset="-128"/>
              </a:rPr>
              <a:t> </a:t>
            </a:r>
            <a:r>
              <a:rPr lang="en-US" altLang="ja-JP" sz="1800" b="1" dirty="0" smtClean="0">
                <a:ea typeface="ＭＳ Ｐゴシック" pitchFamily="34" charset="-128"/>
              </a:rPr>
              <a:t>802.11-10/876r0</a:t>
            </a:r>
            <a:endParaRPr lang="en-US" sz="1800" b="1" dirty="0"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4734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ja-JP" sz="1800" b="1" dirty="0" smtClean="0">
                <a:ea typeface="ＭＳ Ｐゴシック" pitchFamily="34" charset="-128"/>
              </a:rPr>
              <a:t>July</a:t>
            </a:r>
            <a:r>
              <a:rPr lang="en-US" altLang="ja-JP" sz="1800" b="1" baseline="0" dirty="0" smtClean="0">
                <a:ea typeface="ＭＳ Ｐゴシック" pitchFamily="34" charset="-128"/>
              </a:rPr>
              <a:t> 13</a:t>
            </a:r>
            <a:r>
              <a:rPr lang="en-US" altLang="ja-JP" sz="1800" b="1" dirty="0" smtClean="0">
                <a:ea typeface="ＭＳ Ｐゴシック" pitchFamily="34" charset="-128"/>
              </a:rPr>
              <a:t>, </a:t>
            </a:r>
            <a:r>
              <a:rPr lang="en-US" altLang="ja-JP" sz="1800" b="1" dirty="0">
                <a:ea typeface="ＭＳ Ｐゴシック" pitchFamily="34" charset="-128"/>
              </a:rPr>
              <a:t>2010</a:t>
            </a:r>
            <a:endParaRPr lang="en-US" sz="1800" b="1" dirty="0"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2AA4BF5-8F78-47D9-A4B5-77CEED858FF3}" type="slidenum">
              <a:rPr lang="en-US"/>
              <a:pPr/>
              <a:t>1</a:t>
            </a:fld>
            <a:endParaRPr lang="en-US"/>
          </a:p>
        </p:txBody>
      </p:sp>
      <p:sp>
        <p:nvSpPr>
          <p:cNvPr id="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altLang="ja-JP">
                <a:latin typeface="+mn-lt"/>
                <a:ea typeface="ＭＳ Ｐゴシック" pitchFamily="50" charset="-128"/>
              </a:rPr>
              <a:t>Slide </a:t>
            </a:r>
            <a:fld id="{F78FB8C8-4809-42B8-A3E9-7B770DEB9DCA}" type="slidenum">
              <a:rPr lang="en-US" altLang="ja-JP">
                <a:latin typeface="+mn-lt"/>
                <a:ea typeface="ＭＳ Ｐゴシック" pitchFamily="50" charset="-128"/>
              </a:rPr>
              <a:pPr algn="ctr">
                <a:defRPr/>
              </a:pPr>
              <a:t>1</a:t>
            </a:fld>
            <a:endParaRPr lang="en-US" altLang="ja-JP">
              <a:latin typeface="+mn-lt"/>
              <a:ea typeface="ＭＳ Ｐゴシック" pitchFamily="50" charset="-128"/>
            </a:endParaRPr>
          </a:p>
        </p:txBody>
      </p:sp>
      <p:sp>
        <p:nvSpPr>
          <p:cNvPr id="70659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ja-JP" dirty="0">
                <a:ea typeface="ＭＳ Ｐゴシック" pitchFamily="34" charset="-128"/>
              </a:rPr>
              <a:t>802.11ac Preamble</a:t>
            </a:r>
          </a:p>
        </p:txBody>
      </p:sp>
      <p:sp>
        <p:nvSpPr>
          <p:cNvPr id="70660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endParaRPr kumimoji="1" lang="en-US" altLang="ja-JP" sz="3200" b="1">
              <a:solidFill>
                <a:schemeClr val="tx2"/>
              </a:solidFill>
              <a:ea typeface="ＭＳ Ｐゴシック" pitchFamily="34" charset="-128"/>
            </a:endParaRPr>
          </a:p>
        </p:txBody>
      </p:sp>
      <p:sp>
        <p:nvSpPr>
          <p:cNvPr id="70661" name="Rectangle 18"/>
          <p:cNvSpPr>
            <a:spLocks noChangeArrowheads="1"/>
          </p:cNvSpPr>
          <p:nvPr/>
        </p:nvSpPr>
        <p:spPr bwMode="auto">
          <a:xfrm>
            <a:off x="457200" y="1600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r>
              <a:rPr kumimoji="1" lang="en-US" altLang="ja-JP" sz="2000" b="1" dirty="0">
                <a:ea typeface="ＭＳ Ｐゴシック" pitchFamily="34" charset="-128"/>
              </a:rPr>
              <a:t>Authors: </a:t>
            </a:r>
            <a:endParaRPr kumimoji="1" lang="en-US" altLang="ja-JP" sz="2000" dirty="0">
              <a:ea typeface="ＭＳ Ｐゴシック" pitchFamily="34" charset="-128"/>
            </a:endParaRPr>
          </a:p>
        </p:txBody>
      </p:sp>
      <p:sp>
        <p:nvSpPr>
          <p:cNvPr id="70662" name="Rectangle 3"/>
          <p:cNvSpPr>
            <a:spLocks noChangeArrowheads="1"/>
          </p:cNvSpPr>
          <p:nvPr/>
        </p:nvSpPr>
        <p:spPr bwMode="auto">
          <a:xfrm>
            <a:off x="6096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kumimoji="1" lang="en-US" altLang="ja-JP" sz="2000" b="1" dirty="0">
                <a:ea typeface="ＭＳ Ｐゴシック" pitchFamily="34" charset="-128"/>
              </a:rPr>
              <a:t>Date:</a:t>
            </a:r>
            <a:r>
              <a:rPr kumimoji="1" lang="en-US" altLang="ja-JP" sz="2000" dirty="0">
                <a:ea typeface="ＭＳ Ｐゴシック" pitchFamily="34" charset="-128"/>
              </a:rPr>
              <a:t> </a:t>
            </a:r>
            <a:r>
              <a:rPr kumimoji="1" lang="en-US" altLang="ja-JP" sz="2000" dirty="0" smtClean="0">
                <a:ea typeface="ＭＳ Ｐゴシック" pitchFamily="34" charset="-128"/>
              </a:rPr>
              <a:t>2010-07-13</a:t>
            </a:r>
            <a:endParaRPr kumimoji="1" lang="en-US" altLang="ja-JP" sz="2000" dirty="0">
              <a:ea typeface="ＭＳ Ｐゴシック" pitchFamily="34" charset="-128"/>
            </a:endParaRPr>
          </a:p>
        </p:txBody>
      </p:sp>
      <p:graphicFrame>
        <p:nvGraphicFramePr>
          <p:cNvPr id="70663" name="Object 7"/>
          <p:cNvGraphicFramePr>
            <a:graphicFrameLocks noChangeAspect="1"/>
          </p:cNvGraphicFramePr>
          <p:nvPr/>
        </p:nvGraphicFramePr>
        <p:xfrm>
          <a:off x="228600" y="1981200"/>
          <a:ext cx="8229600" cy="4191000"/>
        </p:xfrm>
        <a:graphic>
          <a:graphicData uri="http://schemas.openxmlformats.org/presentationml/2006/ole">
            <p:oleObj spid="_x0000_s70663" name="Document" r:id="rId4" imgW="7763481" imgH="4599282" progId="Word.Document.8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514797" y="6475413"/>
            <a:ext cx="1029128" cy="184666"/>
          </a:xfrm>
        </p:spPr>
        <p:txBody>
          <a:bodyPr/>
          <a:lstStyle/>
          <a:p>
            <a:r>
              <a:rPr lang="en-US" dirty="0" smtClean="0"/>
              <a:t>H. Sampath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66E6D71-D17F-4A17-8358-904A190D061F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/>
          <a:p>
            <a:pPr algn="ctr" eaLnBrk="0" hangingPunct="0"/>
            <a:r>
              <a:rPr lang="en-US" sz="2800" b="1" dirty="0" smtClean="0">
                <a:solidFill>
                  <a:schemeClr val="tx2"/>
                </a:solidFill>
              </a:rPr>
              <a:t>VHT-SIGB Bit Allocation 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8077200" cy="683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8" tIns="41029" rIns="82058" bIns="41029">
            <a:spAutoFit/>
          </a:bodyPr>
          <a:lstStyle/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 smtClean="0"/>
              <a:t>VHT-SIGB Allocation (20/40/80 MHz)</a:t>
            </a:r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</a:pPr>
            <a:endParaRPr lang="en-US" sz="1400" dirty="0" smtClean="0"/>
          </a:p>
          <a:p>
            <a:pPr marL="203200" indent="-203200" eaLnBrk="0" hangingPunct="0">
              <a:spcBef>
                <a:spcPct val="50000"/>
              </a:spcBef>
            </a:pPr>
            <a:endParaRPr lang="en-US" sz="1400" dirty="0" smtClean="0"/>
          </a:p>
          <a:p>
            <a:pPr marL="203200" indent="-203200" eaLnBrk="0" hangingPunct="0">
              <a:spcBef>
                <a:spcPct val="50000"/>
              </a:spcBef>
            </a:pPr>
            <a:r>
              <a:rPr lang="en-US" sz="1400" dirty="0" smtClean="0"/>
              <a:t>Note:  DWORD Length allows receivers to shut-off  PHY processing after receiving useful data and save power.</a:t>
            </a:r>
          </a:p>
          <a:p>
            <a:pPr marL="203200" indent="-203200" eaLnBrk="0" hangingPunct="0">
              <a:spcBef>
                <a:spcPct val="50000"/>
              </a:spcBef>
            </a:pPr>
            <a:r>
              <a:rPr lang="en-US" sz="1400" dirty="0" smtClean="0"/>
              <a:t>* </a:t>
            </a:r>
            <a:r>
              <a:rPr lang="en-US" sz="1400" i="1" dirty="0" smtClean="0"/>
              <a:t>Additional bits to accommodate large packet sizes in 5.46ms (max packet duration in LSIG)</a:t>
            </a:r>
            <a:r>
              <a:rPr lang="en-US" sz="1400" dirty="0" smtClean="0"/>
              <a:t>	</a:t>
            </a: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</a:pPr>
            <a:r>
              <a:rPr lang="en-US" sz="1400" i="1" dirty="0" smtClean="0"/>
              <a:t>**Additional bits for 40 MHz and 80 MHz explained in next slide</a:t>
            </a: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 smtClean="0"/>
              <a:t>160 MHz  repeats the 80 MHz VHT-SIG-B twice in frequency. </a:t>
            </a:r>
          </a:p>
          <a:p>
            <a:pPr marL="203200" indent="-203200" eaLnBrk="0" hangingPunct="0">
              <a:spcBef>
                <a:spcPct val="50000"/>
              </a:spcBef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43000" y="1905000"/>
          <a:ext cx="6248400" cy="2468880"/>
        </p:xfrm>
        <a:graphic>
          <a:graphicData uri="http://schemas.openxmlformats.org/drawingml/2006/table">
            <a:tbl>
              <a:tblPr/>
              <a:tblGrid>
                <a:gridCol w="892175"/>
                <a:gridCol w="893763"/>
                <a:gridCol w="892175"/>
                <a:gridCol w="892175"/>
                <a:gridCol w="892175"/>
                <a:gridCol w="893762"/>
                <a:gridCol w="892175"/>
              </a:tblGrid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SIGB Fields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MU – Bit allocation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SU – Bit allocation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DWORD (4 bytes) Length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19*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RSVD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Total # bits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27**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29**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27**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29**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7514797" y="6475413"/>
            <a:ext cx="10291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H. Sampath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0D9ADCE-EB33-4C3A-8A16-4620A5C091C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/>
          <a:p>
            <a:pPr algn="ctr" eaLnBrk="0" hangingPunct="0"/>
            <a:r>
              <a:rPr lang="en-US" sz="3200" b="1" dirty="0" smtClean="0">
                <a:solidFill>
                  <a:schemeClr val="tx2"/>
                </a:solidFill>
              </a:rPr>
              <a:t>VHT-SIGB Modulation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762000" y="1135063"/>
            <a:ext cx="7827963" cy="329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marL="173038" indent="-220663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Use BPSK Modulation for SIGB.</a:t>
            </a:r>
          </a:p>
          <a:p>
            <a:pPr marL="173038" indent="-220663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In 20 MHz mode, 26 </a:t>
            </a:r>
            <a:r>
              <a:rPr lang="en-US" sz="1800" dirty="0">
                <a:latin typeface="+mn-lt"/>
              </a:rPr>
              <a:t>bits </a:t>
            </a:r>
            <a:r>
              <a:rPr lang="en-US" sz="1800" dirty="0" smtClean="0">
                <a:latin typeface="+mn-lt"/>
              </a:rPr>
              <a:t>are available </a:t>
            </a:r>
            <a:r>
              <a:rPr lang="en-US" sz="1800" dirty="0">
                <a:latin typeface="+mn-lt"/>
              </a:rPr>
              <a:t>in </a:t>
            </a:r>
            <a:r>
              <a:rPr lang="en-US" sz="1800" dirty="0" smtClean="0">
                <a:latin typeface="+mn-lt"/>
              </a:rPr>
              <a:t>VHT-SIG-B.</a:t>
            </a:r>
          </a:p>
          <a:p>
            <a:pPr marL="173038" indent="-220663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For higher BWs, additional bits are available due to extra tones</a:t>
            </a:r>
          </a:p>
          <a:p>
            <a:pPr marL="630238" lvl="1" indent="-220663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In 40 MHz, we get 27 bits.</a:t>
            </a:r>
          </a:p>
          <a:p>
            <a:pPr marL="630238" lvl="1" indent="-220663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In 80 MHz, we get 29 bits</a:t>
            </a:r>
          </a:p>
          <a:p>
            <a:pPr marL="173038" indent="-220663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For </a:t>
            </a:r>
            <a:r>
              <a:rPr lang="en-US" sz="1800" dirty="0">
                <a:latin typeface="+mn-lt"/>
              </a:rPr>
              <a:t>40/80/160 MHz, repeat bits including tail </a:t>
            </a:r>
            <a:r>
              <a:rPr lang="en-US" sz="1800" dirty="0" smtClean="0">
                <a:latin typeface="+mn-lt"/>
              </a:rPr>
              <a:t>bits.</a:t>
            </a:r>
            <a:endParaRPr lang="en-US" sz="1800" dirty="0">
              <a:latin typeface="+mn-lt"/>
            </a:endParaRPr>
          </a:p>
          <a:p>
            <a:pPr marL="571500" lvl="1" indent="-207963" eaLnBrk="0" hangingPunct="0">
              <a:spcBef>
                <a:spcPct val="50000"/>
              </a:spcBef>
              <a:buFontTx/>
              <a:buChar char="•"/>
            </a:pPr>
            <a:r>
              <a:rPr lang="en-US" sz="1400" dirty="0" smtClean="0">
                <a:latin typeface="+mn-lt"/>
              </a:rPr>
              <a:t>Provides </a:t>
            </a:r>
            <a:r>
              <a:rPr lang="en-US" sz="1400" dirty="0">
                <a:latin typeface="+mn-lt"/>
              </a:rPr>
              <a:t>easy way for receiver to get processing gain by averaging repeated soft values at the decoder input </a:t>
            </a:r>
          </a:p>
          <a:p>
            <a:pPr marL="630238" lvl="1" indent="-220663" eaLnBrk="0" hangingPunct="0">
              <a:spcBef>
                <a:spcPct val="50000"/>
              </a:spcBef>
              <a:buFontTx/>
              <a:buChar char="•"/>
            </a:pPr>
            <a:endParaRPr lang="en-US" sz="1400" dirty="0">
              <a:latin typeface="+mn-lt"/>
            </a:endParaRPr>
          </a:p>
        </p:txBody>
      </p:sp>
      <p:graphicFrame>
        <p:nvGraphicFramePr>
          <p:cNvPr id="140296" name="Object 8"/>
          <p:cNvGraphicFramePr>
            <a:graphicFrameLocks noChangeAspect="1"/>
          </p:cNvGraphicFramePr>
          <p:nvPr>
            <p:ph/>
          </p:nvPr>
        </p:nvGraphicFramePr>
        <p:xfrm>
          <a:off x="304800" y="4267200"/>
          <a:ext cx="8610600" cy="1981200"/>
        </p:xfrm>
        <a:graphic>
          <a:graphicData uri="http://schemas.openxmlformats.org/presentationml/2006/ole">
            <p:oleObj spid="_x0000_s86018" name="Visio" r:id="rId3" imgW="16922631" imgH="3103426" progId="Visio.Drawing.11">
              <p:embed/>
            </p:oleObj>
          </a:graphicData>
        </a:graphic>
      </p:graphicFrame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7514797" y="6475413"/>
            <a:ext cx="10291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H. Sampath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66E6D71-D17F-4A17-8358-904A190D061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/>
          <a:p>
            <a:pPr algn="ctr" eaLnBrk="0" hangingPunct="0"/>
            <a:r>
              <a:rPr lang="en-US" sz="2800" b="1" dirty="0" smtClean="0">
                <a:solidFill>
                  <a:schemeClr val="tx2"/>
                </a:solidFill>
              </a:rPr>
              <a:t>VHT SIGB CRC in SERVICE Field 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8077200" cy="739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8" tIns="41029" rIns="82058" bIns="41029">
            <a:spAutoFit/>
          </a:bodyPr>
          <a:lstStyle/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 smtClean="0"/>
              <a:t>Transmitter shall include SIGB CRC in SERVICE field:</a:t>
            </a:r>
          </a:p>
          <a:p>
            <a:pPr marL="660400" lvl="1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 smtClean="0"/>
              <a:t>Transmitter shall compute 8-bit CRC based on SIGB and insert this 8-bit CRC in 8 MSBs of the SERVICE field.</a:t>
            </a:r>
          </a:p>
          <a:p>
            <a:pPr marL="1117600" lvl="2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600" dirty="0" smtClean="0"/>
              <a:t>Transmitter will not include scrambler seed in computation of CRC bits.</a:t>
            </a:r>
          </a:p>
          <a:p>
            <a:pPr marL="660400" lvl="1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 smtClean="0"/>
              <a:t>The resulting SERVICE field and PSDU shall be scrambled, as in 11n.</a:t>
            </a:r>
          </a:p>
          <a:p>
            <a:pPr marL="660400" lvl="1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800" dirty="0" smtClean="0"/>
              <a:t>Explanatory Note: </a:t>
            </a:r>
            <a:r>
              <a:rPr lang="en-GB" sz="1800" dirty="0" smtClean="0"/>
              <a:t> CRC achieves protection of the scrambler init field.</a:t>
            </a:r>
            <a:r>
              <a:rPr lang="en-US" sz="1800" dirty="0" smtClean="0"/>
              <a:t> </a:t>
            </a:r>
            <a:r>
              <a:rPr lang="en-GB" sz="1800" dirty="0" smtClean="0"/>
              <a:t>This is because any error in the scrambler init field will result in a corrupted CRC field after descrambling.  The check of the CRC</a:t>
            </a:r>
            <a:r>
              <a:rPr lang="en-US" sz="1800" dirty="0" smtClean="0"/>
              <a:t> </a:t>
            </a:r>
            <a:r>
              <a:rPr lang="en-GB" sz="1800" dirty="0" smtClean="0"/>
              <a:t>field against the contents of SIG-B will then fail.</a:t>
            </a:r>
            <a:endParaRPr lang="en-US" sz="1800" dirty="0" smtClean="0"/>
          </a:p>
          <a:p>
            <a:pPr marL="660400" lvl="1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1117600" lvl="2" indent="-203200" eaLnBrk="0" hangingPunct="0">
              <a:spcBef>
                <a:spcPct val="50000"/>
              </a:spcBef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 bwMode="auto">
          <a:xfrm>
            <a:off x="7514797" y="6475413"/>
            <a:ext cx="10291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H. Sampath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직사각형 4"/>
          <p:cNvSpPr/>
          <p:nvPr/>
        </p:nvSpPr>
        <p:spPr bwMode="auto">
          <a:xfrm>
            <a:off x="1828800" y="5105400"/>
            <a:ext cx="26670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 bits in 20MHz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*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21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(40MHz) / 23(80MHz) bits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직사각형 7"/>
          <p:cNvSpPr/>
          <p:nvPr/>
        </p:nvSpPr>
        <p:spPr bwMode="auto">
          <a:xfrm>
            <a:off x="4495800" y="5105400"/>
            <a:ext cx="5334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Tail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(6bit)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8"/>
          <p:cNvSpPr/>
          <p:nvPr/>
        </p:nvSpPr>
        <p:spPr bwMode="auto">
          <a:xfrm>
            <a:off x="5029200" y="5105400"/>
            <a:ext cx="1143000" cy="457200"/>
          </a:xfrm>
          <a:prstGeom prst="rect">
            <a:avLst/>
          </a:prstGeom>
          <a:solidFill>
            <a:srgbClr val="66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Scrambler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Seed (7bit)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10"/>
          <p:cNvSpPr/>
          <p:nvPr/>
        </p:nvSpPr>
        <p:spPr bwMode="auto">
          <a:xfrm>
            <a:off x="6172200" y="5105400"/>
            <a:ext cx="533400" cy="457200"/>
          </a:xfrm>
          <a:prstGeom prst="rect">
            <a:avLst/>
          </a:prstGeom>
          <a:solidFill>
            <a:srgbClr val="66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Rsvd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(1bit)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11"/>
          <p:cNvSpPr/>
          <p:nvPr/>
        </p:nvSpPr>
        <p:spPr bwMode="auto">
          <a:xfrm>
            <a:off x="6705600" y="5105400"/>
            <a:ext cx="914400" cy="457200"/>
          </a:xfrm>
          <a:prstGeom prst="rect">
            <a:avLst/>
          </a:prstGeom>
          <a:solidFill>
            <a:srgbClr val="66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CRC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(8bit)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4724400"/>
            <a:ext cx="88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VHT-SIGB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0" y="4724400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Service Field</a:t>
            </a:r>
            <a:endParaRPr lang="ko-KR" altLang="en-US" dirty="0"/>
          </a:p>
        </p:txBody>
      </p:sp>
      <p:sp>
        <p:nvSpPr>
          <p:cNvPr id="13" name="오른쪽 대괄호 21"/>
          <p:cNvSpPr/>
          <p:nvPr/>
        </p:nvSpPr>
        <p:spPr bwMode="auto">
          <a:xfrm rot="5400000">
            <a:off x="3124200" y="4343400"/>
            <a:ext cx="76200" cy="2667000"/>
          </a:xfrm>
          <a:prstGeom prst="rightBracket">
            <a:avLst>
              <a:gd name="adj" fmla="val 3958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자유형 25"/>
          <p:cNvSpPr/>
          <p:nvPr/>
        </p:nvSpPr>
        <p:spPr bwMode="auto">
          <a:xfrm>
            <a:off x="3025774" y="5562600"/>
            <a:ext cx="4079875" cy="295275"/>
          </a:xfrm>
          <a:custGeom>
            <a:avLst/>
            <a:gdLst>
              <a:gd name="connsiteX0" fmla="*/ 4076700 w 4076700"/>
              <a:gd name="connsiteY0" fmla="*/ 0 h 295275"/>
              <a:gd name="connsiteX1" fmla="*/ 4076700 w 4076700"/>
              <a:gd name="connsiteY1" fmla="*/ 295275 h 295275"/>
              <a:gd name="connsiteX2" fmla="*/ 0 w 4076700"/>
              <a:gd name="connsiteY2" fmla="*/ 295275 h 295275"/>
              <a:gd name="connsiteX3" fmla="*/ 9525 w 4076700"/>
              <a:gd name="connsiteY3" fmla="*/ 171450 h 295275"/>
              <a:gd name="connsiteX0" fmla="*/ 4076700 w 4076700"/>
              <a:gd name="connsiteY0" fmla="*/ 0 h 295275"/>
              <a:gd name="connsiteX1" fmla="*/ 4076700 w 4076700"/>
              <a:gd name="connsiteY1" fmla="*/ 295275 h 295275"/>
              <a:gd name="connsiteX2" fmla="*/ 0 w 4076700"/>
              <a:gd name="connsiteY2" fmla="*/ 295275 h 295275"/>
              <a:gd name="connsiteX3" fmla="*/ 9525 w 4076700"/>
              <a:gd name="connsiteY3" fmla="*/ 171450 h 295275"/>
              <a:gd name="connsiteX0" fmla="*/ 4076700 w 4076700"/>
              <a:gd name="connsiteY0" fmla="*/ 0 h 295275"/>
              <a:gd name="connsiteX1" fmla="*/ 4076700 w 4076700"/>
              <a:gd name="connsiteY1" fmla="*/ 295275 h 295275"/>
              <a:gd name="connsiteX2" fmla="*/ 0 w 4076700"/>
              <a:gd name="connsiteY2" fmla="*/ 295275 h 295275"/>
              <a:gd name="connsiteX3" fmla="*/ 9525 w 4076700"/>
              <a:gd name="connsiteY3" fmla="*/ 171450 h 295275"/>
              <a:gd name="connsiteX0" fmla="*/ 4079875 w 4079875"/>
              <a:gd name="connsiteY0" fmla="*/ 0 h 295275"/>
              <a:gd name="connsiteX1" fmla="*/ 4079875 w 4079875"/>
              <a:gd name="connsiteY1" fmla="*/ 295275 h 295275"/>
              <a:gd name="connsiteX2" fmla="*/ 3175 w 4079875"/>
              <a:gd name="connsiteY2" fmla="*/ 295275 h 295275"/>
              <a:gd name="connsiteX3" fmla="*/ 0 w 4079875"/>
              <a:gd name="connsiteY3" fmla="*/ 15875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9875" h="295275">
                <a:moveTo>
                  <a:pt x="4079875" y="0"/>
                </a:moveTo>
                <a:lnTo>
                  <a:pt x="4079875" y="295275"/>
                </a:lnTo>
                <a:lnTo>
                  <a:pt x="3175" y="295275"/>
                </a:lnTo>
                <a:cubicBezTo>
                  <a:pt x="2117" y="249767"/>
                  <a:pt x="1058" y="204258"/>
                  <a:pt x="0" y="15875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66E6D71-D17F-4A17-8358-904A190D061F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/>
          <a:p>
            <a:pPr algn="ctr"/>
            <a:r>
              <a:rPr lang="en-US" sz="2800" b="1" dirty="0" err="1" smtClean="0"/>
              <a:t>Tx</a:t>
            </a:r>
            <a:r>
              <a:rPr lang="en-US" sz="2800" b="1" dirty="0" smtClean="0"/>
              <a:t> and Rx Rules on SIGB-Length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8077200" cy="3776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8" tIns="41029" rIns="82058" bIns="41029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 receiver shall rely on LSIG-LENGTH duration  (# of symbols) to set CCA deferral.</a:t>
            </a:r>
          </a:p>
          <a:p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 The number of octets implied by VHTSIGB length shall not be more than 3 octets longer than the number of octets implied by LSIG-LENGTH and VHT MCS. </a:t>
            </a: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03200" indent="-203200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 bwMode="auto">
          <a:xfrm>
            <a:off x="7514797" y="6475413"/>
            <a:ext cx="10291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H. Sampath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514797" y="6475413"/>
            <a:ext cx="1029128" cy="184666"/>
          </a:xfrm>
        </p:spPr>
        <p:txBody>
          <a:bodyPr/>
          <a:lstStyle/>
          <a:p>
            <a:r>
              <a:rPr lang="en-US" dirty="0" smtClean="0"/>
              <a:t>H. Sampath et al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400EACEC-62D8-4FEA-A30A-CE4D311F08B9}" type="slidenum">
              <a:rPr lang="en-US"/>
              <a:pPr/>
              <a:t>14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Padding-I</a:t>
            </a:r>
            <a:endParaRPr lang="en-US" dirty="0"/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381000" y="1447800"/>
          <a:ext cx="8372475" cy="2497138"/>
        </p:xfrm>
        <a:graphic>
          <a:graphicData uri="http://schemas.openxmlformats.org/presentationml/2006/ole">
            <p:oleObj spid="_x0000_s104450" name="Visio" r:id="rId4" imgW="8573414" imgH="2504413" progId="Visio.Drawing.11">
              <p:embed/>
            </p:oleObj>
          </a:graphicData>
        </a:graphic>
      </p:graphicFrame>
      <p:sp>
        <p:nvSpPr>
          <p:cNvPr id="788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4038600"/>
            <a:ext cx="7848600" cy="20574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0" dirty="0"/>
              <a:t>L-SIG length and rate indicate PPDU duration (number of symbols)</a:t>
            </a:r>
          </a:p>
          <a:p>
            <a:pPr>
              <a:lnSpc>
                <a:spcPct val="80000"/>
              </a:lnSpc>
            </a:pPr>
            <a:r>
              <a:rPr lang="en-US" sz="1800" b="0" dirty="0"/>
              <a:t>MAC provides an A-MPDU that fills the frame to the last byte for each per-user stream</a:t>
            </a:r>
          </a:p>
          <a:p>
            <a:pPr>
              <a:lnSpc>
                <a:spcPct val="80000"/>
              </a:lnSpc>
            </a:pPr>
            <a:r>
              <a:rPr lang="en-US" sz="1800" b="0" dirty="0"/>
              <a:t>Same preamble structure is used for both SU and MU VHT frames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Require that A-MPDU always be used with both SU and MU VHT frames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“Aggregation” bit in VHT-SIG is then not needed</a:t>
            </a:r>
          </a:p>
          <a:p>
            <a:pPr>
              <a:lnSpc>
                <a:spcPct val="80000"/>
              </a:lnSpc>
            </a:pPr>
            <a:r>
              <a:rPr lang="en-US" sz="1800" b="0" dirty="0"/>
              <a:t>PHY provides 0-7 bits of padding </a:t>
            </a:r>
          </a:p>
          <a:p>
            <a:pPr>
              <a:lnSpc>
                <a:spcPct val="80000"/>
              </a:lnSpc>
            </a:pPr>
            <a:r>
              <a:rPr lang="en-US" sz="1800" b="0" dirty="0"/>
              <a:t>PHY padding bits are added before tail bits</a:t>
            </a:r>
          </a:p>
          <a:p>
            <a:pPr>
              <a:lnSpc>
                <a:spcPct val="80000"/>
              </a:lnSpc>
            </a:pPr>
            <a:r>
              <a:rPr lang="en-US" sz="1800" b="0" dirty="0"/>
              <a:t>Details refer to document 11-10-0064r5 (VHT frame padding)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5A4FA7CE-086C-4048-98FC-FBA65E103658}" type="slidenum">
              <a:rPr lang="en-US"/>
              <a:pPr/>
              <a:t>15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Padding – II</a:t>
            </a:r>
            <a:br>
              <a:rPr lang="en-US" dirty="0" smtClean="0"/>
            </a:br>
            <a:r>
              <a:rPr lang="en-US" sz="2400" dirty="0" smtClean="0"/>
              <a:t>Early </a:t>
            </a:r>
            <a:r>
              <a:rPr lang="en-US" sz="2400" dirty="0"/>
              <a:t>EOF indication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924800" cy="914400"/>
          </a:xfrm>
        </p:spPr>
        <p:txBody>
          <a:bodyPr/>
          <a:lstStyle/>
          <a:p>
            <a:r>
              <a:rPr lang="en-US" sz="1800" b="0"/>
              <a:t>The Null subframes appended to the end of a VHT A-MPDU can be special Padding Delimiters each with an EOF flag</a:t>
            </a:r>
          </a:p>
          <a:p>
            <a:r>
              <a:rPr lang="en-US" sz="1800" b="0"/>
              <a:t>When RX MAC detects the EOF Padding Delimiter, it may inform RX PHY to stop receiving to conserve power</a:t>
            </a:r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419100" y="1524000"/>
          <a:ext cx="8191500" cy="3467100"/>
        </p:xfrm>
        <a:graphic>
          <a:graphicData uri="http://schemas.openxmlformats.org/presentationml/2006/ole">
            <p:oleObj spid="_x0000_s105474" name="Visio" r:id="rId3" imgW="8548624" imgH="3716278" progId="Visio.Drawing.11">
              <p:embed/>
            </p:oleObj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514797" y="6475413"/>
            <a:ext cx="1029128" cy="184666"/>
          </a:xfrm>
        </p:spPr>
        <p:txBody>
          <a:bodyPr/>
          <a:lstStyle/>
          <a:p>
            <a:r>
              <a:rPr lang="en-US" dirty="0" smtClean="0"/>
              <a:t>H. Sampath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95788" y="6475413"/>
            <a:ext cx="4286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5BF5CBF-607E-43A8-A3E1-075325E7B56D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/>
          <a:p>
            <a:pPr algn="ctr" eaLnBrk="0" hangingPunct="0"/>
            <a:r>
              <a:rPr lang="en-US" sz="2800" b="1" dirty="0" smtClean="0">
                <a:solidFill>
                  <a:schemeClr val="tx2"/>
                </a:solidFill>
              </a:rPr>
              <a:t>Frame Padding - III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80772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marL="203200" indent="-203200"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1800">
                <a:cs typeface="Times New Roman" pitchFamily="18" charset="0"/>
              </a:rPr>
              <a:t>For both BCC and LDPC, all bits (including MAC and PHY pad bits) shall be encoded. </a:t>
            </a:r>
          </a:p>
          <a:p>
            <a:pPr marL="660400" lvl="1" indent="-203200"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1600">
                <a:cs typeface="Times New Roman" pitchFamily="18" charset="0"/>
              </a:rPr>
              <a:t>Decoder may stop earlier based on length if desired</a:t>
            </a:r>
            <a:endParaRPr lang="en-US" sz="1800">
              <a:cs typeface="Times New Roman" pitchFamily="18" charset="0"/>
            </a:endParaRPr>
          </a:p>
          <a:p>
            <a:pPr marL="203200" indent="-203200"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1800">
                <a:cs typeface="Times New Roman" pitchFamily="18" charset="0"/>
              </a:rPr>
              <a:t>With BCC encoding, the PSDU is followed by the PHY pad (0-7 bits) and the tail bits (6N</a:t>
            </a:r>
            <a:r>
              <a:rPr lang="en-US" sz="1800" baseline="-25000">
                <a:cs typeface="Times New Roman" pitchFamily="18" charset="0"/>
              </a:rPr>
              <a:t>ES</a:t>
            </a:r>
            <a:r>
              <a:rPr lang="en-US" sz="1800">
                <a:cs typeface="Times New Roman" pitchFamily="18" charset="0"/>
              </a:rPr>
              <a:t> bits) in that order, as shown in the figure below</a:t>
            </a:r>
            <a:endParaRPr lang="en-US" sz="1800" baseline="-25000">
              <a:cs typeface="Times New Roman" pitchFamily="18" charset="0"/>
            </a:endParaRPr>
          </a:p>
          <a:p>
            <a:pPr marL="660400" lvl="1" indent="-203200"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1600">
                <a:cs typeface="Times New Roman" pitchFamily="18" charset="0"/>
              </a:rPr>
              <a:t>Padding bits are added before scrambler, 6 tail bits are added before encoding at each encoder</a:t>
            </a:r>
          </a:p>
          <a:p>
            <a:pPr marL="660400" lvl="1" indent="-203200"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1600">
                <a:cs typeface="Times New Roman" pitchFamily="18" charset="0"/>
              </a:rPr>
              <a:t>LDPC codes will not have tail bits, similar to 11n</a:t>
            </a:r>
            <a:endParaRPr lang="en-US" sz="2000"/>
          </a:p>
        </p:txBody>
      </p:sp>
      <p:sp>
        <p:nvSpPr>
          <p:cNvPr id="63495" name="Line 5"/>
          <p:cNvSpPr>
            <a:spLocks noChangeShapeType="1"/>
          </p:cNvSpPr>
          <p:nvPr/>
        </p:nvSpPr>
        <p:spPr bwMode="auto">
          <a:xfrm>
            <a:off x="3249613" y="5056188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496" name="Rectangle 6"/>
          <p:cNvSpPr>
            <a:spLocks noChangeArrowheads="1"/>
          </p:cNvSpPr>
          <p:nvPr/>
        </p:nvSpPr>
        <p:spPr bwMode="auto">
          <a:xfrm>
            <a:off x="762000" y="4851400"/>
            <a:ext cx="1096963" cy="411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Add 0-7 </a:t>
            </a:r>
          </a:p>
          <a:p>
            <a:pPr algn="ctr"/>
            <a:r>
              <a:rPr lang="en-US"/>
              <a:t>PHY padding bits</a:t>
            </a:r>
          </a:p>
        </p:txBody>
      </p:sp>
      <p:sp>
        <p:nvSpPr>
          <p:cNvPr id="63497" name="Rectangle 7"/>
          <p:cNvSpPr>
            <a:spLocks noChangeArrowheads="1"/>
          </p:cNvSpPr>
          <p:nvPr/>
        </p:nvSpPr>
        <p:spPr bwMode="auto">
          <a:xfrm>
            <a:off x="3616325" y="3975100"/>
            <a:ext cx="585788" cy="219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Encoder</a:t>
            </a:r>
          </a:p>
          <a:p>
            <a:pPr algn="ctr"/>
            <a:r>
              <a:rPr lang="en-US"/>
              <a:t>Parser</a:t>
            </a:r>
          </a:p>
        </p:txBody>
      </p:sp>
      <p:sp>
        <p:nvSpPr>
          <p:cNvPr id="63498" name="Rectangle 8"/>
          <p:cNvSpPr>
            <a:spLocks noChangeArrowheads="1"/>
          </p:cNvSpPr>
          <p:nvPr/>
        </p:nvSpPr>
        <p:spPr bwMode="auto">
          <a:xfrm>
            <a:off x="4933950" y="3903663"/>
            <a:ext cx="1536700" cy="411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Add Tail, Encoding &amp;</a:t>
            </a:r>
          </a:p>
          <a:p>
            <a:pPr algn="ctr"/>
            <a:r>
              <a:rPr lang="en-US" sz="1000"/>
              <a:t>Puncturing</a:t>
            </a:r>
          </a:p>
        </p:txBody>
      </p:sp>
      <p:sp>
        <p:nvSpPr>
          <p:cNvPr id="63499" name="Line 9"/>
          <p:cNvSpPr>
            <a:spLocks noChangeShapeType="1"/>
          </p:cNvSpPr>
          <p:nvPr/>
        </p:nvSpPr>
        <p:spPr bwMode="auto">
          <a:xfrm>
            <a:off x="4202113" y="4111625"/>
            <a:ext cx="73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10"/>
          <p:cNvSpPr>
            <a:spLocks noChangeShapeType="1"/>
          </p:cNvSpPr>
          <p:nvPr/>
        </p:nvSpPr>
        <p:spPr bwMode="auto">
          <a:xfrm>
            <a:off x="4202113" y="5964238"/>
            <a:ext cx="73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Rectangle 11"/>
          <p:cNvSpPr>
            <a:spLocks noChangeArrowheads="1"/>
          </p:cNvSpPr>
          <p:nvPr/>
        </p:nvSpPr>
        <p:spPr bwMode="auto">
          <a:xfrm>
            <a:off x="7202488" y="3975100"/>
            <a:ext cx="585787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Stream</a:t>
            </a:r>
          </a:p>
          <a:p>
            <a:pPr algn="ctr"/>
            <a:r>
              <a:rPr lang="en-US"/>
              <a:t>Parser</a:t>
            </a:r>
          </a:p>
        </p:txBody>
      </p:sp>
      <p:sp>
        <p:nvSpPr>
          <p:cNvPr id="63502" name="Line 12"/>
          <p:cNvSpPr>
            <a:spLocks noChangeShapeType="1"/>
          </p:cNvSpPr>
          <p:nvPr/>
        </p:nvSpPr>
        <p:spPr bwMode="auto">
          <a:xfrm>
            <a:off x="6470650" y="4111625"/>
            <a:ext cx="73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3" name="Line 13"/>
          <p:cNvSpPr>
            <a:spLocks noChangeShapeType="1"/>
          </p:cNvSpPr>
          <p:nvPr/>
        </p:nvSpPr>
        <p:spPr bwMode="auto">
          <a:xfrm>
            <a:off x="6470650" y="5964238"/>
            <a:ext cx="73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4" name="Line 14"/>
          <p:cNvSpPr>
            <a:spLocks noChangeShapeType="1"/>
          </p:cNvSpPr>
          <p:nvPr/>
        </p:nvSpPr>
        <p:spPr bwMode="auto">
          <a:xfrm>
            <a:off x="7788275" y="4249738"/>
            <a:ext cx="365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5" name="Line 15"/>
          <p:cNvSpPr>
            <a:spLocks noChangeShapeType="1"/>
          </p:cNvSpPr>
          <p:nvPr/>
        </p:nvSpPr>
        <p:spPr bwMode="auto">
          <a:xfrm>
            <a:off x="7788275" y="5826125"/>
            <a:ext cx="365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592763" y="5964238"/>
            <a:ext cx="327025" cy="31750"/>
            <a:chOff x="1056" y="3504"/>
            <a:chExt cx="215" cy="23"/>
          </a:xfrm>
        </p:grpSpPr>
        <p:sp>
          <p:nvSpPr>
            <p:cNvPr id="63507" name="Oval 17"/>
            <p:cNvSpPr>
              <a:spLocks noChangeAspect="1" noChangeArrowheads="1"/>
            </p:cNvSpPr>
            <p:nvPr/>
          </p:nvSpPr>
          <p:spPr bwMode="auto">
            <a:xfrm>
              <a:off x="1056" y="3504"/>
              <a:ext cx="23" cy="2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63508" name="Oval 18"/>
            <p:cNvSpPr>
              <a:spLocks noChangeAspect="1" noChangeArrowheads="1"/>
            </p:cNvSpPr>
            <p:nvPr/>
          </p:nvSpPr>
          <p:spPr bwMode="auto">
            <a:xfrm>
              <a:off x="1152" y="3504"/>
              <a:ext cx="23" cy="2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63509" name="Oval 19"/>
            <p:cNvSpPr>
              <a:spLocks noChangeAspect="1" noChangeArrowheads="1"/>
            </p:cNvSpPr>
            <p:nvPr/>
          </p:nvSpPr>
          <p:spPr bwMode="auto">
            <a:xfrm>
              <a:off x="1248" y="3504"/>
              <a:ext cx="23" cy="2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63510" name="AutoShape 20"/>
          <p:cNvSpPr>
            <a:spLocks noChangeArrowheads="1"/>
          </p:cNvSpPr>
          <p:nvPr/>
        </p:nvSpPr>
        <p:spPr bwMode="auto">
          <a:xfrm rot="5400000">
            <a:off x="6123782" y="4736306"/>
            <a:ext cx="2743200" cy="585787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59 w 21600"/>
              <a:gd name="T13" fmla="*/ 2981 h 21600"/>
              <a:gd name="T14" fmla="*/ 18641 w 21600"/>
              <a:gd name="T15" fmla="*/ 1861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328" y="21600"/>
                </a:lnTo>
                <a:lnTo>
                  <a:pt x="19272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11" name="Rectangle 21"/>
          <p:cNvSpPr>
            <a:spLocks noChangeArrowheads="1"/>
          </p:cNvSpPr>
          <p:nvPr/>
        </p:nvSpPr>
        <p:spPr bwMode="auto">
          <a:xfrm>
            <a:off x="762000" y="4102100"/>
            <a:ext cx="1096963" cy="411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AMPDU</a:t>
            </a:r>
          </a:p>
          <a:p>
            <a:pPr algn="ctr"/>
            <a:r>
              <a:rPr lang="en-US"/>
              <a:t>(with MAC pad)</a:t>
            </a:r>
          </a:p>
        </p:txBody>
      </p:sp>
      <p:sp>
        <p:nvSpPr>
          <p:cNvPr id="63512" name="Rectangle 22"/>
          <p:cNvSpPr>
            <a:spLocks noChangeArrowheads="1"/>
          </p:cNvSpPr>
          <p:nvPr/>
        </p:nvSpPr>
        <p:spPr bwMode="auto">
          <a:xfrm>
            <a:off x="2152650" y="4856163"/>
            <a:ext cx="1096963" cy="4111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Scrambler</a:t>
            </a:r>
          </a:p>
        </p:txBody>
      </p:sp>
      <p:sp>
        <p:nvSpPr>
          <p:cNvPr id="63513" name="Line 23"/>
          <p:cNvSpPr>
            <a:spLocks noChangeShapeType="1"/>
          </p:cNvSpPr>
          <p:nvPr/>
        </p:nvSpPr>
        <p:spPr bwMode="auto">
          <a:xfrm>
            <a:off x="1347788" y="4513263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4" name="Line 24"/>
          <p:cNvSpPr>
            <a:spLocks noChangeShapeType="1"/>
          </p:cNvSpPr>
          <p:nvPr/>
        </p:nvSpPr>
        <p:spPr bwMode="auto">
          <a:xfrm>
            <a:off x="1858963" y="5062538"/>
            <a:ext cx="293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Footer Placeholder 3"/>
          <p:cNvSpPr txBox="1">
            <a:spLocks/>
          </p:cNvSpPr>
          <p:nvPr/>
        </p:nvSpPr>
        <p:spPr bwMode="auto">
          <a:xfrm>
            <a:off x="7514797" y="6475413"/>
            <a:ext cx="10291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H. Sampath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/>
          <a:p>
            <a:r>
              <a:rPr lang="en-US" dirty="0" smtClean="0"/>
              <a:t>H. Sampath </a:t>
            </a:r>
            <a:r>
              <a:rPr lang="en-US" dirty="0"/>
              <a:t>et al.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8C5BE34-17EA-4D43-9DD8-E65B345C1FAC}" type="slidenum">
              <a:rPr lang="en-US"/>
              <a:pPr/>
              <a:t>17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 lvl="1"/>
            <a:endParaRPr lang="en-US" sz="1600"/>
          </a:p>
          <a:p>
            <a:endParaRPr lang="en-US" sz="1800" b="0"/>
          </a:p>
          <a:p>
            <a:pPr lvl="1"/>
            <a:endParaRPr lang="en-US" sz="1800"/>
          </a:p>
          <a:p>
            <a:pPr lvl="1"/>
            <a:endParaRPr lang="en-US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762000" y="1295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We presented a harmonized preamble proposal with the following features:</a:t>
            </a:r>
            <a:endParaRPr lang="en-US" sz="240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Preamble structure to enable auto-detection and spoofing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Harmonized VHT-SIGA and SIGB signaling mechanism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 11ac Packet Length indication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 Frame Padding to complement the Preamble design</a:t>
            </a:r>
            <a:endParaRPr lang="en-US" sz="2000" dirty="0"/>
          </a:p>
          <a:p>
            <a:pPr marL="342900" indent="-342900">
              <a:spcBef>
                <a:spcPct val="20000"/>
              </a:spcBef>
            </a:pPr>
            <a:endParaRPr lang="en-US" sz="2400" b="1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6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8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8C5BE34-17EA-4D43-9DD8-E65B345C1FAC}" type="slidenum">
              <a:rPr lang="en-US"/>
              <a:pPr/>
              <a:t>18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 lvl="1"/>
            <a:endParaRPr lang="en-US" sz="1600"/>
          </a:p>
          <a:p>
            <a:endParaRPr lang="en-US" sz="1800" b="0"/>
          </a:p>
          <a:p>
            <a:pPr lvl="1"/>
            <a:endParaRPr lang="en-US" sz="1800"/>
          </a:p>
          <a:p>
            <a:pPr lvl="1"/>
            <a:endParaRPr lang="en-US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762000" y="1295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Do you support the Harmonized Preamble Design presented in this document</a:t>
            </a:r>
            <a:r>
              <a:rPr lang="en-GB" sz="2000" dirty="0" smtClean="0"/>
              <a:t>, including the details</a:t>
            </a:r>
            <a:r>
              <a:rPr lang="en-US" sz="2000" dirty="0" smtClean="0"/>
              <a:t> for MAC &amp; PHY </a:t>
            </a:r>
            <a:r>
              <a:rPr lang="en-US" sz="2000" dirty="0" smtClean="0"/>
              <a:t>padding</a:t>
            </a:r>
            <a:r>
              <a:rPr lang="en-US" sz="2000" dirty="0" smtClean="0"/>
              <a:t> 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spcBef>
                <a:spcPct val="20000"/>
              </a:spcBef>
            </a:pPr>
            <a:r>
              <a:rPr lang="en-US" sz="2000" dirty="0" smtClean="0"/>
              <a:t>	Y -</a:t>
            </a:r>
          </a:p>
          <a:p>
            <a:pPr marL="285750" indent="-285750">
              <a:spcBef>
                <a:spcPct val="20000"/>
              </a:spcBef>
            </a:pPr>
            <a:r>
              <a:rPr lang="en-US" sz="2000" dirty="0"/>
              <a:t>	</a:t>
            </a:r>
            <a:r>
              <a:rPr lang="en-US" sz="2000" dirty="0" smtClean="0"/>
              <a:t>N -</a:t>
            </a:r>
          </a:p>
          <a:p>
            <a:pPr marL="285750" indent="-285750">
              <a:spcBef>
                <a:spcPct val="20000"/>
              </a:spcBef>
            </a:pPr>
            <a:r>
              <a:rPr lang="en-US" sz="2000" dirty="0"/>
              <a:t>	</a:t>
            </a:r>
            <a:r>
              <a:rPr lang="en-US" sz="2000" dirty="0" smtClean="0"/>
              <a:t>A -</a:t>
            </a:r>
          </a:p>
          <a:p>
            <a:pPr marL="342900" indent="-342900">
              <a:spcBef>
                <a:spcPct val="20000"/>
              </a:spcBef>
            </a:pPr>
            <a:endParaRPr lang="en-US" sz="2400" b="1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6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8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0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514797" y="6475413"/>
            <a:ext cx="1029128" cy="184666"/>
          </a:xfrm>
        </p:spPr>
        <p:txBody>
          <a:bodyPr/>
          <a:lstStyle/>
          <a:p>
            <a:r>
              <a:rPr lang="en-US" dirty="0" smtClean="0"/>
              <a:t>H. Sampath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2AA4BF5-8F78-47D9-A4B5-77CEED858FF3}" type="slidenum">
              <a:rPr lang="en-US"/>
              <a:pPr/>
              <a:t>2</a:t>
            </a:fld>
            <a:endParaRPr lang="en-US"/>
          </a:p>
        </p:txBody>
      </p:sp>
      <p:sp>
        <p:nvSpPr>
          <p:cNvPr id="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altLang="ja-JP">
                <a:latin typeface="+mn-lt"/>
                <a:ea typeface="ＭＳ Ｐゴシック" pitchFamily="50" charset="-128"/>
              </a:rPr>
              <a:t>Slide </a:t>
            </a:r>
            <a:fld id="{F78FB8C8-4809-42B8-A3E9-7B770DEB9DCA}" type="slidenum">
              <a:rPr lang="en-US" altLang="ja-JP">
                <a:latin typeface="+mn-lt"/>
                <a:ea typeface="ＭＳ Ｐゴシック" pitchFamily="50" charset="-128"/>
              </a:rPr>
              <a:pPr algn="ctr">
                <a:defRPr/>
              </a:pPr>
              <a:t>2</a:t>
            </a:fld>
            <a:endParaRPr lang="en-US" altLang="ja-JP">
              <a:latin typeface="+mn-lt"/>
              <a:ea typeface="ＭＳ Ｐゴシック" pitchFamily="50" charset="-128"/>
            </a:endParaRPr>
          </a:p>
        </p:txBody>
      </p:sp>
      <p:sp>
        <p:nvSpPr>
          <p:cNvPr id="70660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endParaRPr kumimoji="1" lang="en-US" altLang="ja-JP" sz="3200" b="1">
              <a:solidFill>
                <a:schemeClr val="tx2"/>
              </a:solidFill>
              <a:ea typeface="ＭＳ Ｐゴシック" pitchFamily="34" charset="-128"/>
            </a:endParaRPr>
          </a:p>
        </p:txBody>
      </p:sp>
      <p:sp>
        <p:nvSpPr>
          <p:cNvPr id="70661" name="Rectangle 18"/>
          <p:cNvSpPr>
            <a:spLocks noChangeArrowheads="1"/>
          </p:cNvSpPr>
          <p:nvPr/>
        </p:nvSpPr>
        <p:spPr bwMode="auto">
          <a:xfrm>
            <a:off x="457200" y="914400"/>
            <a:ext cx="259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</a:pPr>
            <a:r>
              <a:rPr kumimoji="1" lang="en-US" altLang="ja-JP" sz="2000" b="1" dirty="0" smtClean="0">
                <a:ea typeface="ＭＳ Ｐゴシック" pitchFamily="34" charset="-128"/>
              </a:rPr>
              <a:t>Authors (continued): </a:t>
            </a:r>
            <a:endParaRPr kumimoji="1" lang="en-US" altLang="ja-JP" sz="2000" dirty="0">
              <a:ea typeface="ＭＳ Ｐゴシック" pitchFamily="34" charset="-128"/>
            </a:endParaRPr>
          </a:p>
        </p:txBody>
      </p:sp>
      <p:graphicFrame>
        <p:nvGraphicFramePr>
          <p:cNvPr id="83971" name="Object 7"/>
          <p:cNvGraphicFramePr>
            <a:graphicFrameLocks noChangeAspect="1"/>
          </p:cNvGraphicFramePr>
          <p:nvPr/>
        </p:nvGraphicFramePr>
        <p:xfrm>
          <a:off x="685800" y="1827213"/>
          <a:ext cx="7591425" cy="3843337"/>
        </p:xfrm>
        <a:graphic>
          <a:graphicData uri="http://schemas.openxmlformats.org/presentationml/2006/ole">
            <p:oleObj spid="_x0000_s83971" name="Document" r:id="rId4" imgW="8172123" imgH="4138524" progId="Word.Document.8">
              <p:embed/>
            </p:oleObj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514797" y="6475413"/>
            <a:ext cx="1029128" cy="184666"/>
          </a:xfrm>
        </p:spPr>
        <p:txBody>
          <a:bodyPr/>
          <a:lstStyle/>
          <a:p>
            <a:r>
              <a:rPr lang="en-US" dirty="0" smtClean="0"/>
              <a:t>H. Sampath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/>
          <a:p>
            <a:r>
              <a:rPr lang="en-US" dirty="0" smtClean="0"/>
              <a:t>H. Sampath </a:t>
            </a:r>
            <a:r>
              <a:rPr lang="en-US" dirty="0"/>
              <a:t>et al.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8C5BE34-17EA-4D43-9DD8-E65B345C1FAC}" type="slidenum">
              <a:rPr lang="en-US"/>
              <a:pPr/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Background &amp; Context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 lvl="1"/>
            <a:endParaRPr lang="en-US" sz="1600"/>
          </a:p>
          <a:p>
            <a:endParaRPr lang="en-US" sz="1800" b="0"/>
          </a:p>
          <a:p>
            <a:pPr lvl="1"/>
            <a:endParaRPr lang="en-US" sz="1800"/>
          </a:p>
          <a:p>
            <a:pPr lvl="1"/>
            <a:endParaRPr lang="en-US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762000" y="12954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Many elements of 11ac Preamble design have been extensively debated since the IEEE Nov 2009 meeting: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Preamble Discussions  (09/1174r0)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Auto-detection and spoofing  (10/70r1- 10/70r5)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VHT-SIGA and SIGB signaling (10/70r1- 10/70r5, 0382r0-r1)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 SIGB Length field &amp; CRC in Service field (</a:t>
            </a:r>
            <a:r>
              <a:rPr lang="en-US" altLang="ko-KR" sz="2000" dirty="0" smtClean="0">
                <a:ea typeface="Gulim" pitchFamily="34" charset="-127"/>
              </a:rPr>
              <a:t>0358r0 –r1)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dirty="0" smtClean="0">
                <a:ea typeface="Gulim" pitchFamily="34" charset="-127"/>
              </a:rPr>
              <a:t>L-SIG based 11ac packet length indication  (0534r0-r2, 772r0)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ea typeface="Gulim" pitchFamily="34" charset="-127"/>
              </a:rPr>
              <a:t>Short GI packet duration signaling (</a:t>
            </a:r>
            <a:r>
              <a:rPr lang="en-US" sz="2000" dirty="0" smtClean="0">
                <a:ea typeface="Gulim" pitchFamily="34" charset="-127"/>
              </a:rPr>
              <a:t>772r0)</a:t>
            </a:r>
            <a:endParaRPr lang="en-US" sz="2000" dirty="0" smtClean="0"/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Frame Padding to support SIGA/B signaling  (0064r0-r5)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This presentation harmonizes these concepts into a unified compromise Preamble proposal.</a:t>
            </a:r>
            <a:endParaRPr lang="en-US" sz="2000" dirty="0"/>
          </a:p>
          <a:p>
            <a:pPr marL="342900" indent="-342900">
              <a:spcBef>
                <a:spcPct val="20000"/>
              </a:spcBef>
            </a:pPr>
            <a:endParaRPr lang="en-US" sz="2400" b="1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6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8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6325" y="6475413"/>
            <a:ext cx="1067600" cy="184666"/>
          </a:xfrm>
        </p:spPr>
        <p:txBody>
          <a:bodyPr/>
          <a:lstStyle/>
          <a:p>
            <a:r>
              <a:rPr lang="en-US" dirty="0" smtClean="0"/>
              <a:t>H. Sampath </a:t>
            </a:r>
            <a:r>
              <a:rPr lang="en-US" dirty="0"/>
              <a:t>et al.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8C5BE34-17EA-4D43-9DD8-E65B345C1FAC}" type="slidenum">
              <a:rPr lang="en-US"/>
              <a:pPr/>
              <a:t>4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 lvl="1"/>
            <a:endParaRPr lang="en-US" sz="1600"/>
          </a:p>
          <a:p>
            <a:endParaRPr lang="en-US" sz="1800" b="0"/>
          </a:p>
          <a:p>
            <a:pPr lvl="1"/>
            <a:endParaRPr lang="en-US" sz="1800"/>
          </a:p>
          <a:p>
            <a:pPr lvl="1"/>
            <a:endParaRPr lang="en-US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762000" y="1295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The harmonized preamble proposal has the following features:</a:t>
            </a:r>
            <a:endParaRPr lang="en-US" sz="240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Preamble structure to enable auto-detection </a:t>
            </a:r>
            <a:r>
              <a:rPr lang="en-US" sz="2000" smtClean="0"/>
              <a:t>and spoofing. </a:t>
            </a:r>
            <a:endParaRPr lang="en-US" sz="20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Harmonized VHT-SIGA and SIGB signaling mechanism.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 11ac Packet Length indication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 Frame Padding to complement the Preamble design</a:t>
            </a:r>
            <a:endParaRPr lang="en-US" sz="2000" dirty="0"/>
          </a:p>
          <a:p>
            <a:pPr marL="342900" indent="-342900">
              <a:spcBef>
                <a:spcPct val="20000"/>
              </a:spcBef>
            </a:pPr>
            <a:endParaRPr lang="en-US" sz="2400" b="1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6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8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0F42FE57-CD11-4F1E-A9B2-EDD4C7242ACA}" type="slidenum">
              <a:rPr lang="en-US"/>
              <a:pPr/>
              <a:t>5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Preamble Structure – I</a:t>
            </a:r>
            <a:endParaRPr lang="en-US" sz="24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b="0" dirty="0" smtClean="0"/>
              <a:t>The preamble structure is based on </a:t>
            </a:r>
            <a:r>
              <a:rPr lang="en-US" dirty="0" smtClean="0"/>
              <a:t>10/70r5.</a:t>
            </a:r>
          </a:p>
          <a:p>
            <a:pPr>
              <a:buNone/>
            </a:pPr>
            <a:endParaRPr lang="en-US" b="0" dirty="0"/>
          </a:p>
          <a:p>
            <a:r>
              <a:rPr lang="en-US" b="0" dirty="0" smtClean="0"/>
              <a:t>The main idea of the Preamble structure is to enable spoofing and auto-detection as follows:</a:t>
            </a:r>
          </a:p>
          <a:p>
            <a:pPr lvl="1"/>
            <a:r>
              <a:rPr lang="en-US" b="0" dirty="0" smtClean="0"/>
              <a:t>Use </a:t>
            </a:r>
            <a:r>
              <a:rPr lang="en-US" b="0" dirty="0"/>
              <a:t>L-SIG spoofing for both 11a and 11n receivers:</a:t>
            </a:r>
          </a:p>
          <a:p>
            <a:pPr lvl="2"/>
            <a:r>
              <a:rPr lang="en-US" dirty="0" smtClean="0"/>
              <a:t>Similar to </a:t>
            </a:r>
            <a:r>
              <a:rPr lang="en-US" dirty="0"/>
              <a:t>11n spoofing for 11a/g receivers.</a:t>
            </a:r>
          </a:p>
          <a:p>
            <a:pPr lvl="2"/>
            <a:r>
              <a:rPr lang="en-US" dirty="0"/>
              <a:t>Rate=6Mbps, Length/Rate indicates duration.</a:t>
            </a:r>
          </a:p>
          <a:p>
            <a:pPr lvl="1"/>
            <a:r>
              <a:rPr lang="en-US" sz="1600" b="0" dirty="0" smtClean="0"/>
              <a:t>Mode detection</a:t>
            </a:r>
          </a:p>
          <a:p>
            <a:pPr lvl="2"/>
            <a:r>
              <a:rPr lang="en-US" sz="1600" dirty="0" smtClean="0"/>
              <a:t>First symbol of VHT-SIG-A is BPSK </a:t>
            </a:r>
          </a:p>
          <a:p>
            <a:pPr lvl="3"/>
            <a:r>
              <a:rPr lang="en-US" sz="1400" dirty="0" smtClean="0"/>
              <a:t>11n receiver will treat the packet as 11a packet </a:t>
            </a:r>
          </a:p>
          <a:p>
            <a:pPr lvl="2"/>
            <a:r>
              <a:rPr lang="en-US" sz="1600" dirty="0" smtClean="0"/>
              <a:t>Second symbol of VHT-SIG-A is 90-deg rotated BPSK (QBPSK)</a:t>
            </a:r>
          </a:p>
          <a:p>
            <a:pPr lvl="3"/>
            <a:r>
              <a:rPr lang="en-US" sz="1400" dirty="0" smtClean="0"/>
              <a:t>Allows VHT devices to discriminate 11ac packets from 11a packets</a:t>
            </a:r>
          </a:p>
          <a:p>
            <a:pPr lvl="1"/>
            <a:endParaRPr lang="en-US" b="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514797" y="6475413"/>
            <a:ext cx="1029128" cy="184666"/>
          </a:xfrm>
        </p:spPr>
        <p:txBody>
          <a:bodyPr/>
          <a:lstStyle/>
          <a:p>
            <a:r>
              <a:rPr lang="en-US" dirty="0" smtClean="0"/>
              <a:t>H. Sampath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D2F8BFEF-302D-4C30-B5AB-08A7911464D5}" type="slidenum">
              <a:rPr lang="en-US"/>
              <a:pPr/>
              <a:t>6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Preamble </a:t>
            </a:r>
            <a:r>
              <a:rPr lang="en-US" dirty="0" smtClean="0"/>
              <a:t>Structure - II</a:t>
            </a:r>
            <a:endParaRPr lang="en-US" dirty="0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460750" y="1752600"/>
            <a:ext cx="7620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  <a:ea typeface="ＭＳ Ｐゴシック" pitchFamily="34" charset="-128"/>
              </a:rPr>
              <a:t>VHT-STF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4222750" y="1752600"/>
            <a:ext cx="193675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  <a:ea typeface="ＭＳ Ｐゴシック" pitchFamily="34" charset="-128"/>
              </a:rPr>
              <a:t>VHT-LTFs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304800" y="17526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  <a:ea typeface="ＭＳ Ｐゴシック" pitchFamily="34" charset="-128"/>
              </a:rPr>
              <a:t>L-STF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838200" y="1752600"/>
            <a:ext cx="685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  <a:ea typeface="ＭＳ Ｐゴシック" pitchFamily="34" charset="-128"/>
              </a:rPr>
              <a:t>L-LTF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1524000" y="1752600"/>
            <a:ext cx="685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  <a:ea typeface="ＭＳ Ｐゴシック" pitchFamily="34" charset="-128"/>
              </a:rPr>
              <a:t>L-SIG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2209800" y="1752600"/>
            <a:ext cx="125095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  <a:ea typeface="ＭＳ Ｐゴシック" pitchFamily="34" charset="-128"/>
              </a:rPr>
              <a:t>VHTSIGA</a:t>
            </a:r>
          </a:p>
        </p:txBody>
      </p:sp>
      <p:sp>
        <p:nvSpPr>
          <p:cNvPr id="77833" name="AutoShape 9"/>
          <p:cNvSpPr>
            <a:spLocks/>
          </p:cNvSpPr>
          <p:nvPr/>
        </p:nvSpPr>
        <p:spPr bwMode="auto">
          <a:xfrm rot="16200000">
            <a:off x="2759075" y="1050925"/>
            <a:ext cx="152400" cy="1250950"/>
          </a:xfrm>
          <a:prstGeom prst="rightBrace">
            <a:avLst>
              <a:gd name="adj1" fmla="val 6840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6127750" y="1752600"/>
            <a:ext cx="7620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  <a:ea typeface="ＭＳ Ｐゴシック" pitchFamily="34" charset="-128"/>
              </a:rPr>
              <a:t>VHTSIGB</a:t>
            </a:r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6889750" y="1752600"/>
            <a:ext cx="202565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  <a:ea typeface="ＭＳ Ｐゴシック" pitchFamily="34" charset="-128"/>
              </a:rPr>
              <a:t>VHTData</a:t>
            </a: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2439988" y="1371600"/>
            <a:ext cx="8683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2 symbols</a:t>
            </a:r>
          </a:p>
        </p:txBody>
      </p: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6127750" y="1447800"/>
            <a:ext cx="792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1 symbol</a:t>
            </a:r>
          </a:p>
        </p:txBody>
      </p:sp>
      <p:pic>
        <p:nvPicPr>
          <p:cNvPr id="7783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276600"/>
            <a:ext cx="1676400" cy="1350963"/>
          </a:xfrm>
          <a:prstGeom prst="rect">
            <a:avLst/>
          </a:prstGeom>
          <a:noFill/>
        </p:spPr>
      </p:pic>
      <p:sp>
        <p:nvSpPr>
          <p:cNvPr id="77839" name="Line 15"/>
          <p:cNvSpPr>
            <a:spLocks noChangeShapeType="1"/>
          </p:cNvSpPr>
          <p:nvPr/>
        </p:nvSpPr>
        <p:spPr bwMode="auto">
          <a:xfrm>
            <a:off x="22098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>
            <a:off x="89154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 flipH="1">
            <a:off x="2209800" y="2362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>
            <a:off x="5562600" y="23622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3" name="Text Box 19"/>
          <p:cNvSpPr txBox="1">
            <a:spLocks noChangeArrowheads="1"/>
          </p:cNvSpPr>
          <p:nvPr/>
        </p:nvSpPr>
        <p:spPr bwMode="auto">
          <a:xfrm>
            <a:off x="5070475" y="2209800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Arial" charset="0"/>
                <a:ea typeface="ＭＳ Ｐゴシック" pitchFamily="34" charset="-128"/>
              </a:rPr>
              <a:t>T</a:t>
            </a:r>
          </a:p>
        </p:txBody>
      </p: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1752600" y="13716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b="1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77845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276600"/>
            <a:ext cx="3810000" cy="1497013"/>
          </a:xfrm>
          <a:prstGeom prst="rect">
            <a:avLst/>
          </a:prstGeom>
          <a:noFill/>
        </p:spPr>
      </p:pic>
      <p:sp>
        <p:nvSpPr>
          <p:cNvPr id="77846" name="Text Box 22"/>
          <p:cNvSpPr txBox="1">
            <a:spLocks noChangeArrowheads="1"/>
          </p:cNvSpPr>
          <p:nvPr/>
        </p:nvSpPr>
        <p:spPr bwMode="auto">
          <a:xfrm>
            <a:off x="4906963" y="5334000"/>
            <a:ext cx="1493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VHT auto-detection</a:t>
            </a:r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>
            <a:off x="5486400" y="495300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8" name="Oval 24"/>
          <p:cNvSpPr>
            <a:spLocks noChangeArrowheads="1"/>
          </p:cNvSpPr>
          <p:nvPr/>
        </p:nvSpPr>
        <p:spPr bwMode="auto">
          <a:xfrm>
            <a:off x="4648200" y="2895600"/>
            <a:ext cx="1981200" cy="2057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685800" y="990600"/>
            <a:ext cx="1789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Rate=6Mbps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Length determined by T</a:t>
            </a:r>
          </a:p>
        </p:txBody>
      </p:sp>
      <p:sp>
        <p:nvSpPr>
          <p:cNvPr id="77850" name="Line 26"/>
          <p:cNvSpPr>
            <a:spLocks noChangeShapeType="1"/>
          </p:cNvSpPr>
          <p:nvPr/>
        </p:nvSpPr>
        <p:spPr bwMode="auto">
          <a:xfrm flipV="1">
            <a:off x="1600200" y="1371600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143000" y="5791200"/>
            <a:ext cx="612218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Single Unified Preamble format for SU and MU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E3EBED7-82EC-48B3-83E2-7452DF0B7869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VHTSIG Field Structure</a:t>
            </a:r>
            <a:endParaRPr lang="en-US" sz="28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4724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Both SU and MU contain VHTSIGA and VHTSIGB.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VHTSIGA and VHTSIGB use BPSK modulation and Long GI.</a:t>
            </a:r>
          </a:p>
          <a:p>
            <a:pPr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For MU: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VHTSIGA </a:t>
            </a:r>
            <a:r>
              <a:rPr lang="en-US" sz="1800" dirty="0"/>
              <a:t>contains the “common” bits for all clients</a:t>
            </a:r>
            <a:r>
              <a:rPr lang="en-US" sz="1800" dirty="0" smtClean="0"/>
              <a:t>.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VHTSIGB contains user-specific </a:t>
            </a:r>
            <a:r>
              <a:rPr lang="en-US" sz="1800" dirty="0"/>
              <a:t>information (e.g. modulation and coding rate) and is spatially multiplexed for different clients</a:t>
            </a:r>
            <a:r>
              <a:rPr lang="en-US" sz="1800" dirty="0" smtClean="0"/>
              <a:t>.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 smtClean="0"/>
              <a:t>Max number of MU users: 4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b="0" dirty="0" smtClean="0"/>
              <a:t>See 10/70r5 for more details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514797" y="6475413"/>
            <a:ext cx="1029128" cy="184666"/>
          </a:xfrm>
        </p:spPr>
        <p:txBody>
          <a:bodyPr/>
          <a:lstStyle/>
          <a:p>
            <a:r>
              <a:rPr lang="en-US" dirty="0" smtClean="0"/>
              <a:t>H. Sampath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dirty="0" smtClean="0"/>
              <a:t>VHT SIG-A bit allocation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23F4168-4475-4501-B748-DC44F122CE5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143000"/>
          <a:ext cx="80772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584"/>
                <a:gridCol w="1441039"/>
                <a:gridCol w="2797492"/>
                <a:gridCol w="2639085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SIGA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MU-Bit</a:t>
                      </a:r>
                      <a:r>
                        <a:rPr lang="en-US" sz="1200" baseline="0" dirty="0" smtClean="0"/>
                        <a:t>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SU-Bit Allocation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Explanatory Notes</a:t>
                      </a:r>
                      <a:endParaRPr lang="en-US" sz="1200" dirty="0"/>
                    </a:p>
                  </a:txBody>
                  <a:tcPr/>
                </a:tc>
              </a:tr>
              <a:tr h="18578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Coding Bit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1-2 (TBD)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1-2  (TBD)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bit to indicate LDPC</a:t>
                      </a:r>
                      <a:r>
                        <a:rPr lang="en-US" sz="1200" baseline="0" dirty="0" smtClean="0"/>
                        <a:t> vs. BCC</a:t>
                      </a:r>
                    </a:p>
                    <a:p>
                      <a:r>
                        <a:rPr lang="en-US" sz="1200" baseline="0" dirty="0" smtClean="0"/>
                        <a:t>Usage of bits under discussion (TBD).</a:t>
                      </a:r>
                      <a:endParaRPr lang="en-US" sz="1200" dirty="0"/>
                    </a:p>
                  </a:txBody>
                  <a:tcPr/>
                </a:tc>
              </a:tr>
              <a:tr h="18578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STBC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bit to indicate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Alamouti</a:t>
                      </a:r>
                      <a:r>
                        <a:rPr lang="en-US" sz="1200" baseline="0" dirty="0" smtClean="0"/>
                        <a:t> (see 382r2)</a:t>
                      </a:r>
                      <a:endParaRPr lang="en-US" sz="1200" dirty="0"/>
                    </a:p>
                  </a:txBody>
                  <a:tcPr/>
                </a:tc>
              </a:tr>
              <a:tr h="18578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MCS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 Equal modulation only (see 383r2)</a:t>
                      </a:r>
                    </a:p>
                    <a:p>
                      <a:r>
                        <a:rPr lang="en-US" sz="1200" baseline="0" dirty="0" smtClean="0"/>
                        <a:t>MCS for MU in SIGB</a:t>
                      </a:r>
                    </a:p>
                  </a:txBody>
                  <a:tcPr/>
                </a:tc>
              </a:tr>
              <a:tr h="18578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GroupID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Used to identifying</a:t>
                      </a:r>
                      <a:r>
                        <a:rPr lang="en-US" sz="1200" baseline="0" dirty="0" smtClean="0"/>
                        <a:t> users </a:t>
                      </a:r>
                      <a:r>
                        <a:rPr lang="en-US" sz="1200" dirty="0" smtClean="0"/>
                        <a:t>(see</a:t>
                      </a:r>
                      <a:r>
                        <a:rPr lang="en-US" sz="1200" baseline="0" dirty="0" smtClean="0"/>
                        <a:t> 582r1) </a:t>
                      </a:r>
                      <a:endParaRPr lang="en-US" sz="120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</a:t>
                      </a:r>
                      <a:r>
                        <a:rPr lang="en-US" sz="1200" b="1" baseline="-25000" dirty="0" smtClean="0"/>
                        <a:t>STS</a:t>
                      </a:r>
                      <a:endParaRPr lang="en-US" sz="12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 bits</a:t>
                      </a:r>
                    </a:p>
                    <a:p>
                      <a:r>
                        <a:rPr lang="en-US" sz="1200" dirty="0" smtClean="0"/>
                        <a:t>(3</a:t>
                      </a:r>
                      <a:r>
                        <a:rPr lang="en-US" sz="1200" baseline="0" dirty="0" smtClean="0"/>
                        <a:t> bits/user with </a:t>
                      </a:r>
                      <a:r>
                        <a:rPr lang="en-US" sz="1200" b="1" u="none" baseline="0" dirty="0" smtClean="0"/>
                        <a:t>maximum 4 users)</a:t>
                      </a:r>
                      <a:endParaRPr lang="en-US" sz="12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 bits</a:t>
                      </a:r>
                    </a:p>
                    <a:p>
                      <a:r>
                        <a:rPr lang="en-US" sz="1200" dirty="0" smtClean="0"/>
                        <a:t>First 3 bits convey stream allocation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Remaining 9 bits may carry partial 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Nsts</a:t>
                      </a:r>
                      <a:r>
                        <a:rPr lang="en-US" sz="1200" baseline="0" dirty="0" smtClean="0"/>
                        <a:t> bits used to indicate spatial streams per user</a:t>
                      </a:r>
                      <a:r>
                        <a:rPr lang="en-US" sz="1200" dirty="0" smtClean="0"/>
                        <a:t> (see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582r1)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Parti</a:t>
                      </a:r>
                      <a:r>
                        <a:rPr lang="en-US" sz="1200" baseline="0" dirty="0" smtClean="0"/>
                        <a:t>al AID may be used for power </a:t>
                      </a:r>
                      <a:r>
                        <a:rPr lang="en-US" sz="1200" baseline="0" dirty="0" smtClean="0"/>
                        <a:t>save</a:t>
                      </a:r>
                    </a:p>
                    <a:p>
                      <a:r>
                        <a:rPr lang="en-US" sz="1200" baseline="0" dirty="0" smtClean="0"/>
                        <a:t>Broadcast/multicast/STA-to-AP direction TBD.</a:t>
                      </a:r>
                      <a:endParaRPr lang="en-US" sz="1200" dirty="0" smtClean="0"/>
                    </a:p>
                  </a:txBody>
                  <a:tcPr/>
                </a:tc>
              </a:tr>
              <a:tr h="80772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Short GI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r>
                        <a:rPr lang="en-US" sz="1200" baseline="0" dirty="0" smtClean="0"/>
                        <a:t> bit to indicate L/S GI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bit for short GI packet length ambiguity mitigation (see next </a:t>
                      </a:r>
                      <a:r>
                        <a:rPr lang="en-US" sz="1200" dirty="0" smtClean="0"/>
                        <a:t>slide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and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772r0)</a:t>
                      </a:r>
                      <a:endParaRPr lang="en-US" sz="1200" dirty="0" smtClean="0"/>
                    </a:p>
                  </a:txBody>
                  <a:tcPr/>
                </a:tc>
              </a:tr>
              <a:tr h="18578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BW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Allows</a:t>
                      </a:r>
                      <a:r>
                        <a:rPr lang="en-US" sz="1200" baseline="0" dirty="0" smtClean="0"/>
                        <a:t> 20,40,80,80+80, 160 MHz modes. Other modes TBD.</a:t>
                      </a:r>
                      <a:endParaRPr lang="en-US" sz="1200" dirty="0"/>
                    </a:p>
                  </a:txBody>
                  <a:tcPr/>
                </a:tc>
              </a:tr>
              <a:tr h="18578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CRC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8578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Tail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8578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Reserved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8-10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4-6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" y="6103947"/>
            <a:ext cx="75438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3200" indent="-203200" eaLnBrk="0" hangingPunct="0">
              <a:spcBef>
                <a:spcPct val="50000"/>
              </a:spcBef>
            </a:pPr>
            <a:r>
              <a:rPr lang="en-US" sz="1600" b="1" dirty="0" smtClean="0"/>
              <a:t>Note: MCS for SU case in VHT-SIG-A to allow for 11n-like receiver implementation</a:t>
            </a:r>
          </a:p>
          <a:p>
            <a:pPr marL="203200" indent="-203200" eaLnBrk="0" hangingPunct="0">
              <a:spcBef>
                <a:spcPct val="50000"/>
              </a:spcBef>
            </a:pPr>
            <a:endParaRPr lang="en-US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SIG-A Short GI Packet Duration Signaling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LSIG Packet Length Indication</a:t>
            </a:r>
          </a:p>
          <a:p>
            <a:pPr marL="685800" lvl="2" indent="-342900" eaLnBrk="1" hangingPunct="1"/>
            <a:r>
              <a:rPr lang="en-US" dirty="0" smtClean="0"/>
              <a:t>Length field in L-SIG already has sufficient information to signal the duration of a VHT packet</a:t>
            </a:r>
          </a:p>
          <a:p>
            <a:pPr marL="685800" lvl="2" indent="-342900" eaLnBrk="1" hangingPunct="1"/>
            <a:r>
              <a:rPr lang="en-US" sz="1800" dirty="0" smtClean="0"/>
              <a:t>Do not need to indicate VHT packet duration again in VHT-SIG A</a:t>
            </a:r>
          </a:p>
          <a:p>
            <a:pPr marL="685800" lvl="2" indent="-342900" eaLnBrk="1" hangingPunct="1"/>
            <a:endParaRPr lang="en-US" sz="1800" dirty="0" smtClean="0"/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b="1" dirty="0" smtClean="0"/>
              <a:t>Instead use 2 bits for short GI indication in SIG A</a:t>
            </a:r>
          </a:p>
          <a:p>
            <a:pPr marL="1028700" lvl="3" indent="-342900" eaLnBrk="1" hangingPunct="1"/>
            <a:r>
              <a:rPr lang="en-US" sz="1800" dirty="0" smtClean="0"/>
              <a:t>One bit for long/short GI indication</a:t>
            </a:r>
          </a:p>
          <a:p>
            <a:pPr marL="1028700" lvl="3" indent="-342900" eaLnBrk="1" hangingPunct="1"/>
            <a:r>
              <a:rPr lang="en-US" sz="1800" dirty="0" smtClean="0"/>
              <a:t>One bit for short GI packet length ambiguity mitigation</a:t>
            </a:r>
          </a:p>
          <a:p>
            <a:pPr marL="1028700" lvl="3" indent="-342900" eaLnBrk="1" hangingPunct="1"/>
            <a:endParaRPr lang="en-US" sz="1800" b="1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b="1" dirty="0" smtClean="0"/>
              <a:t>See 0772r0 for more details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836612" cy="777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/>
              <a:t>Slide </a:t>
            </a:r>
            <a:fld id="{4CCD6B1B-757D-4108-B392-D63B12879D8E}" type="slidenum">
              <a:rPr lang="en-US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2666</TotalTime>
  <Words>1459</Words>
  <Application>Microsoft Office PowerPoint</Application>
  <PresentationFormat>On-screen Show (4:3)</PresentationFormat>
  <Paragraphs>342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ACcord Submission Template</vt:lpstr>
      <vt:lpstr>Document</vt:lpstr>
      <vt:lpstr>Visio</vt:lpstr>
      <vt:lpstr>802.11ac Preamble</vt:lpstr>
      <vt:lpstr>Slide 2</vt:lpstr>
      <vt:lpstr>Background &amp; Context</vt:lpstr>
      <vt:lpstr>Abstract</vt:lpstr>
      <vt:lpstr>Preamble Structure – I</vt:lpstr>
      <vt:lpstr>Preamble Structure - II</vt:lpstr>
      <vt:lpstr>VHTSIG Field Structure</vt:lpstr>
      <vt:lpstr>VHT SIG-A bit allocation</vt:lpstr>
      <vt:lpstr>SIG-A Short GI Packet Duration Signaling</vt:lpstr>
      <vt:lpstr>Slide 10</vt:lpstr>
      <vt:lpstr>Slide 11</vt:lpstr>
      <vt:lpstr>Slide 12</vt:lpstr>
      <vt:lpstr>Slide 13</vt:lpstr>
      <vt:lpstr>Frame Padding-I</vt:lpstr>
      <vt:lpstr>Frame Padding – II Early EOF indication </vt:lpstr>
      <vt:lpstr>Slide 16</vt:lpstr>
      <vt:lpstr>Conclusions</vt:lpstr>
      <vt:lpstr>Strawpoll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Frame Padding</dc:title>
  <dc:creator>Yong Liu</dc:creator>
  <cp:lastModifiedBy>Sampath, Hemanth</cp:lastModifiedBy>
  <cp:revision>223</cp:revision>
  <cp:lastPrinted>1998-02-10T13:28:06Z</cp:lastPrinted>
  <dcterms:created xsi:type="dcterms:W3CDTF">2009-12-02T19:05:24Z</dcterms:created>
  <dcterms:modified xsi:type="dcterms:W3CDTF">2010-07-14T14:59:25Z</dcterms:modified>
</cp:coreProperties>
</file>