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85" r:id="rId2"/>
    <p:sldId id="372" r:id="rId3"/>
    <p:sldId id="376" r:id="rId4"/>
    <p:sldId id="365" r:id="rId5"/>
    <p:sldId id="382" r:id="rId6"/>
    <p:sldId id="383" r:id="rId7"/>
    <p:sldId id="384" r:id="rId8"/>
    <p:sldId id="381" r:id="rId9"/>
    <p:sldId id="370" r:id="rId10"/>
    <p:sldId id="387" r:id="rId11"/>
    <p:sldId id="386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C0C0C0"/>
    <a:srgbClr val="EAEAEA"/>
    <a:srgbClr val="FFFF99"/>
    <a:srgbClr val="93FB98"/>
    <a:srgbClr val="00FF00"/>
    <a:srgbClr val="FF0000"/>
    <a:srgbClr val="66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1113" autoAdjust="0"/>
    <p:restoredTop sz="80776" autoAdjust="0"/>
  </p:normalViewPr>
  <p:slideViewPr>
    <p:cSldViewPr>
      <p:cViewPr>
        <p:scale>
          <a:sx n="100" d="100"/>
          <a:sy n="100" d="100"/>
        </p:scale>
        <p:origin x="-12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974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D7EC0F0-A1F4-4CA7-B004-636124EDE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76167DC-3F12-4F56-B9B4-005FE0187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7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16388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639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495B0E3-DD36-4C47-BF8B-05DEF5FBCFE1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7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1988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989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99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EFA93F4-7139-4788-BAEB-01EE7A55FAC6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6550"/>
            <a:ext cx="3263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/>
              <a:t>doc.: IEEE 802.11-10/0839r0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4343400" y="64770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/>
              <a:t>Slide </a:t>
            </a:r>
            <a:fld id="{9A4EA64A-40D3-477A-81F8-FF5B80C17878}" type="slidenum">
              <a:rPr lang="en-US"/>
              <a:pPr eaLnBrk="0" hangingPunct="0"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6934200" y="6477000"/>
            <a:ext cx="17557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S. Abraham, Qualcomm Inc.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93738" y="333375"/>
            <a:ext cx="933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b="1"/>
              <a:t>July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itle 2"/>
          <p:cNvSpPr>
            <a:spLocks noGrp="1"/>
          </p:cNvSpPr>
          <p:nvPr>
            <p:ph type="ctrTitle" idx="4294967295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pPr eaLnBrk="1" hangingPunct="1"/>
            <a:r>
              <a:rPr lang="en-US" sz="2800" smtClean="0"/>
              <a:t>DL MU-MIMO performance with QoS traffic and OBSS</a:t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endParaRPr lang="en-US" sz="1600" smtClean="0"/>
          </a:p>
        </p:txBody>
      </p:sp>
      <p:graphicFrame>
        <p:nvGraphicFramePr>
          <p:cNvPr id="15363" name="Object 11"/>
          <p:cNvGraphicFramePr>
            <a:graphicFrameLocks noChangeAspect="1"/>
          </p:cNvGraphicFramePr>
          <p:nvPr/>
        </p:nvGraphicFramePr>
        <p:xfrm>
          <a:off x="685800" y="2971800"/>
          <a:ext cx="8001000" cy="3657600"/>
        </p:xfrm>
        <a:graphic>
          <a:graphicData uri="http://schemas.openxmlformats.org/presentationml/2006/ole">
            <p:oleObj spid="_x0000_s15363" name="Document" r:id="rId4" imgW="8323910" imgH="380885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Appendix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itle 1"/>
          <p:cNvSpPr>
            <a:spLocks/>
          </p:cNvSpPr>
          <p:nvPr/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3200" b="1">
                <a:solidFill>
                  <a:schemeClr val="tx2"/>
                </a:solidFill>
              </a:rPr>
              <a:t>Throughput &amp; Latency (40 MHz)</a:t>
            </a:r>
            <a:br>
              <a:rPr lang="en-US" sz="3200" b="1">
                <a:solidFill>
                  <a:schemeClr val="tx2"/>
                </a:solidFill>
              </a:rPr>
            </a:br>
            <a:r>
              <a:rPr lang="en-US" sz="2400" b="1">
                <a:solidFill>
                  <a:schemeClr val="tx2"/>
                </a:solidFill>
              </a:rPr>
              <a:t>Including results for BSS-B and BSS-C</a:t>
            </a:r>
          </a:p>
        </p:txBody>
      </p:sp>
      <p:graphicFrame>
        <p:nvGraphicFramePr>
          <p:cNvPr id="44034" name="Content Placeholder 4"/>
          <p:cNvGraphicFramePr>
            <a:graphicFrameLocks/>
          </p:cNvGraphicFramePr>
          <p:nvPr/>
        </p:nvGraphicFramePr>
        <p:xfrm>
          <a:off x="228600" y="2133600"/>
          <a:ext cx="5181600" cy="2438400"/>
        </p:xfrm>
        <a:graphic>
          <a:graphicData uri="http://schemas.openxmlformats.org/presentationml/2006/ole">
            <p:oleObj spid="_x0000_s44034" r:id="rId3" imgW="5182049" imgH="2438611" progId="Excel.Chart.8">
              <p:embed/>
            </p:oleObj>
          </a:graphicData>
        </a:graphic>
      </p:graphicFrame>
      <p:graphicFrame>
        <p:nvGraphicFramePr>
          <p:cNvPr id="44035" name="Object 3"/>
          <p:cNvGraphicFramePr>
            <a:graphicFrameLocks/>
          </p:cNvGraphicFramePr>
          <p:nvPr/>
        </p:nvGraphicFramePr>
        <p:xfrm>
          <a:off x="5181600" y="2133600"/>
          <a:ext cx="3943350" cy="2514600"/>
        </p:xfrm>
        <a:graphic>
          <a:graphicData uri="http://schemas.openxmlformats.org/presentationml/2006/ole">
            <p:oleObj spid="_x0000_s44035" r:id="rId4" imgW="3944454" imgH="2517866" progId="Excel.Char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524000"/>
            <a:ext cx="7772400" cy="4343400"/>
          </a:xfrm>
        </p:spPr>
        <p:txBody>
          <a:bodyPr/>
          <a:lstStyle/>
          <a:p>
            <a:pPr eaLnBrk="1" hangingPunct="1"/>
            <a:r>
              <a:rPr lang="en-US" sz="1800" smtClean="0"/>
              <a:t>TGac is adopting Multi-User-MIMO as a key technology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MU-MIMO is a spectral efficient technique which allows for higher aggregate throughput with use of limited bandwidth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In this presentation, we will show that for the same BW and in the presence of OBSS, MU-MIMO enables more high rate QoS flows compared to SU.</a:t>
            </a:r>
          </a:p>
          <a:p>
            <a:pPr lvl="1" eaLnBrk="1" hangingPunct="1"/>
            <a:r>
              <a:rPr lang="en-US" sz="1600" smtClean="0"/>
              <a:t>MU-MIMO thereby enables dense home entertainment video distribution scenarios.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/>
              <a:t>Simulation Scenario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600" smtClean="0"/>
              <a:t>Scenario is based on the home entertainment  FR-EM scenario 4, with OBSSs as described in 10/0451r14, with focus on video streams distribution only.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One 11ac BSS, interfering with 2 OBSS (a 11ac BSS and a 11n BSS)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1400" smtClean="0"/>
              <a:t>11ac BSS-A: 8 antennas AP, 2 antennas STAs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1400" smtClean="0"/>
              <a:t>OBSS 11ac BSS-B: 8 antennas AP, 2 antennas STAs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1400" smtClean="0"/>
              <a:t>OBSS 11n BSS-C: 4 antennas AP, 2 antennas STAs</a:t>
            </a:r>
          </a:p>
          <a:p>
            <a:pPr marL="1143000" lvl="2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Consider only high rate video streams (Blu-ray and HD) as shown in the</a:t>
            </a:r>
            <a:r>
              <a:rPr lang="en-US" sz="1400" smtClean="0"/>
              <a:t> </a:t>
            </a:r>
            <a:r>
              <a:rPr lang="en-US" sz="1600" smtClean="0"/>
              <a:t>next slide.</a:t>
            </a:r>
          </a:p>
          <a:p>
            <a:pPr lvl="1" eaLnBrk="1" hangingPunct="1">
              <a:lnSpc>
                <a:spcPct val="90000"/>
              </a:lnSpc>
            </a:pPr>
            <a:endParaRPr lang="en-US" sz="1600" smtClean="0"/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Note that path losses are such that no devices are hidden from each other.</a:t>
            </a:r>
          </a:p>
          <a:p>
            <a:pPr lvl="1" eaLnBrk="1" hangingPunct="1">
              <a:lnSpc>
                <a:spcPct val="90000"/>
              </a:lnSpc>
            </a:pPr>
            <a:endParaRPr lang="en-US" sz="1600" smtClean="0"/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Assume 40 MHz bandwidth.</a:t>
            </a:r>
          </a:p>
          <a:p>
            <a:pPr lvl="1" eaLnBrk="1" hangingPunct="1">
              <a:lnSpc>
                <a:spcPct val="90000"/>
              </a:lnSpc>
            </a:pPr>
            <a:endParaRPr lang="en-US" sz="1400" smtClean="0"/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We will show that with MU-MIMO, BSS-A can support 4 QoS flows, guaranteeing the latency requirement, in the presence of OBSS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 </a:t>
            </a:r>
            <a:r>
              <a:rPr lang="en-US" sz="1400" smtClean="0"/>
              <a:t>However, BSS-A with SU protocol cannot support these flows.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4"/>
          <p:cNvSpPr>
            <a:spLocks noGrp="1"/>
          </p:cNvSpPr>
          <p:nvPr>
            <p:ph type="title" idx="4294967295"/>
          </p:nvPr>
        </p:nvSpPr>
        <p:spPr>
          <a:xfrm>
            <a:off x="533400" y="685800"/>
            <a:ext cx="7924800" cy="533400"/>
          </a:xfrm>
        </p:spPr>
        <p:txBody>
          <a:bodyPr/>
          <a:lstStyle/>
          <a:p>
            <a:pPr eaLnBrk="1" hangingPunct="1"/>
            <a:r>
              <a:rPr lang="en-US" sz="2800" smtClean="0"/>
              <a:t>BSSs and traffic specifications</a:t>
            </a:r>
          </a:p>
        </p:txBody>
      </p:sp>
      <p:graphicFrame>
        <p:nvGraphicFramePr>
          <p:cNvPr id="19664" name="Group 208"/>
          <p:cNvGraphicFramePr>
            <a:graphicFrameLocks noGrp="1"/>
          </p:cNvGraphicFramePr>
          <p:nvPr/>
        </p:nvGraphicFramePr>
        <p:xfrm>
          <a:off x="1285875" y="1808163"/>
          <a:ext cx="6410325" cy="2005012"/>
        </p:xfrm>
        <a:graphic>
          <a:graphicData uri="http://schemas.openxmlformats.org/drawingml/2006/table">
            <a:tbl>
              <a:tblPr/>
              <a:tblGrid>
                <a:gridCol w="233363"/>
                <a:gridCol w="625475"/>
                <a:gridCol w="484187"/>
                <a:gridCol w="439738"/>
                <a:gridCol w="293687"/>
                <a:gridCol w="1028700"/>
                <a:gridCol w="661988"/>
                <a:gridCol w="808037"/>
                <a:gridCol w="587375"/>
                <a:gridCol w="514350"/>
                <a:gridCol w="733425"/>
              </a:tblGrid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Flow No.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STAs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(Source/Sink)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Source Location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(meters)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Sink Location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(meters)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Channel Model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Application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Traffice / Backward Traffic)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 Application Load  (Mbps)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Rate Distribution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MSDU Size (B)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Max. Delay (ms)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Max.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PLR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AP / STA1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(0,0)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(0,5)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Blu-ray</a:t>
                      </a:r>
                      <a:r>
                        <a:rPr kumimoji="0" lang="en-US" sz="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TM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/  control channel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50.00 / 0.06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Constant, UDP / Constant UDP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1500 / 64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20 / 100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 10^-7 / 10^-2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note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STA7 / STA2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(7,-7)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(-10,-10)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HD MPEG2 / control channel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20.00 / 0.06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Constant UDP / Constant UDP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1500 / 64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20 / 100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3x10^-7 / 10^-2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 note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AP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STA3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(0,0)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(5,0)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Blu-ray</a:t>
                      </a:r>
                      <a:r>
                        <a:rPr kumimoji="0" lang="en-US" sz="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TM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/  control channel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50.00 / 0.06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Constant, UDP / Constant UDP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1500 / 64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20 / 100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 10^-7 / 10^-2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 note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STA9/STA 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(0,-10)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(-7,7)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Blu-ray</a:t>
                      </a:r>
                      <a:r>
                        <a:rPr kumimoji="0" lang="en-US" sz="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TM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/  control channel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50.00 / 0.06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Constant, UDP / Constant UDP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1500 / 64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20 / 100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 10^-7 / 10^-2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AP / STA10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(0,0)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(10,10)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HD MPEG2 / 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video console + Internet entertainment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20.00 / 1.00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Constant UDP / Constant UDP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1500 / 512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20 / 50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3x10^-7 / 10^-4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665" name="Group 209"/>
          <p:cNvGraphicFramePr>
            <a:graphicFrameLocks noGrp="1"/>
          </p:cNvGraphicFramePr>
          <p:nvPr/>
        </p:nvGraphicFramePr>
        <p:xfrm>
          <a:off x="1279525" y="4205288"/>
          <a:ext cx="6416675" cy="900112"/>
        </p:xfrm>
        <a:graphic>
          <a:graphicData uri="http://schemas.openxmlformats.org/drawingml/2006/table">
            <a:tbl>
              <a:tblPr/>
              <a:tblGrid>
                <a:gridCol w="233363"/>
                <a:gridCol w="627062"/>
                <a:gridCol w="482600"/>
                <a:gridCol w="441325"/>
                <a:gridCol w="295275"/>
                <a:gridCol w="1028700"/>
                <a:gridCol w="661988"/>
                <a:gridCol w="808037"/>
                <a:gridCol w="588963"/>
                <a:gridCol w="514350"/>
                <a:gridCol w="73501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Flow No.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STAs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(Source/Sink)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Source Location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(meters)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Sink Location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(meters)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Channel Model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Application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Traffice / Backward Traffic)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 Application Load  (Mbps)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Rate Distribution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MSDU Size (B)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Max. Delay (ms)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Max.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PLR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14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AP B / STA15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xb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yb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xb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,5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+yb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Blu-ray</a:t>
                      </a:r>
                      <a:r>
                        <a:rPr kumimoji="0" lang="en-US" sz="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TM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/  control channel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50.00 / 0.06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Constant, UDP / Constant UDP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1500 / 64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20 / 100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 10^-7 / 10^-2</a:t>
                      </a: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 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666" name="Group 210"/>
          <p:cNvGraphicFramePr>
            <a:graphicFrameLocks noGrp="1"/>
          </p:cNvGraphicFramePr>
          <p:nvPr/>
        </p:nvGraphicFramePr>
        <p:xfrm>
          <a:off x="1295400" y="5410200"/>
          <a:ext cx="6416675" cy="892175"/>
        </p:xfrm>
        <a:graphic>
          <a:graphicData uri="http://schemas.openxmlformats.org/drawingml/2006/table">
            <a:tbl>
              <a:tblPr/>
              <a:tblGrid>
                <a:gridCol w="233363"/>
                <a:gridCol w="625475"/>
                <a:gridCol w="484187"/>
                <a:gridCol w="441325"/>
                <a:gridCol w="293688"/>
                <a:gridCol w="1030287"/>
                <a:gridCol w="661988"/>
                <a:gridCol w="808037"/>
                <a:gridCol w="588963"/>
                <a:gridCol w="514350"/>
                <a:gridCol w="735012"/>
              </a:tblGrid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Flow No.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STAs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(Source/Sink)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Source Location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(meters)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Sink Location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(meters)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Channel Model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Application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Traffice / Backward Traffic)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 Application Load  (Mbps)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Rate Distribution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MSDU Size (B)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Max. Delay (ms)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Max.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PLR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(Forward / Backward)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16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AP C / STA18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Batang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Batang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Batang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,5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+y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Batang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/>
                          <a:cs typeface="Times New Roman" pitchFamily="18" charset="0"/>
                        </a:rPr>
                        <a:t>HD-MPEG2 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VoD control channel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Batang"/>
                          <a:cs typeface="Times New Roman" pitchFamily="18" charset="0"/>
                        </a:rPr>
                        <a:t>20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/0.06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Constant 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UDP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 / Constant UDP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1500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/64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/100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 3x10^-7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 / 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10^-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Gulim" charset="-127"/>
                          <a:cs typeface="Times New Roman" pitchFamily="18" charset="0"/>
                        </a:rPr>
                        <a:t>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350" marR="6350" marT="635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620" name="TextBox 15"/>
          <p:cNvSpPr txBox="1">
            <a:spLocks noChangeArrowheads="1"/>
          </p:cNvSpPr>
          <p:nvPr/>
        </p:nvSpPr>
        <p:spPr bwMode="auto">
          <a:xfrm rot="-5400000">
            <a:off x="287337" y="1616076"/>
            <a:ext cx="67151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2000" b="1"/>
              <a:t>BSS A</a:t>
            </a:r>
            <a:endParaRPr lang="en-US" sz="1400" b="1"/>
          </a:p>
          <a:p>
            <a:r>
              <a:rPr lang="en-US" b="1"/>
              <a:t>(802.11ac)</a:t>
            </a:r>
          </a:p>
        </p:txBody>
      </p:sp>
      <p:sp>
        <p:nvSpPr>
          <p:cNvPr id="19621" name="TextBox 16"/>
          <p:cNvSpPr txBox="1">
            <a:spLocks noChangeArrowheads="1"/>
          </p:cNvSpPr>
          <p:nvPr/>
        </p:nvSpPr>
        <p:spPr bwMode="auto">
          <a:xfrm rot="-5400000">
            <a:off x="280194" y="3985419"/>
            <a:ext cx="67151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2000" b="1"/>
              <a:t>BSS B</a:t>
            </a:r>
          </a:p>
          <a:p>
            <a:r>
              <a:rPr lang="en-US" b="1"/>
              <a:t>(802.11ac)</a:t>
            </a:r>
          </a:p>
        </p:txBody>
      </p:sp>
      <p:sp>
        <p:nvSpPr>
          <p:cNvPr id="19622" name="TextBox 17"/>
          <p:cNvSpPr txBox="1">
            <a:spLocks noChangeArrowheads="1"/>
          </p:cNvSpPr>
          <p:nvPr/>
        </p:nvSpPr>
        <p:spPr bwMode="auto">
          <a:xfrm rot="-5400000">
            <a:off x="288925" y="5197475"/>
            <a:ext cx="67151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2000" b="1"/>
              <a:t>BSS C</a:t>
            </a:r>
          </a:p>
          <a:p>
            <a:r>
              <a:rPr lang="en-US" b="1"/>
              <a:t>(802.11n)</a:t>
            </a:r>
          </a:p>
        </p:txBody>
      </p:sp>
      <p:sp>
        <p:nvSpPr>
          <p:cNvPr id="19623" name="TextBox 9"/>
          <p:cNvSpPr txBox="1">
            <a:spLocks noChangeArrowheads="1"/>
          </p:cNvSpPr>
          <p:nvPr/>
        </p:nvSpPr>
        <p:spPr bwMode="auto">
          <a:xfrm rot="-5400000">
            <a:off x="4564062" y="-1292224"/>
            <a:ext cx="54927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altLang="zh-CN">
                <a:ea typeface="宋体" charset="-122"/>
              </a:rPr>
              <a:t>Based on FR-EM Home Entertainment Scenarios with OBSS in </a:t>
            </a:r>
            <a:r>
              <a:rPr lang="en-US"/>
              <a:t>10/0451r14</a:t>
            </a:r>
          </a:p>
          <a:p>
            <a:r>
              <a:rPr lang="en-US"/>
              <a:t>Only Blu-ray and HD video flows are considered and shown in this slide</a:t>
            </a:r>
          </a:p>
        </p:txBody>
      </p:sp>
      <p:sp>
        <p:nvSpPr>
          <p:cNvPr id="19624" name="TextBox 9"/>
          <p:cNvSpPr txBox="1">
            <a:spLocks noChangeArrowheads="1"/>
          </p:cNvSpPr>
          <p:nvPr/>
        </p:nvSpPr>
        <p:spPr bwMode="auto">
          <a:xfrm rot="-5400000">
            <a:off x="4327525" y="669925"/>
            <a:ext cx="33655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altLang="zh-CN" sz="1000">
                <a:ea typeface="宋体" charset="-122"/>
              </a:rPr>
              <a:t>Note: BSS-A loaded up to the maximum load supported with DL-MU-MIMO; Video Flow #4 excluded because not supported</a:t>
            </a:r>
            <a:endParaRPr lang="en-US" sz="100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en-US" sz="2800" smtClean="0"/>
              <a:t>Simulation Setup: DL-MU-MIMO MAC Protocol</a:t>
            </a:r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3276600" y="2270125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3505200" y="2270125"/>
            <a:ext cx="12954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(STA1)</a:t>
            </a:r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3505200" y="2727325"/>
            <a:ext cx="8382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(STA3)</a:t>
            </a:r>
          </a:p>
        </p:txBody>
      </p: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5981700" y="3184525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8"/>
          <p:cNvSpPr>
            <a:spLocks noChangeArrowheads="1"/>
          </p:cNvSpPr>
          <p:nvPr/>
        </p:nvSpPr>
        <p:spPr bwMode="auto">
          <a:xfrm>
            <a:off x="6210300" y="3184525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0487" name="Rectangle 9"/>
          <p:cNvSpPr>
            <a:spLocks noChangeArrowheads="1"/>
          </p:cNvSpPr>
          <p:nvPr/>
        </p:nvSpPr>
        <p:spPr bwMode="auto">
          <a:xfrm>
            <a:off x="3276600" y="2498725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10"/>
          <p:cNvSpPr>
            <a:spLocks noChangeArrowheads="1"/>
          </p:cNvSpPr>
          <p:nvPr/>
        </p:nvSpPr>
        <p:spPr bwMode="auto">
          <a:xfrm>
            <a:off x="3505200" y="2498725"/>
            <a:ext cx="9906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(STA2)</a:t>
            </a:r>
          </a:p>
        </p:txBody>
      </p:sp>
      <p:sp>
        <p:nvSpPr>
          <p:cNvPr id="20489" name="Rectangle 11"/>
          <p:cNvSpPr>
            <a:spLocks noChangeArrowheads="1"/>
          </p:cNvSpPr>
          <p:nvPr/>
        </p:nvSpPr>
        <p:spPr bwMode="auto">
          <a:xfrm>
            <a:off x="3276600" y="2727325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12"/>
          <p:cNvSpPr>
            <a:spLocks noChangeArrowheads="1"/>
          </p:cNvSpPr>
          <p:nvPr/>
        </p:nvSpPr>
        <p:spPr bwMode="auto">
          <a:xfrm>
            <a:off x="6769100" y="3489325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3"/>
          <p:cNvSpPr>
            <a:spLocks noChangeArrowheads="1"/>
          </p:cNvSpPr>
          <p:nvPr/>
        </p:nvSpPr>
        <p:spPr bwMode="auto">
          <a:xfrm>
            <a:off x="6997700" y="3489325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0492" name="Rectangle 14"/>
          <p:cNvSpPr>
            <a:spLocks noChangeArrowheads="1"/>
          </p:cNvSpPr>
          <p:nvPr/>
        </p:nvSpPr>
        <p:spPr bwMode="auto">
          <a:xfrm>
            <a:off x="5257800" y="2955925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Rectangle 15"/>
          <p:cNvSpPr>
            <a:spLocks noChangeArrowheads="1"/>
          </p:cNvSpPr>
          <p:nvPr/>
        </p:nvSpPr>
        <p:spPr bwMode="auto">
          <a:xfrm>
            <a:off x="5486400" y="2955925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0494" name="Rectangle 16"/>
          <p:cNvSpPr>
            <a:spLocks noChangeArrowheads="1"/>
          </p:cNvSpPr>
          <p:nvPr/>
        </p:nvSpPr>
        <p:spPr bwMode="auto">
          <a:xfrm>
            <a:off x="4800600" y="2270125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BAR</a:t>
            </a:r>
          </a:p>
        </p:txBody>
      </p:sp>
      <p:sp>
        <p:nvSpPr>
          <p:cNvPr id="20495" name="Line 17"/>
          <p:cNvSpPr>
            <a:spLocks noChangeShapeType="1"/>
          </p:cNvSpPr>
          <p:nvPr/>
        </p:nvSpPr>
        <p:spPr bwMode="auto">
          <a:xfrm>
            <a:off x="5105400" y="2193925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8"/>
          <p:cNvSpPr>
            <a:spLocks noChangeShapeType="1"/>
          </p:cNvSpPr>
          <p:nvPr/>
        </p:nvSpPr>
        <p:spPr bwMode="auto">
          <a:xfrm>
            <a:off x="5803900" y="2193925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9"/>
          <p:cNvSpPr>
            <a:spLocks noChangeShapeType="1"/>
          </p:cNvSpPr>
          <p:nvPr/>
        </p:nvSpPr>
        <p:spPr bwMode="auto">
          <a:xfrm>
            <a:off x="5981700" y="2193925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20"/>
          <p:cNvSpPr>
            <a:spLocks noChangeShapeType="1"/>
          </p:cNvSpPr>
          <p:nvPr/>
        </p:nvSpPr>
        <p:spPr bwMode="auto">
          <a:xfrm>
            <a:off x="5257800" y="2193925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Line 21"/>
          <p:cNvSpPr>
            <a:spLocks noChangeShapeType="1"/>
          </p:cNvSpPr>
          <p:nvPr/>
        </p:nvSpPr>
        <p:spPr bwMode="auto">
          <a:xfrm>
            <a:off x="6515100" y="2193925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Line 22"/>
          <p:cNvSpPr>
            <a:spLocks noChangeShapeType="1"/>
          </p:cNvSpPr>
          <p:nvPr/>
        </p:nvSpPr>
        <p:spPr bwMode="auto">
          <a:xfrm>
            <a:off x="6743700" y="2193925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Line 23"/>
          <p:cNvSpPr>
            <a:spLocks noChangeShapeType="1"/>
          </p:cNvSpPr>
          <p:nvPr/>
        </p:nvSpPr>
        <p:spPr bwMode="auto">
          <a:xfrm>
            <a:off x="5105400" y="3413125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Line 24"/>
          <p:cNvSpPr>
            <a:spLocks noChangeShapeType="1"/>
          </p:cNvSpPr>
          <p:nvPr/>
        </p:nvSpPr>
        <p:spPr bwMode="auto">
          <a:xfrm>
            <a:off x="5753100" y="3413125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Line 25"/>
          <p:cNvSpPr>
            <a:spLocks noChangeShapeType="1"/>
          </p:cNvSpPr>
          <p:nvPr/>
        </p:nvSpPr>
        <p:spPr bwMode="auto">
          <a:xfrm>
            <a:off x="6515100" y="3413125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Text Box 26"/>
          <p:cNvSpPr txBox="1">
            <a:spLocks noChangeArrowheads="1"/>
          </p:cNvSpPr>
          <p:nvPr/>
        </p:nvSpPr>
        <p:spPr bwMode="auto">
          <a:xfrm>
            <a:off x="4953000" y="3489325"/>
            <a:ext cx="544513" cy="274638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i="1">
                <a:latin typeface="Verdana" pitchFamily="34" charset="0"/>
                <a:cs typeface="Arial" charset="0"/>
              </a:rPr>
              <a:t>SIFS</a:t>
            </a:r>
          </a:p>
        </p:txBody>
      </p:sp>
      <p:sp>
        <p:nvSpPr>
          <p:cNvPr id="20505" name="Rectangle 27"/>
          <p:cNvSpPr>
            <a:spLocks noChangeArrowheads="1"/>
          </p:cNvSpPr>
          <p:nvPr/>
        </p:nvSpPr>
        <p:spPr bwMode="auto">
          <a:xfrm>
            <a:off x="2057400" y="2316163"/>
            <a:ext cx="4572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RTS</a:t>
            </a:r>
          </a:p>
        </p:txBody>
      </p:sp>
      <p:sp>
        <p:nvSpPr>
          <p:cNvPr id="20506" name="Rectangle 28"/>
          <p:cNvSpPr>
            <a:spLocks noChangeArrowheads="1"/>
          </p:cNvSpPr>
          <p:nvPr/>
        </p:nvSpPr>
        <p:spPr bwMode="auto">
          <a:xfrm>
            <a:off x="2667000" y="3230563"/>
            <a:ext cx="4572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CTS</a:t>
            </a:r>
          </a:p>
        </p:txBody>
      </p:sp>
      <p:sp>
        <p:nvSpPr>
          <p:cNvPr id="20507" name="Line 29"/>
          <p:cNvSpPr>
            <a:spLocks noChangeShapeType="1"/>
          </p:cNvSpPr>
          <p:nvPr/>
        </p:nvSpPr>
        <p:spPr bwMode="auto">
          <a:xfrm>
            <a:off x="2514600" y="23161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8" name="Line 30"/>
          <p:cNvSpPr>
            <a:spLocks noChangeShapeType="1"/>
          </p:cNvSpPr>
          <p:nvPr/>
        </p:nvSpPr>
        <p:spPr bwMode="auto">
          <a:xfrm>
            <a:off x="2667000" y="23161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9" name="Line 31"/>
          <p:cNvSpPr>
            <a:spLocks noChangeShapeType="1"/>
          </p:cNvSpPr>
          <p:nvPr/>
        </p:nvSpPr>
        <p:spPr bwMode="auto">
          <a:xfrm>
            <a:off x="2514600" y="3535363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Line 32"/>
          <p:cNvSpPr>
            <a:spLocks noChangeShapeType="1"/>
          </p:cNvSpPr>
          <p:nvPr/>
        </p:nvSpPr>
        <p:spPr bwMode="auto">
          <a:xfrm>
            <a:off x="3124200" y="23161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Line 33"/>
          <p:cNvSpPr>
            <a:spLocks noChangeShapeType="1"/>
          </p:cNvSpPr>
          <p:nvPr/>
        </p:nvSpPr>
        <p:spPr bwMode="auto">
          <a:xfrm>
            <a:off x="3276600" y="23161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Line 34"/>
          <p:cNvSpPr>
            <a:spLocks noChangeShapeType="1"/>
          </p:cNvSpPr>
          <p:nvPr/>
        </p:nvSpPr>
        <p:spPr bwMode="auto">
          <a:xfrm>
            <a:off x="3124200" y="3535363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Text Box 35"/>
          <p:cNvSpPr txBox="1">
            <a:spLocks noChangeArrowheads="1"/>
          </p:cNvSpPr>
          <p:nvPr/>
        </p:nvSpPr>
        <p:spPr bwMode="auto">
          <a:xfrm>
            <a:off x="2286000" y="3611563"/>
            <a:ext cx="544513" cy="27463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i="1">
                <a:latin typeface="Verdana" pitchFamily="34" charset="0"/>
                <a:cs typeface="Arial" charset="0"/>
              </a:rPr>
              <a:t>SIFS</a:t>
            </a:r>
          </a:p>
        </p:txBody>
      </p:sp>
      <p:sp>
        <p:nvSpPr>
          <p:cNvPr id="20514" name="Text Box 36"/>
          <p:cNvSpPr txBox="1">
            <a:spLocks noChangeArrowheads="1"/>
          </p:cNvSpPr>
          <p:nvPr/>
        </p:nvSpPr>
        <p:spPr bwMode="auto">
          <a:xfrm>
            <a:off x="5486400" y="3535363"/>
            <a:ext cx="844550" cy="27463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i="1">
                <a:latin typeface="Verdana" pitchFamily="34" charset="0"/>
                <a:cs typeface="Arial" charset="0"/>
              </a:rPr>
              <a:t>SIFS</a:t>
            </a:r>
          </a:p>
        </p:txBody>
      </p:sp>
      <p:sp>
        <p:nvSpPr>
          <p:cNvPr id="20515" name="Text Box 37"/>
          <p:cNvSpPr txBox="1">
            <a:spLocks noChangeArrowheads="1"/>
          </p:cNvSpPr>
          <p:nvPr/>
        </p:nvSpPr>
        <p:spPr bwMode="auto">
          <a:xfrm>
            <a:off x="6242050" y="3687763"/>
            <a:ext cx="844550" cy="27463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i="1">
                <a:latin typeface="Verdana" pitchFamily="34" charset="0"/>
                <a:cs typeface="Arial" charset="0"/>
              </a:rPr>
              <a:t>SIFS</a:t>
            </a:r>
          </a:p>
        </p:txBody>
      </p:sp>
      <p:sp>
        <p:nvSpPr>
          <p:cNvPr id="20516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762000" y="4343400"/>
            <a:ext cx="7315200" cy="137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400" b="0" smtClean="0"/>
              <a:t>AP sends RTS to one of the STAs</a:t>
            </a:r>
          </a:p>
          <a:p>
            <a:pPr>
              <a:lnSpc>
                <a:spcPct val="80000"/>
              </a:lnSpc>
            </a:pPr>
            <a:r>
              <a:rPr lang="en-US" sz="1400" b="0" smtClean="0"/>
              <a:t>STA replies with CTS</a:t>
            </a:r>
          </a:p>
          <a:p>
            <a:pPr>
              <a:lnSpc>
                <a:spcPct val="80000"/>
              </a:lnSpc>
            </a:pPr>
            <a:r>
              <a:rPr lang="en-US" sz="1400" b="0" smtClean="0"/>
              <a:t>AP sends a MU-MIMO transmission to multiple STAs</a:t>
            </a:r>
          </a:p>
          <a:p>
            <a:pPr>
              <a:lnSpc>
                <a:spcPct val="80000"/>
              </a:lnSpc>
            </a:pPr>
            <a:r>
              <a:rPr lang="en-US" sz="1400" b="0" smtClean="0"/>
              <a:t>STAs reply with BA</a:t>
            </a:r>
          </a:p>
          <a:p>
            <a:pPr>
              <a:lnSpc>
                <a:spcPct val="80000"/>
              </a:lnSpc>
            </a:pPr>
            <a:r>
              <a:rPr lang="en-US" sz="1400" b="0" smtClean="0"/>
              <a:t>Additional details</a:t>
            </a:r>
          </a:p>
          <a:p>
            <a:pPr lvl="1">
              <a:lnSpc>
                <a:spcPct val="80000"/>
              </a:lnSpc>
            </a:pPr>
            <a:r>
              <a:rPr lang="en-US" sz="1200" smtClean="0"/>
              <a:t> </a:t>
            </a:r>
            <a:r>
              <a:rPr lang="en-US" sz="1400" smtClean="0"/>
              <a:t>RTS, CTS and BA sent with 11a preamble</a:t>
            </a:r>
          </a:p>
          <a:p>
            <a:pPr lvl="1">
              <a:lnSpc>
                <a:spcPct val="80000"/>
              </a:lnSpc>
            </a:pPr>
            <a:r>
              <a:rPr lang="en-US" sz="1400" smtClean="0"/>
              <a:t> DL-MU-MIMO data sent with 11ac preamble; A-MPDU aggregation is used</a:t>
            </a:r>
          </a:p>
        </p:txBody>
      </p:sp>
      <p:sp>
        <p:nvSpPr>
          <p:cNvPr id="20517" name="Rectangle 40"/>
          <p:cNvSpPr>
            <a:spLocks noChangeArrowheads="1"/>
          </p:cNvSpPr>
          <p:nvPr/>
        </p:nvSpPr>
        <p:spPr bwMode="auto">
          <a:xfrm>
            <a:off x="836613" y="1676400"/>
            <a:ext cx="4116387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ja-JP" b="1">
                <a:ea typeface="ＭＳ Ｐゴシック"/>
                <a:cs typeface="ＭＳ Ｐゴシック"/>
              </a:rPr>
              <a:t>Used DL-MU-MIMO protocol as shown in 10/0324r1, slide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>
          <a:xfrm>
            <a:off x="381000" y="609600"/>
            <a:ext cx="8077200" cy="990600"/>
          </a:xfrm>
        </p:spPr>
        <p:txBody>
          <a:bodyPr/>
          <a:lstStyle/>
          <a:p>
            <a:r>
              <a:rPr lang="en-US" sz="2400" smtClean="0"/>
              <a:t>Simulation Setup: CSI Feedback Protocol </a:t>
            </a:r>
            <a:br>
              <a:rPr lang="en-US" sz="2400" smtClean="0"/>
            </a:br>
            <a:r>
              <a:rPr lang="en-US" sz="2400" smtClean="0"/>
              <a:t>(for DL-MU-MIMO)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762000" y="4114800"/>
            <a:ext cx="7924800" cy="2362200"/>
          </a:xfrm>
        </p:spPr>
        <p:txBody>
          <a:bodyPr/>
          <a:lstStyle/>
          <a:p>
            <a:pPr>
              <a:buFontTx/>
              <a:buNone/>
            </a:pPr>
            <a:endParaRPr lang="en-US" sz="1800" smtClean="0"/>
          </a:p>
          <a:p>
            <a:r>
              <a:rPr lang="en-US" sz="1600" smtClean="0"/>
              <a:t>AP sends an MU-Announcement frame followed by an NDP sounding packet.</a:t>
            </a:r>
          </a:p>
          <a:p>
            <a:pPr lvl="1"/>
            <a:r>
              <a:rPr lang="en-US" sz="1400" smtClean="0"/>
              <a:t>MU-announcement</a:t>
            </a:r>
            <a:r>
              <a:rPr lang="en-US" sz="1100" smtClean="0"/>
              <a:t> </a:t>
            </a:r>
            <a:r>
              <a:rPr lang="en-US" sz="1400" smtClean="0"/>
              <a:t>requests CSI Feedback from multiple STAs</a:t>
            </a:r>
          </a:p>
          <a:p>
            <a:pPr lvl="1"/>
            <a:r>
              <a:rPr lang="en-US" sz="1400" smtClean="0"/>
              <a:t>MU-announcement</a:t>
            </a:r>
            <a:r>
              <a:rPr lang="en-US" sz="1100" smtClean="0"/>
              <a:t> </a:t>
            </a:r>
            <a:r>
              <a:rPr lang="en-US" sz="1400" smtClean="0"/>
              <a:t>reserves the NAV for uplink CSI feedback  (FB) packets</a:t>
            </a:r>
          </a:p>
          <a:p>
            <a:r>
              <a:rPr lang="en-US" sz="1600" smtClean="0"/>
              <a:t>STAs send CSI feedback uplink separated by SIFS, according to the instructions from MU-Announcement frame </a:t>
            </a:r>
          </a:p>
          <a:p>
            <a:pPr>
              <a:buFontTx/>
              <a:buNone/>
            </a:pPr>
            <a:endParaRPr lang="en-US" sz="1600" smtClean="0"/>
          </a:p>
        </p:txBody>
      </p:sp>
      <p:cxnSp>
        <p:nvCxnSpPr>
          <p:cNvPr id="21507" name="Straight Connector 5"/>
          <p:cNvCxnSpPr>
            <a:cxnSpLocks noChangeShapeType="1"/>
          </p:cNvCxnSpPr>
          <p:nvPr/>
        </p:nvCxnSpPr>
        <p:spPr bwMode="auto">
          <a:xfrm>
            <a:off x="1447800" y="2378075"/>
            <a:ext cx="6215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2233613" y="2073275"/>
            <a:ext cx="727075" cy="3048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000"/>
              <a:t>MU-Ann.	</a:t>
            </a:r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3082925" y="2073275"/>
            <a:ext cx="450850" cy="304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900"/>
              <a:t>NDP</a:t>
            </a:r>
            <a:endParaRPr lang="en-US" sz="700"/>
          </a:p>
        </p:txBody>
      </p:sp>
      <p:cxnSp>
        <p:nvCxnSpPr>
          <p:cNvPr id="21510" name="Straight Connector 8"/>
          <p:cNvCxnSpPr>
            <a:cxnSpLocks noChangeShapeType="1"/>
          </p:cNvCxnSpPr>
          <p:nvPr/>
        </p:nvCxnSpPr>
        <p:spPr bwMode="auto">
          <a:xfrm>
            <a:off x="1481138" y="2743200"/>
            <a:ext cx="62150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1511" name="Rectangle 9"/>
          <p:cNvSpPr>
            <a:spLocks noChangeArrowheads="1"/>
          </p:cNvSpPr>
          <p:nvPr/>
        </p:nvSpPr>
        <p:spPr bwMode="auto">
          <a:xfrm>
            <a:off x="3679825" y="2438400"/>
            <a:ext cx="646113" cy="304800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000"/>
              <a:t>CSI FB</a:t>
            </a:r>
          </a:p>
        </p:txBody>
      </p:sp>
      <p:cxnSp>
        <p:nvCxnSpPr>
          <p:cNvPr id="21512" name="Straight Connector 10"/>
          <p:cNvCxnSpPr>
            <a:cxnSpLocks noChangeShapeType="1"/>
          </p:cNvCxnSpPr>
          <p:nvPr/>
        </p:nvCxnSpPr>
        <p:spPr bwMode="auto">
          <a:xfrm>
            <a:off x="1447800" y="3170238"/>
            <a:ext cx="6215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1513" name="Straight Connector 12"/>
          <p:cNvCxnSpPr>
            <a:cxnSpLocks noChangeShapeType="1"/>
          </p:cNvCxnSpPr>
          <p:nvPr/>
        </p:nvCxnSpPr>
        <p:spPr bwMode="auto">
          <a:xfrm>
            <a:off x="1447800" y="3535363"/>
            <a:ext cx="6215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1514" name="Rectangle 14"/>
          <p:cNvSpPr>
            <a:spLocks noChangeArrowheads="1"/>
          </p:cNvSpPr>
          <p:nvPr/>
        </p:nvSpPr>
        <p:spPr bwMode="auto">
          <a:xfrm>
            <a:off x="4457700" y="2865438"/>
            <a:ext cx="646113" cy="304800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000"/>
              <a:t>CSI FB</a:t>
            </a:r>
          </a:p>
        </p:txBody>
      </p:sp>
      <p:sp>
        <p:nvSpPr>
          <p:cNvPr id="21515" name="Rectangle 15"/>
          <p:cNvSpPr>
            <a:spLocks noChangeArrowheads="1"/>
          </p:cNvSpPr>
          <p:nvPr/>
        </p:nvSpPr>
        <p:spPr bwMode="auto">
          <a:xfrm>
            <a:off x="5308600" y="3230563"/>
            <a:ext cx="646113" cy="304800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000"/>
              <a:t>CSI FB</a:t>
            </a:r>
          </a:p>
        </p:txBody>
      </p:sp>
      <p:sp>
        <p:nvSpPr>
          <p:cNvPr id="21516" name="TextBox 16"/>
          <p:cNvSpPr txBox="1">
            <a:spLocks noChangeArrowheads="1"/>
          </p:cNvSpPr>
          <p:nvPr/>
        </p:nvSpPr>
        <p:spPr bwMode="auto">
          <a:xfrm>
            <a:off x="1447800" y="2498725"/>
            <a:ext cx="6540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000"/>
              <a:t>STA1</a:t>
            </a:r>
          </a:p>
        </p:txBody>
      </p:sp>
      <p:sp>
        <p:nvSpPr>
          <p:cNvPr id="21517" name="TextBox 18"/>
          <p:cNvSpPr txBox="1">
            <a:spLocks noChangeArrowheads="1"/>
          </p:cNvSpPr>
          <p:nvPr/>
        </p:nvSpPr>
        <p:spPr bwMode="auto">
          <a:xfrm>
            <a:off x="1447800" y="2133600"/>
            <a:ext cx="346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/>
              <a:t>AP</a:t>
            </a:r>
          </a:p>
        </p:txBody>
      </p:sp>
      <p:sp>
        <p:nvSpPr>
          <p:cNvPr id="21518" name="TextBox 21"/>
          <p:cNvSpPr txBox="1">
            <a:spLocks noChangeArrowheads="1"/>
          </p:cNvSpPr>
          <p:nvPr/>
        </p:nvSpPr>
        <p:spPr bwMode="auto">
          <a:xfrm>
            <a:off x="1447800" y="2925763"/>
            <a:ext cx="6540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000"/>
              <a:t>STA2</a:t>
            </a:r>
          </a:p>
        </p:txBody>
      </p:sp>
      <p:sp>
        <p:nvSpPr>
          <p:cNvPr id="21519" name="TextBox 22"/>
          <p:cNvSpPr txBox="1">
            <a:spLocks noChangeArrowheads="1"/>
          </p:cNvSpPr>
          <p:nvPr/>
        </p:nvSpPr>
        <p:spPr bwMode="auto">
          <a:xfrm>
            <a:off x="1447800" y="3292475"/>
            <a:ext cx="6540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000"/>
              <a:t>STA3</a:t>
            </a:r>
          </a:p>
        </p:txBody>
      </p:sp>
      <p:cxnSp>
        <p:nvCxnSpPr>
          <p:cNvPr id="21520" name="Straight Connector 19"/>
          <p:cNvCxnSpPr>
            <a:cxnSpLocks noChangeShapeType="1"/>
          </p:cNvCxnSpPr>
          <p:nvPr/>
        </p:nvCxnSpPr>
        <p:spPr bwMode="auto">
          <a:xfrm rot="5400000">
            <a:off x="1955007" y="2956719"/>
            <a:ext cx="20113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1521" name="Straight Connector 20"/>
          <p:cNvCxnSpPr>
            <a:cxnSpLocks noChangeShapeType="1"/>
          </p:cNvCxnSpPr>
          <p:nvPr/>
        </p:nvCxnSpPr>
        <p:spPr bwMode="auto">
          <a:xfrm rot="5400000">
            <a:off x="4956969" y="2956719"/>
            <a:ext cx="20113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1522" name="Straight Arrow Connector 24"/>
          <p:cNvCxnSpPr>
            <a:cxnSpLocks noChangeShapeType="1"/>
          </p:cNvCxnSpPr>
          <p:nvPr/>
        </p:nvCxnSpPr>
        <p:spPr bwMode="auto">
          <a:xfrm>
            <a:off x="5176838" y="3840163"/>
            <a:ext cx="785812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1523" name="Straight Arrow Connector 26"/>
          <p:cNvCxnSpPr>
            <a:cxnSpLocks noChangeShapeType="1"/>
          </p:cNvCxnSpPr>
          <p:nvPr/>
        </p:nvCxnSpPr>
        <p:spPr bwMode="auto">
          <a:xfrm rot="10800000">
            <a:off x="2952750" y="3840163"/>
            <a:ext cx="915988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1524" name="TextBox 27"/>
          <p:cNvSpPr txBox="1">
            <a:spLocks noChangeArrowheads="1"/>
          </p:cNvSpPr>
          <p:nvPr/>
        </p:nvSpPr>
        <p:spPr bwMode="auto">
          <a:xfrm>
            <a:off x="3998913" y="3725863"/>
            <a:ext cx="460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/>
              <a:t>NAV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/>
              <a:t>Simulation Configuration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4000"/>
            <a:ext cx="7620000" cy="4648200"/>
          </a:xfrm>
        </p:spPr>
        <p:txBody>
          <a:bodyPr/>
          <a:lstStyle/>
          <a:p>
            <a:pPr eaLnBrk="1" hangingPunct="1"/>
            <a:r>
              <a:rPr lang="en-US" sz="1600" b="0" smtClean="0"/>
              <a:t>Simulation Software: NS2</a:t>
            </a:r>
          </a:p>
          <a:p>
            <a:pPr eaLnBrk="1" hangingPunct="1"/>
            <a:r>
              <a:rPr lang="en-US" sz="1600" b="0" smtClean="0"/>
              <a:t>PHY Rates computed based on post processing SINR</a:t>
            </a:r>
          </a:p>
          <a:p>
            <a:pPr lvl="1" eaLnBrk="1" hangingPunct="1"/>
            <a:r>
              <a:rPr lang="en-US" sz="1600" smtClean="0"/>
              <a:t>AP TxPower = 24dBm; STA TxPower = 18dBm; TxEVM  = -35dBc, Noise Figure = 10dB</a:t>
            </a:r>
          </a:p>
          <a:p>
            <a:pPr lvl="1" eaLnBrk="1" hangingPunct="1"/>
            <a:r>
              <a:rPr lang="en-US" sz="1600" smtClean="0"/>
              <a:t>TGac Channel Model D NLOS.</a:t>
            </a:r>
          </a:p>
          <a:p>
            <a:pPr lvl="1" eaLnBrk="1" hangingPunct="1"/>
            <a:r>
              <a:rPr lang="en-US" sz="1600" smtClean="0"/>
              <a:t>PHY Rates used are for 1% PER</a:t>
            </a:r>
          </a:p>
          <a:p>
            <a:pPr lvl="1" eaLnBrk="1" hangingPunct="1"/>
            <a:r>
              <a:rPr lang="en-US" sz="1600" smtClean="0"/>
              <a:t>For SU case maximum PHY rate is supported on each link</a:t>
            </a:r>
          </a:p>
          <a:p>
            <a:pPr lvl="1" eaLnBrk="1" hangingPunct="1"/>
            <a:r>
              <a:rPr lang="en-US" sz="1600" smtClean="0"/>
              <a:t>For MU the average aggregate PHY rate for 6SS is ~790Mbps </a:t>
            </a:r>
          </a:p>
          <a:p>
            <a:pPr eaLnBrk="1" hangingPunct="1"/>
            <a:r>
              <a:rPr lang="en-US" sz="1600" b="0" smtClean="0"/>
              <a:t>Aggregation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A-MPDU aggregation for all traffic.</a:t>
            </a:r>
          </a:p>
          <a:p>
            <a:pPr eaLnBrk="1" hangingPunct="1"/>
            <a:r>
              <a:rPr lang="en-US" sz="1600" b="0" smtClean="0"/>
              <a:t>All traffic carried on Video Access category (AC-VI)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b="0" smtClean="0"/>
              <a:t>Scheduler at the AP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802.11n: AP chooses each DL stream in a round robin manner.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802.11ac: STAs are served based on queue length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b="0" smtClean="0"/>
              <a:t>CSI feedback requested every 10ms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68" name="Content Placeholder 4"/>
          <p:cNvGraphicFramePr>
            <a:graphicFrameLocks/>
          </p:cNvGraphicFramePr>
          <p:nvPr/>
        </p:nvGraphicFramePr>
        <p:xfrm>
          <a:off x="304800" y="2057400"/>
          <a:ext cx="4886325" cy="2514600"/>
        </p:xfrm>
        <a:graphic>
          <a:graphicData uri="http://schemas.openxmlformats.org/presentationml/2006/ole">
            <p:oleObj spid="_x0000_s39968" name="Chart" r:id="rId3" imgW="4981525" imgH="2486025" progId="Excel.Sheet.8">
              <p:embed/>
            </p:oleObj>
          </a:graphicData>
        </a:graphic>
      </p:graphicFrame>
      <p:graphicFrame>
        <p:nvGraphicFramePr>
          <p:cNvPr id="39969" name="Object 33"/>
          <p:cNvGraphicFramePr>
            <a:graphicFrameLocks/>
          </p:cNvGraphicFramePr>
          <p:nvPr/>
        </p:nvGraphicFramePr>
        <p:xfrm>
          <a:off x="5002213" y="2025650"/>
          <a:ext cx="3913187" cy="2622550"/>
        </p:xfrm>
        <a:graphic>
          <a:graphicData uri="http://schemas.openxmlformats.org/presentationml/2006/ole">
            <p:oleObj spid="_x0000_s39969" name="Chart" r:id="rId4" imgW="3848150" imgH="2504975" progId="Excel.Sheet.8">
              <p:embed/>
            </p:oleObj>
          </a:graphicData>
        </a:graphic>
      </p:graphicFrame>
      <p:sp>
        <p:nvSpPr>
          <p:cNvPr id="39970" name="Title 1"/>
          <p:cNvSpPr>
            <a:spLocks noGrp="1"/>
          </p:cNvSpPr>
          <p:nvPr>
            <p:ph type="title" idx="4294967295"/>
          </p:nvPr>
        </p:nvSpPr>
        <p:spPr>
          <a:xfrm>
            <a:off x="533400" y="685800"/>
            <a:ext cx="8077200" cy="533400"/>
          </a:xfrm>
        </p:spPr>
        <p:txBody>
          <a:bodyPr/>
          <a:lstStyle/>
          <a:p>
            <a:pPr eaLnBrk="1" hangingPunct="1"/>
            <a:r>
              <a:rPr lang="en-US" sz="2800" smtClean="0"/>
              <a:t>Throughput &amp; Latency (40 MHz)</a:t>
            </a:r>
          </a:p>
        </p:txBody>
      </p:sp>
      <p:sp>
        <p:nvSpPr>
          <p:cNvPr id="39971" name="TextBox 7"/>
          <p:cNvSpPr txBox="1">
            <a:spLocks noChangeArrowheads="1"/>
          </p:cNvSpPr>
          <p:nvPr/>
        </p:nvSpPr>
        <p:spPr bwMode="auto">
          <a:xfrm rot="-5400000">
            <a:off x="1743869" y="669131"/>
            <a:ext cx="428625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1600"/>
              <a:t>Data Throughput (Mbps)</a:t>
            </a:r>
          </a:p>
        </p:txBody>
      </p:sp>
      <p:sp>
        <p:nvSpPr>
          <p:cNvPr id="39972" name="TextBox 10"/>
          <p:cNvSpPr txBox="1">
            <a:spLocks noChangeArrowheads="1"/>
          </p:cNvSpPr>
          <p:nvPr/>
        </p:nvSpPr>
        <p:spPr bwMode="auto">
          <a:xfrm rot="-5400000">
            <a:off x="6782594" y="746919"/>
            <a:ext cx="428625" cy="198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1600"/>
              <a:t>99%ile Latency (msec)</a:t>
            </a:r>
          </a:p>
        </p:txBody>
      </p:sp>
      <p:sp>
        <p:nvSpPr>
          <p:cNvPr id="39973" name="Content Placeholder 9"/>
          <p:cNvSpPr txBox="1">
            <a:spLocks/>
          </p:cNvSpPr>
          <p:nvPr/>
        </p:nvSpPr>
        <p:spPr bwMode="auto">
          <a:xfrm>
            <a:off x="762000" y="4648200"/>
            <a:ext cx="8001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600"/>
              <a:t>For BSS-A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sz="1400"/>
              <a:t>Single User (SU) mode fails to provide enough throughput to sustain the 4 video flows.</a:t>
            </a:r>
          </a:p>
          <a:p>
            <a:pPr marL="1143000" lvl="2" indent="-22860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sz="1400"/>
              <a:t>Higher bandwidth would be required to support the 4 video flows (80MHz)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sz="1400" b="1"/>
              <a:t>DL MU-MIMO allows to sustain the 4 video flows, guaranteeing low latency, in 40MHz</a:t>
            </a:r>
          </a:p>
          <a:p>
            <a:pPr marL="1143000" lvl="2" indent="-22860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sz="1400"/>
              <a:t>Note: Further simulations showed that an additional downlink Blu-ray flow could be supported in the MU-MIMO case (flow not shown in this study as not available in FR-EM scenario)</a:t>
            </a:r>
            <a:r>
              <a:rPr lang="en-US" sz="1400" b="1"/>
              <a:t> </a:t>
            </a:r>
            <a:endParaRPr lang="en-US" sz="1400"/>
          </a:p>
          <a:p>
            <a:pPr marL="1143000" lvl="2" indent="-228600"/>
            <a:endParaRPr lang="en-US" sz="1400"/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sz="1400" b="1"/>
              <a:t> </a:t>
            </a:r>
          </a:p>
        </p:txBody>
      </p:sp>
      <p:sp>
        <p:nvSpPr>
          <p:cNvPr id="39974" name="Oval 9"/>
          <p:cNvSpPr>
            <a:spLocks noChangeArrowheads="1"/>
          </p:cNvSpPr>
          <p:nvPr/>
        </p:nvSpPr>
        <p:spPr bwMode="auto">
          <a:xfrm>
            <a:off x="762000" y="1981200"/>
            <a:ext cx="990600" cy="990600"/>
          </a:xfrm>
          <a:prstGeom prst="ellipse">
            <a:avLst/>
          </a:prstGeom>
          <a:noFill/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Oval 10"/>
          <p:cNvSpPr>
            <a:spLocks noChangeArrowheads="1"/>
          </p:cNvSpPr>
          <p:nvPr/>
        </p:nvSpPr>
        <p:spPr bwMode="auto">
          <a:xfrm>
            <a:off x="762000" y="2590800"/>
            <a:ext cx="762000" cy="304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Text Box 11"/>
          <p:cNvSpPr txBox="1">
            <a:spLocks noChangeArrowheads="1"/>
          </p:cNvSpPr>
          <p:nvPr/>
        </p:nvSpPr>
        <p:spPr bwMode="auto">
          <a:xfrm>
            <a:off x="762000" y="1905000"/>
            <a:ext cx="9429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Throughput </a:t>
            </a:r>
          </a:p>
          <a:p>
            <a:pPr algn="ctr"/>
            <a:r>
              <a:rPr lang="en-US"/>
              <a:t>not met </a:t>
            </a:r>
          </a:p>
          <a:p>
            <a:pPr algn="ctr"/>
            <a:r>
              <a:rPr lang="en-US"/>
              <a:t>(&lt;50Mbps)</a:t>
            </a:r>
          </a:p>
        </p:txBody>
      </p:sp>
      <p:sp>
        <p:nvSpPr>
          <p:cNvPr id="39977" name="Text Box 13"/>
          <p:cNvSpPr txBox="1">
            <a:spLocks noChangeArrowheads="1"/>
          </p:cNvSpPr>
          <p:nvPr/>
        </p:nvSpPr>
        <p:spPr bwMode="auto">
          <a:xfrm rot="10800000">
            <a:off x="0" y="2819400"/>
            <a:ext cx="36671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/>
              <a:t>Mbps</a:t>
            </a:r>
          </a:p>
        </p:txBody>
      </p:sp>
      <p:sp>
        <p:nvSpPr>
          <p:cNvPr id="39978" name="Text Box 14"/>
          <p:cNvSpPr txBox="1">
            <a:spLocks noChangeArrowheads="1"/>
          </p:cNvSpPr>
          <p:nvPr/>
        </p:nvSpPr>
        <p:spPr bwMode="auto">
          <a:xfrm rot="10800000">
            <a:off x="4738688" y="2624138"/>
            <a:ext cx="366712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/>
              <a:t>Milliseconds</a:t>
            </a:r>
          </a:p>
        </p:txBody>
      </p:sp>
      <p:sp>
        <p:nvSpPr>
          <p:cNvPr id="39979" name="Oval 16"/>
          <p:cNvSpPr>
            <a:spLocks noChangeArrowheads="1"/>
          </p:cNvSpPr>
          <p:nvPr/>
        </p:nvSpPr>
        <p:spPr bwMode="auto">
          <a:xfrm>
            <a:off x="5562600" y="2133600"/>
            <a:ext cx="609600" cy="304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0" name="Text Box 17"/>
          <p:cNvSpPr txBox="1">
            <a:spLocks noChangeArrowheads="1"/>
          </p:cNvSpPr>
          <p:nvPr/>
        </p:nvSpPr>
        <p:spPr bwMode="auto">
          <a:xfrm>
            <a:off x="4648200" y="1905000"/>
            <a:ext cx="1265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Unbounded delay</a:t>
            </a:r>
          </a:p>
        </p:txBody>
      </p:sp>
      <p:sp>
        <p:nvSpPr>
          <p:cNvPr id="39981" name="Content Placeholder 9"/>
          <p:cNvSpPr txBox="1">
            <a:spLocks/>
          </p:cNvSpPr>
          <p:nvPr/>
        </p:nvSpPr>
        <p:spPr bwMode="auto">
          <a:xfrm>
            <a:off x="2667000" y="1219200"/>
            <a:ext cx="449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1600"/>
              <a:t>Throughput and delay for flows in BSS-A</a:t>
            </a:r>
          </a:p>
        </p:txBody>
      </p:sp>
      <p:sp>
        <p:nvSpPr>
          <p:cNvPr id="39982" name="Oval 16"/>
          <p:cNvSpPr>
            <a:spLocks noChangeArrowheads="1"/>
          </p:cNvSpPr>
          <p:nvPr/>
        </p:nvSpPr>
        <p:spPr bwMode="auto">
          <a:xfrm>
            <a:off x="6172200" y="2133600"/>
            <a:ext cx="609600" cy="304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3" name="Text Box 17"/>
          <p:cNvSpPr txBox="1">
            <a:spLocks noChangeArrowheads="1"/>
          </p:cNvSpPr>
          <p:nvPr/>
        </p:nvSpPr>
        <p:spPr bwMode="auto">
          <a:xfrm>
            <a:off x="6583363" y="1905000"/>
            <a:ext cx="1041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Delay &gt; 50ms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/>
              <a:t>Conclusions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4294967295"/>
          </p:nvPr>
        </p:nvSpPr>
        <p:spPr>
          <a:xfrm>
            <a:off x="762000" y="1219200"/>
            <a:ext cx="7848600" cy="5105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1800" smtClean="0"/>
          </a:p>
          <a:p>
            <a:pPr eaLnBrk="1" hangingPunct="1"/>
            <a:r>
              <a:rPr lang="en-US" sz="1800" smtClean="0"/>
              <a:t>DL MU-MIMO enables a dense home entertainment scenario, in the presence of OBSSs, in 40 MHz.</a:t>
            </a:r>
          </a:p>
          <a:p>
            <a:pPr lvl="1" eaLnBrk="1" hangingPunct="1"/>
            <a:r>
              <a:rPr lang="en-US" sz="1600" smtClean="0"/>
              <a:t>A total of at least 4 QoS flows can be supported in BSS-A by using MU-MIMO </a:t>
            </a:r>
          </a:p>
          <a:p>
            <a:pPr lvl="1" eaLnBrk="1" hangingPunct="1"/>
            <a:r>
              <a:rPr lang="en-US" sz="1600" smtClean="0"/>
              <a:t>Throughput and latency requirements for these QoS flows are guaranteed</a:t>
            </a:r>
          </a:p>
          <a:p>
            <a:pPr lvl="1" eaLnBrk="1" hangingPunct="1"/>
            <a:r>
              <a:rPr lang="en-US" sz="1600" smtClean="0"/>
              <a:t>SU mode alone is not sufficient to support the offered traffic</a:t>
            </a:r>
          </a:p>
          <a:p>
            <a:pPr lvl="2" eaLnBrk="1" hangingPunct="1"/>
            <a:r>
              <a:rPr lang="en-US" sz="1400" smtClean="0"/>
              <a:t>80MHz would be needed to support  4 QoS flows with SU transmissions</a:t>
            </a:r>
          </a:p>
          <a:p>
            <a:pPr eaLnBrk="1" hangingPunct="1"/>
            <a:endParaRPr lang="en-US" sz="1800" smtClean="0"/>
          </a:p>
          <a:p>
            <a:r>
              <a:rPr lang="en-US" sz="1800" smtClean="0"/>
              <a:t>DL MU-MIMO allows to support larger amount of traffic in a given bandwidth</a:t>
            </a:r>
          </a:p>
          <a:p>
            <a:pPr lvl="1"/>
            <a:r>
              <a:rPr lang="en-US" sz="1800" smtClean="0"/>
              <a:t>Beneficial for increasing frequency reuse in an OBSS scenario.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21997</TotalTime>
  <Words>999</Words>
  <Application>Microsoft Office PowerPoint</Application>
  <PresentationFormat>On-screen Show (4:3)</PresentationFormat>
  <Paragraphs>264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Times New Roman</vt:lpstr>
      <vt:lpstr>Arial</vt:lpstr>
      <vt:lpstr>굴림</vt:lpstr>
      <vt:lpstr>MS Mincho</vt:lpstr>
      <vt:lpstr>Batang</vt:lpstr>
      <vt:lpstr>宋体</vt:lpstr>
      <vt:lpstr>Verdana</vt:lpstr>
      <vt:lpstr>ＭＳ Ｐゴシック</vt:lpstr>
      <vt:lpstr>1_802-11-Submission</vt:lpstr>
      <vt:lpstr>Document</vt:lpstr>
      <vt:lpstr>Chart</vt:lpstr>
      <vt:lpstr>Microsoft Excel Chart</vt:lpstr>
      <vt:lpstr>DL MU-MIMO performance with QoS traffic and OBSS  </vt:lpstr>
      <vt:lpstr>Introduction</vt:lpstr>
      <vt:lpstr>Simulation Scenario</vt:lpstr>
      <vt:lpstr>BSSs and traffic specifications</vt:lpstr>
      <vt:lpstr>Simulation Setup: DL-MU-MIMO MAC Protocol</vt:lpstr>
      <vt:lpstr>Simulation Setup: CSI Feedback Protocol  (for DL-MU-MIMO)</vt:lpstr>
      <vt:lpstr>Simulation Configuration</vt:lpstr>
      <vt:lpstr>Throughput &amp; Latency (40 MHz)</vt:lpstr>
      <vt:lpstr>Conclusions</vt:lpstr>
      <vt:lpstr>Appendix</vt:lpstr>
      <vt:lpstr>Slide 11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Zhi Quan</dc:creator>
  <cp:lastModifiedBy>Qualcomm</cp:lastModifiedBy>
  <cp:revision>1379</cp:revision>
  <cp:lastPrinted>1998-02-10T13:28:06Z</cp:lastPrinted>
  <dcterms:created xsi:type="dcterms:W3CDTF">2010-01-22T18:39:37Z</dcterms:created>
  <dcterms:modified xsi:type="dcterms:W3CDTF">2010-07-13T00:10:59Z</dcterms:modified>
</cp:coreProperties>
</file>