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271" r:id="rId4"/>
    <p:sldId id="272" r:id="rId5"/>
    <p:sldId id="273" r:id="rId6"/>
    <p:sldId id="274" r:id="rId7"/>
    <p:sldId id="283" r:id="rId8"/>
    <p:sldId id="275" r:id="rId9"/>
    <p:sldId id="276" r:id="rId10"/>
    <p:sldId id="277" r:id="rId11"/>
    <p:sldId id="278" r:id="rId12"/>
    <p:sldId id="279" r:id="rId13"/>
    <p:sldId id="280" r:id="rId14"/>
    <p:sldId id="284" r:id="rId15"/>
    <p:sldId id="285" r:id="rId16"/>
    <p:sldId id="28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E9EDF4"/>
    <a:srgbClr val="0D58FF"/>
    <a:srgbClr val="DCBFBA"/>
    <a:srgbClr val="C79A93"/>
    <a:srgbClr val="C1D7D6"/>
    <a:srgbClr val="D0D8E8"/>
    <a:srgbClr val="BCDCD6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873" autoAdjust="0"/>
    <p:restoredTop sz="94236" autoAdjust="0"/>
  </p:normalViewPr>
  <p:slideViewPr>
    <p:cSldViewPr snapToGrid="0">
      <p:cViewPr varScale="1">
        <p:scale>
          <a:sx n="51" d="100"/>
          <a:sy n="51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524" y="846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TW" altLang="en-US"/>
              <a:t>doc.: IEEE 802.11-10/0130r0</a:t>
            </a: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778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TW" altLang="en-US"/>
              <a:t>Jan. 2010</a:t>
            </a: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zh-TW" altLang="en-US"/>
              <a:t>Yung-Szu Tu, et al., Ralink Tech.</a:t>
            </a: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TW"/>
              <a:t>Page </a:t>
            </a:r>
            <a:fld id="{FCFBA142-B36E-4024-949D-B294666C07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TW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TW" altLang="en-US"/>
              <a:t>doc.: IEEE 802.11-10/0130r0</a:t>
            </a: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778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TW" altLang="en-US"/>
              <a:t>Jan. 2010</a:t>
            </a:r>
            <a:endParaRPr lang="en-US" altLang="zh-TW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zh-TW" altLang="en-US"/>
              <a:t>Yung-Szu Tu, et al., Ralink Tech.</a:t>
            </a:r>
            <a:endParaRPr lang="en-US" altLang="zh-TW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TW"/>
              <a:t>Page </a:t>
            </a:r>
            <a:fld id="{69558B09-C526-4957-99BD-A53BD7E60C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TW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zh-TW" altLang="en-US" smtClean="0"/>
              <a:t>doc.: IEEE 802.11-10/0130r0</a:t>
            </a:r>
            <a:endParaRPr lang="en-US" altLang="zh-TW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zh-TW" altLang="en-US" smtClean="0"/>
              <a:t>Jan. 2010</a:t>
            </a:r>
            <a:endParaRPr lang="en-US" altLang="zh-TW" smtClean="0"/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zh-TW" altLang="en-US" smtClean="0"/>
              <a:t>Yung-Szu Tu, et al., Ralink Tech.</a:t>
            </a:r>
            <a:endParaRPr lang="en-US" altLang="zh-TW" smtClean="0"/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Page </a:t>
            </a:r>
            <a:fld id="{92EA832B-AEB3-4DFD-BD38-EFFE2A087A5B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9C5AC74A-C75F-48E1-9DA7-3A6252213E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52F187D9-F84B-48B8-AB35-23177D5A5B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60BDDEBE-93A2-4224-B7A7-98A295A6FE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A543B047-10BB-4F6E-A0C6-6949CC7854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413B1269-BA7D-4E2D-B0DA-90F097BC3C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D8DAC649-CB4F-4ACC-A677-00FE5F1D9E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72AE3ED8-6EF2-4410-A2B3-ED8771AACF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0F0C6BA4-0D3E-4A6F-A1C5-AC93C41C3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FA3EC396-EDEB-4F74-A051-698C0FEB21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A014304E-7495-4AE3-8DF0-FD6B7E7A0E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2C5467D5-DBF5-4EC4-9C6A-ED6C9B1B25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BC2313ED-6FF4-44B1-B9AA-E55CAB696D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TW"/>
              <a:t>Ravi Mahadevappa, et al., Ralink Tech.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Slide </a:t>
            </a:r>
            <a:fld id="{CD876DD3-51B5-4B8A-9034-F614445925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35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July 2010</a:t>
            </a:r>
            <a:endParaRPr lang="en-US" altLang="zh-TW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3938" y="6475413"/>
            <a:ext cx="24399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Ravi Mahadevappa</a:t>
            </a:r>
            <a:r>
              <a:rPr lang="zh-TW" altLang="en-US"/>
              <a:t>, et al., Ralink Tech.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Slide </a:t>
            </a:r>
            <a:fld id="{E9EDA253-F0F3-44A6-820C-F92F5AC3C0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7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TW" sz="1800" b="1" dirty="0">
                <a:ea typeface="PMingLiU" pitchFamily="18" charset="-120"/>
              </a:rPr>
              <a:t>doc.: IEEE </a:t>
            </a:r>
            <a:r>
              <a:rPr lang="en-US" altLang="zh-TW" sz="1800" b="1" dirty="0" smtClean="0">
                <a:ea typeface="PMingLiU" pitchFamily="18" charset="-120"/>
              </a:rPr>
              <a:t>802.11-10/0819r1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TW">
                <a:ea typeface="PMingLiU" pitchFamily="18" charset="-12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666C177D-B63C-467D-B1AC-992F02B43257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PMingLiU" pitchFamily="18" charset="-120"/>
              </a:rPr>
              <a:t>Stream Partition Index for MU-MIMO Transmissions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TW" sz="2000" dirty="0" smtClean="0">
                <a:ea typeface="PMingLiU" pitchFamily="18" charset="-120"/>
              </a:rPr>
              <a:t>Date:</a:t>
            </a:r>
            <a:r>
              <a:rPr lang="en-US" altLang="zh-TW" sz="2000" b="0" dirty="0" smtClean="0">
                <a:ea typeface="PMingLiU" pitchFamily="18" charset="-120"/>
              </a:rPr>
              <a:t> 2010-07-12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447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TW" sz="2000" b="1">
                <a:ea typeface="PMingLiU" pitchFamily="18" charset="-120"/>
              </a:rPr>
              <a:t>Authors:</a:t>
            </a:r>
            <a:endParaRPr lang="en-US" altLang="zh-TW" sz="2000">
              <a:ea typeface="PMingLiU" pitchFamily="18" charset="-120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81013" y="2663825"/>
          <a:ext cx="8397875" cy="3835400"/>
        </p:xfrm>
        <a:graphic>
          <a:graphicData uri="http://schemas.openxmlformats.org/presentationml/2006/ole">
            <p:oleObj spid="_x0000_s1026" name="Document" r:id="rId4" imgW="9704633" imgH="442799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491706" y="4648208"/>
            <a:ext cx="1746670" cy="762008"/>
          </a:xfrm>
          <a:prstGeom prst="rect">
            <a:avLst/>
          </a:prstGeom>
          <a:solidFill>
            <a:srgbClr val="D0D8E8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L-STF-LTF-SIG</a:t>
            </a:r>
          </a:p>
          <a:p>
            <a:pPr>
              <a:defRPr/>
            </a:pPr>
            <a:r>
              <a:rPr lang="en-US" sz="1400" dirty="0"/>
              <a:t>20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24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8" y="1562100"/>
            <a:ext cx="7924800" cy="2438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0" dirty="0" smtClean="0"/>
              <a:t>N</a:t>
            </a:r>
            <a:r>
              <a:rPr lang="en-US" b="0" baseline="-25000" dirty="0" smtClean="0"/>
              <a:t>STA</a:t>
            </a:r>
            <a:r>
              <a:rPr lang="en-US" b="0" dirty="0" smtClean="0"/>
              <a:t> = 2 with 4 RX antennas each</a:t>
            </a:r>
          </a:p>
          <a:p>
            <a:pPr>
              <a:defRPr/>
            </a:pPr>
            <a:r>
              <a:rPr lang="en-US" b="0" dirty="0" smtClean="0"/>
              <a:t>8 TX antennas</a:t>
            </a:r>
          </a:p>
          <a:p>
            <a:pPr>
              <a:defRPr/>
            </a:pPr>
            <a:r>
              <a:rPr lang="en-US" b="0" dirty="0" smtClean="0"/>
              <a:t>AP decides to transmit 4 streams, 2 each to the two STAs</a:t>
            </a:r>
          </a:p>
          <a:p>
            <a:pPr>
              <a:defRPr/>
            </a:pPr>
            <a:r>
              <a:rPr lang="en-US" b="0" dirty="0" smtClean="0"/>
              <a:t>No STBC</a:t>
            </a:r>
          </a:p>
          <a:p>
            <a:pPr>
              <a:defRPr/>
            </a:pPr>
            <a:r>
              <a:rPr lang="en-US" b="0" dirty="0" smtClean="0"/>
              <a:t>Partition Index N</a:t>
            </a:r>
            <a:r>
              <a:rPr lang="en-US" b="0" baseline="-25000" dirty="0" smtClean="0"/>
              <a:t>STS</a:t>
            </a:r>
            <a:r>
              <a:rPr lang="en-US" b="0" dirty="0" smtClean="0"/>
              <a:t> = 3 </a:t>
            </a:r>
            <a:r>
              <a:rPr lang="en-US" b="0" dirty="0" smtClean="0">
                <a:sym typeface="Wingdings" pitchFamily="2" charset="2"/>
              </a:rPr>
              <a:t></a:t>
            </a:r>
            <a:r>
              <a:rPr lang="en-US" b="0" dirty="0" smtClean="0"/>
              <a:t> (2,2) </a:t>
            </a:r>
          </a:p>
          <a:p>
            <a:pPr>
              <a:defRPr/>
            </a:pPr>
            <a:r>
              <a:rPr lang="en-US" b="0" dirty="0" smtClean="0"/>
              <a:t>Partition Index N</a:t>
            </a:r>
            <a:r>
              <a:rPr lang="en-US" b="0" baseline="-25000" dirty="0" smtClean="0"/>
              <a:t>SS</a:t>
            </a:r>
            <a:r>
              <a:rPr lang="en-US" b="0" dirty="0" smtClean="0"/>
              <a:t> = 3 </a:t>
            </a:r>
            <a:r>
              <a:rPr lang="en-US" b="0" dirty="0" smtClean="0">
                <a:sym typeface="Wingdings" pitchFamily="2" charset="2"/>
              </a:rPr>
              <a:t></a:t>
            </a:r>
            <a:r>
              <a:rPr lang="en-US" b="0" dirty="0" smtClean="0"/>
              <a:t> (2,2)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38376" y="4648208"/>
            <a:ext cx="1038224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VHT-SIG-A</a:t>
            </a:r>
          </a:p>
          <a:p>
            <a:pPr>
              <a:defRPr/>
            </a:pPr>
            <a:r>
              <a:rPr lang="en-US" sz="1400" dirty="0"/>
              <a:t>8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660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VHT-STF</a:t>
            </a:r>
          </a:p>
          <a:p>
            <a:pPr>
              <a:defRPr/>
            </a:pPr>
            <a:r>
              <a:rPr lang="en-US" sz="1400" dirty="0"/>
              <a:t>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39666" y="4648208"/>
            <a:ext cx="1066800" cy="476250"/>
          </a:xfrm>
          <a:prstGeom prst="rect">
            <a:avLst/>
          </a:prstGeom>
          <a:solidFill>
            <a:srgbClr val="C1D7D6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VHT-SIG-B1</a:t>
            </a:r>
          </a:p>
          <a:p>
            <a:pPr>
              <a:defRPr/>
            </a:pPr>
            <a:r>
              <a:rPr lang="en-US" sz="1400" dirty="0"/>
              <a:t>8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2905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VHT-LTF1 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24595" name="TextBox 8"/>
          <p:cNvSpPr txBox="1">
            <a:spLocks noChangeArrowheads="1"/>
          </p:cNvSpPr>
          <p:nvPr/>
        </p:nvSpPr>
        <p:spPr bwMode="auto">
          <a:xfrm>
            <a:off x="234950" y="5486400"/>
            <a:ext cx="2819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Expanded to N</a:t>
            </a:r>
            <a:r>
              <a:rPr lang="en-US" sz="1400" baseline="-25000"/>
              <a:t>TX</a:t>
            </a:r>
            <a:r>
              <a:rPr lang="en-US" sz="1400"/>
              <a:t> streams as in 11n</a:t>
            </a:r>
          </a:p>
        </p:txBody>
      </p:sp>
      <p:sp>
        <p:nvSpPr>
          <p:cNvPr id="24596" name="TextBox 11"/>
          <p:cNvSpPr txBox="1">
            <a:spLocks noChangeArrowheads="1"/>
          </p:cNvSpPr>
          <p:nvPr/>
        </p:nvSpPr>
        <p:spPr bwMode="auto">
          <a:xfrm>
            <a:off x="2362200" y="6019800"/>
            <a:ext cx="2178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</a:t>
            </a:r>
            <a:r>
              <a:rPr lang="en-US" baseline="-25000"/>
              <a:t>STA</a:t>
            </a:r>
            <a:r>
              <a:rPr lang="en-US"/>
              <a:t> ≤ N</a:t>
            </a:r>
            <a:r>
              <a:rPr lang="en-US" baseline="-25000"/>
              <a:t>SS</a:t>
            </a:r>
            <a:r>
              <a:rPr lang="en-US"/>
              <a:t> ≤ N</a:t>
            </a:r>
            <a:r>
              <a:rPr lang="en-US" baseline="-25000"/>
              <a:t>STS</a:t>
            </a:r>
            <a:r>
              <a:rPr lang="en-US"/>
              <a:t> ≤ N</a:t>
            </a:r>
            <a:r>
              <a:rPr lang="en-US" baseline="-25000"/>
              <a:t>TX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4091" y="4953008"/>
            <a:ext cx="1071292" cy="457200"/>
          </a:xfrm>
          <a:prstGeom prst="rect">
            <a:avLst/>
          </a:prstGeom>
          <a:solidFill>
            <a:srgbClr val="DCBFBA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VHT-SIG-B2</a:t>
            </a:r>
            <a:endParaRPr lang="en-US" sz="1400" baseline="-25000" dirty="0"/>
          </a:p>
          <a:p>
            <a:pPr>
              <a:defRPr/>
            </a:pPr>
            <a:r>
              <a:rPr lang="en-US" sz="1400" dirty="0"/>
              <a:t>8</a:t>
            </a:r>
            <a:r>
              <a:rPr lang="el-GR" sz="1400" dirty="0"/>
              <a:t>μ</a:t>
            </a:r>
            <a:r>
              <a:rPr lang="en-US" sz="1400" dirty="0"/>
              <a:t>s</a:t>
            </a:r>
            <a:endParaRPr lang="en-US" sz="14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08098" y="4648208"/>
            <a:ext cx="1600200" cy="304800"/>
          </a:xfrm>
          <a:prstGeom prst="rect">
            <a:avLst/>
          </a:prstGeom>
          <a:solidFill>
            <a:srgbClr val="C1D7D6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DATA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08098" y="4800608"/>
            <a:ext cx="1600200" cy="304800"/>
          </a:xfrm>
          <a:prstGeom prst="rect">
            <a:avLst/>
          </a:prstGeom>
          <a:solidFill>
            <a:srgbClr val="C1D7D6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8150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VHT-LTF2</a:t>
            </a:r>
          </a:p>
          <a:p>
            <a:pPr>
              <a:defRPr/>
            </a:pPr>
            <a:r>
              <a:rPr lang="en-US" sz="1400" dirty="0"/>
              <a:t>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3395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VHT-LTF3</a:t>
            </a:r>
          </a:p>
          <a:p>
            <a:pPr>
              <a:defRPr/>
            </a:pPr>
            <a:r>
              <a:rPr lang="en-US" sz="1400" dirty="0"/>
              <a:t>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8640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VHT-LTF4</a:t>
            </a:r>
          </a:p>
          <a:p>
            <a:pPr>
              <a:defRPr/>
            </a:pPr>
            <a:r>
              <a:rPr lang="en-US" sz="1400" dirty="0"/>
              <a:t>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08098" y="4953008"/>
            <a:ext cx="1600200" cy="304800"/>
          </a:xfrm>
          <a:prstGeom prst="rect">
            <a:avLst/>
          </a:prstGeom>
          <a:solidFill>
            <a:srgbClr val="DCBFBA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DATA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08098" y="5105408"/>
            <a:ext cx="1600200" cy="304800"/>
          </a:xfrm>
          <a:prstGeom prst="rect">
            <a:avLst/>
          </a:prstGeom>
          <a:solidFill>
            <a:srgbClr val="DCBFBA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DATA</a:t>
            </a:r>
          </a:p>
        </p:txBody>
      </p:sp>
      <p:sp>
        <p:nvSpPr>
          <p:cNvPr id="24621" name="TextBox 26"/>
          <p:cNvSpPr txBox="1">
            <a:spLocks noChangeArrowheads="1"/>
          </p:cNvSpPr>
          <p:nvPr/>
        </p:nvSpPr>
        <p:spPr bwMode="auto">
          <a:xfrm>
            <a:off x="4038600" y="5486400"/>
            <a:ext cx="167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4 LTFs for 4 streams</a:t>
            </a:r>
          </a:p>
        </p:txBody>
      </p:sp>
      <p:cxnSp>
        <p:nvCxnSpPr>
          <p:cNvPr id="29" name="Straight Arrow Connector 28"/>
          <p:cNvCxnSpPr>
            <a:stCxn id="24621" idx="3"/>
          </p:cNvCxnSpPr>
          <p:nvPr/>
        </p:nvCxnSpPr>
        <p:spPr>
          <a:xfrm flipV="1">
            <a:off x="5715000" y="56388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621" idx="1"/>
          </p:cNvCxnSpPr>
          <p:nvPr/>
        </p:nvCxnSpPr>
        <p:spPr>
          <a:xfrm rot="10800000">
            <a:off x="3810000" y="56388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24" name="Date Placeholder 2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24625" name="Slide Number Placeholder 2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88546A-FE86-409B-9553-E478E81A95A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626" name="TextBox 27"/>
          <p:cNvSpPr txBox="1">
            <a:spLocks noChangeArrowheads="1"/>
          </p:cNvSpPr>
          <p:nvPr/>
        </p:nvSpPr>
        <p:spPr bwMode="auto">
          <a:xfrm>
            <a:off x="978535" y="3984625"/>
            <a:ext cx="68228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VHT-SIG-A [0:28] = [ 1   10000   01000   00000   00000   1100   1100 ]</a:t>
            </a:r>
          </a:p>
        </p:txBody>
      </p:sp>
      <p:sp>
        <p:nvSpPr>
          <p:cNvPr id="24627" name="Footer Placeholder 3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8" y="1562100"/>
            <a:ext cx="7924800" cy="2438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0" dirty="0" smtClean="0"/>
              <a:t>N</a:t>
            </a:r>
            <a:r>
              <a:rPr lang="en-US" b="0" baseline="-25000" dirty="0" smtClean="0"/>
              <a:t>STA</a:t>
            </a:r>
            <a:r>
              <a:rPr lang="en-US" b="0" dirty="0" smtClean="0"/>
              <a:t> = 2 with 4 RX antennas each</a:t>
            </a:r>
          </a:p>
          <a:p>
            <a:pPr>
              <a:defRPr/>
            </a:pPr>
            <a:r>
              <a:rPr lang="en-US" b="0" dirty="0" smtClean="0"/>
              <a:t>8 TX antennas</a:t>
            </a:r>
          </a:p>
          <a:p>
            <a:pPr>
              <a:defRPr/>
            </a:pPr>
            <a:r>
              <a:rPr lang="en-US" b="0" dirty="0" smtClean="0"/>
              <a:t>AP decides to transmit 4 streams, 2 each to the two STAs</a:t>
            </a:r>
          </a:p>
          <a:p>
            <a:pPr>
              <a:defRPr/>
            </a:pPr>
            <a:r>
              <a:rPr lang="en-US" b="0" dirty="0" smtClean="0"/>
              <a:t>STBC for both STAs</a:t>
            </a:r>
          </a:p>
          <a:p>
            <a:pPr>
              <a:defRPr/>
            </a:pPr>
            <a:r>
              <a:rPr lang="en-US" b="0" dirty="0" smtClean="0"/>
              <a:t>Partition Index N</a:t>
            </a:r>
            <a:r>
              <a:rPr lang="en-US" b="0" baseline="-25000" dirty="0" smtClean="0"/>
              <a:t>STS</a:t>
            </a:r>
            <a:r>
              <a:rPr lang="en-US" b="0" dirty="0" smtClean="0"/>
              <a:t> = 3 </a:t>
            </a:r>
            <a:r>
              <a:rPr lang="en-US" b="0" dirty="0" smtClean="0">
                <a:sym typeface="Wingdings" pitchFamily="2" charset="2"/>
              </a:rPr>
              <a:t></a:t>
            </a:r>
            <a:r>
              <a:rPr lang="en-US" b="0" dirty="0" smtClean="0"/>
              <a:t> (2,2) </a:t>
            </a:r>
          </a:p>
          <a:p>
            <a:pPr>
              <a:defRPr/>
            </a:pPr>
            <a:r>
              <a:rPr lang="en-US" b="0" dirty="0" smtClean="0"/>
              <a:t>Partition Index N</a:t>
            </a:r>
            <a:r>
              <a:rPr lang="en-US" b="0" baseline="-25000" dirty="0" smtClean="0"/>
              <a:t>SS</a:t>
            </a:r>
            <a:r>
              <a:rPr lang="en-US" b="0" dirty="0" smtClean="0"/>
              <a:t> = 0 </a:t>
            </a:r>
            <a:r>
              <a:rPr lang="en-US" b="0" dirty="0" smtClean="0">
                <a:sym typeface="Wingdings" pitchFamily="2" charset="2"/>
              </a:rPr>
              <a:t></a:t>
            </a:r>
            <a:r>
              <a:rPr lang="en-US" b="0" dirty="0" smtClean="0"/>
              <a:t> (1,1)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706" y="4648208"/>
            <a:ext cx="1746670" cy="762008"/>
          </a:xfrm>
          <a:prstGeom prst="rect">
            <a:avLst/>
          </a:prstGeom>
          <a:solidFill>
            <a:srgbClr val="D0D8E8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L-STF-LTF-SIG</a:t>
            </a:r>
          </a:p>
          <a:p>
            <a:pPr>
              <a:defRPr/>
            </a:pPr>
            <a:r>
              <a:rPr lang="en-US" sz="1400" dirty="0"/>
              <a:t>20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38376" y="4648208"/>
            <a:ext cx="1038224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VHT-SIG-A</a:t>
            </a:r>
          </a:p>
          <a:p>
            <a:pPr>
              <a:defRPr/>
            </a:pPr>
            <a:r>
              <a:rPr lang="en-US" sz="1400" dirty="0"/>
              <a:t>8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660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VHT-STF</a:t>
            </a:r>
          </a:p>
          <a:p>
            <a:pPr>
              <a:defRPr/>
            </a:pPr>
            <a:r>
              <a:rPr lang="en-US" sz="1400" dirty="0"/>
              <a:t>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39666" y="4648208"/>
            <a:ext cx="1066800" cy="476250"/>
          </a:xfrm>
          <a:prstGeom prst="rect">
            <a:avLst/>
          </a:prstGeom>
          <a:solidFill>
            <a:srgbClr val="C1D7D6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VHT-SIG-B1</a:t>
            </a:r>
          </a:p>
          <a:p>
            <a:pPr>
              <a:defRPr/>
            </a:pPr>
            <a:r>
              <a:rPr lang="en-US" sz="1400" dirty="0"/>
              <a:t>8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2905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VHT-LTF1 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25619" name="TextBox 8"/>
          <p:cNvSpPr txBox="1">
            <a:spLocks noChangeArrowheads="1"/>
          </p:cNvSpPr>
          <p:nvPr/>
        </p:nvSpPr>
        <p:spPr bwMode="auto">
          <a:xfrm>
            <a:off x="544513" y="5503863"/>
            <a:ext cx="2819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Expanded to N</a:t>
            </a:r>
            <a:r>
              <a:rPr lang="en-US" sz="1400" baseline="-25000"/>
              <a:t>TX</a:t>
            </a:r>
            <a:r>
              <a:rPr lang="en-US" sz="1400"/>
              <a:t> streams as in 11n</a:t>
            </a:r>
          </a:p>
        </p:txBody>
      </p:sp>
      <p:sp>
        <p:nvSpPr>
          <p:cNvPr id="25620" name="TextBox 11"/>
          <p:cNvSpPr txBox="1">
            <a:spLocks noChangeArrowheads="1"/>
          </p:cNvSpPr>
          <p:nvPr/>
        </p:nvSpPr>
        <p:spPr bwMode="auto">
          <a:xfrm>
            <a:off x="2362200" y="6019800"/>
            <a:ext cx="2178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</a:t>
            </a:r>
            <a:r>
              <a:rPr lang="en-US" baseline="-25000"/>
              <a:t>STA</a:t>
            </a:r>
            <a:r>
              <a:rPr lang="en-US"/>
              <a:t> ≤ N</a:t>
            </a:r>
            <a:r>
              <a:rPr lang="en-US" baseline="-25000"/>
              <a:t>SS</a:t>
            </a:r>
            <a:r>
              <a:rPr lang="en-US"/>
              <a:t> ≤ N</a:t>
            </a:r>
            <a:r>
              <a:rPr lang="en-US" baseline="-25000"/>
              <a:t>STS</a:t>
            </a:r>
            <a:r>
              <a:rPr lang="en-US"/>
              <a:t> ≤ N</a:t>
            </a:r>
            <a:r>
              <a:rPr lang="en-US" baseline="-25000"/>
              <a:t>TX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4091" y="4953008"/>
            <a:ext cx="1071292" cy="457200"/>
          </a:xfrm>
          <a:prstGeom prst="rect">
            <a:avLst/>
          </a:prstGeom>
          <a:solidFill>
            <a:srgbClr val="DCBFBA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VHT-SIG-B2</a:t>
            </a:r>
            <a:endParaRPr lang="en-US" sz="1400" baseline="-25000" dirty="0"/>
          </a:p>
          <a:p>
            <a:pPr>
              <a:defRPr/>
            </a:pPr>
            <a:r>
              <a:rPr lang="en-US" sz="1400" dirty="0"/>
              <a:t>8</a:t>
            </a:r>
            <a:r>
              <a:rPr lang="el-GR" sz="1400" dirty="0"/>
              <a:t>μ</a:t>
            </a:r>
            <a:r>
              <a:rPr lang="en-US" sz="1400" dirty="0"/>
              <a:t>s</a:t>
            </a:r>
            <a:endParaRPr lang="en-US" sz="14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08098" y="4648208"/>
            <a:ext cx="1600200" cy="304800"/>
          </a:xfrm>
          <a:prstGeom prst="rect">
            <a:avLst/>
          </a:prstGeom>
          <a:solidFill>
            <a:srgbClr val="C1D7D6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8150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VHT-LTF2</a:t>
            </a:r>
          </a:p>
          <a:p>
            <a:pPr>
              <a:defRPr/>
            </a:pPr>
            <a:r>
              <a:rPr lang="en-US" sz="1400" dirty="0"/>
              <a:t>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3395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VHT-LTF3</a:t>
            </a:r>
          </a:p>
          <a:p>
            <a:pPr>
              <a:defRPr/>
            </a:pPr>
            <a:r>
              <a:rPr lang="en-US" sz="1400" dirty="0"/>
              <a:t>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86400" y="4648200"/>
            <a:ext cx="548640" cy="76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VHT-LTF4</a:t>
            </a:r>
          </a:p>
          <a:p>
            <a:pPr>
              <a:defRPr/>
            </a:pPr>
            <a:r>
              <a:rPr lang="en-US" sz="1400" dirty="0"/>
              <a:t>4</a:t>
            </a:r>
            <a:r>
              <a:rPr lang="el-GR" sz="1400" dirty="0"/>
              <a:t>μ</a:t>
            </a:r>
            <a:r>
              <a:rPr lang="en-US" sz="1400" dirty="0"/>
              <a:t>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08098" y="4953008"/>
            <a:ext cx="1600200" cy="457192"/>
          </a:xfrm>
          <a:prstGeom prst="rect">
            <a:avLst/>
          </a:prstGeom>
          <a:solidFill>
            <a:srgbClr val="DCBFBA"/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en-US" sz="1400" dirty="0"/>
              <a:t>DATA</a:t>
            </a:r>
          </a:p>
        </p:txBody>
      </p:sp>
      <p:sp>
        <p:nvSpPr>
          <p:cNvPr id="25639" name="TextBox 26"/>
          <p:cNvSpPr txBox="1">
            <a:spLocks noChangeArrowheads="1"/>
          </p:cNvSpPr>
          <p:nvPr/>
        </p:nvSpPr>
        <p:spPr bwMode="auto">
          <a:xfrm>
            <a:off x="4038600" y="5486400"/>
            <a:ext cx="167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4 LTFs for 4 streams</a:t>
            </a:r>
          </a:p>
        </p:txBody>
      </p:sp>
      <p:cxnSp>
        <p:nvCxnSpPr>
          <p:cNvPr id="29" name="Straight Arrow Connector 28"/>
          <p:cNvCxnSpPr>
            <a:stCxn id="25639" idx="3"/>
          </p:cNvCxnSpPr>
          <p:nvPr/>
        </p:nvCxnSpPr>
        <p:spPr>
          <a:xfrm flipV="1">
            <a:off x="5715000" y="56388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639" idx="1"/>
          </p:cNvCxnSpPr>
          <p:nvPr/>
        </p:nvCxnSpPr>
        <p:spPr>
          <a:xfrm rot="10800000">
            <a:off x="3810000" y="56388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2" name="Date Placeholder 2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25643" name="Slide Number Placeholder 2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38DF8A-D711-43A9-B682-66BFF605F36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5644" name="TextBox 27"/>
          <p:cNvSpPr txBox="1">
            <a:spLocks noChangeArrowheads="1"/>
          </p:cNvSpPr>
          <p:nvPr/>
        </p:nvSpPr>
        <p:spPr bwMode="auto">
          <a:xfrm>
            <a:off x="1058047" y="3984625"/>
            <a:ext cx="68314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VHT-SIG-A [0:28] = [ 1   10000   01000   00000   00000   1100   0000 ]</a:t>
            </a:r>
          </a:p>
        </p:txBody>
      </p:sp>
      <p:sp>
        <p:nvSpPr>
          <p:cNvPr id="25645" name="Footer Placeholder 2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3213" cy="4114800"/>
          </a:xfrm>
        </p:spPr>
        <p:txBody>
          <a:bodyPr/>
          <a:lstStyle/>
          <a:p>
            <a:r>
              <a:rPr lang="en-US" b="0" dirty="0" smtClean="0"/>
              <a:t>Advantages</a:t>
            </a:r>
          </a:p>
          <a:p>
            <a:pPr lvl="1"/>
            <a:r>
              <a:rPr lang="en-US" dirty="0" smtClean="0"/>
              <a:t>Per packet stream distribution possible resulting in fast adaptation to channel variations</a:t>
            </a:r>
          </a:p>
          <a:p>
            <a:pPr lvl="1"/>
            <a:r>
              <a:rPr lang="en-US" dirty="0" smtClean="0"/>
              <a:t>Parallel Per-STA length and MCS signaling in VHT-SIG-Bs reduces some overhead</a:t>
            </a:r>
          </a:p>
          <a:p>
            <a:pPr lvl="1"/>
            <a:r>
              <a:rPr lang="en-US" dirty="0" smtClean="0"/>
              <a:t>Per packet station selection possible with STA_PHY_IDs included in VHT-SIG-A</a:t>
            </a:r>
          </a:p>
          <a:p>
            <a:pPr lvl="2"/>
            <a:r>
              <a:rPr lang="en-US" sz="1800" dirty="0" smtClean="0"/>
              <a:t>Reduces management frame overhead in assigning </a:t>
            </a:r>
            <a:r>
              <a:rPr lang="en-US" sz="1800" dirty="0" err="1" smtClean="0"/>
              <a:t>GroupID</a:t>
            </a:r>
            <a:endParaRPr lang="en-US" sz="1800" dirty="0" smtClean="0"/>
          </a:p>
          <a:p>
            <a:pPr lvl="1"/>
            <a:r>
              <a:rPr lang="en-US" dirty="0" smtClean="0"/>
              <a:t>Power saving by switching off receiver if STA_PHY_ID doesn’t match</a:t>
            </a:r>
          </a:p>
          <a:p>
            <a:pPr>
              <a:buNone/>
            </a:pPr>
            <a:endParaRPr lang="en-US" sz="1800" dirty="0" smtClean="0"/>
          </a:p>
          <a:p>
            <a:pPr lvl="2"/>
            <a:endParaRPr lang="en-US" sz="1800" dirty="0" smtClean="0"/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6A2F30-DD13-4345-B9D8-1E47C0FE8C6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smtClean="0"/>
              <a:t>IEEE Std 802.11n-2009</a:t>
            </a:r>
          </a:p>
          <a:p>
            <a:r>
              <a:rPr lang="en-US" sz="2000" b="0" smtClean="0"/>
              <a:t>09/0992r10, TGac Spec framework</a:t>
            </a:r>
          </a:p>
          <a:p>
            <a:r>
              <a:rPr lang="en-US" sz="2000" b="0" smtClean="0"/>
              <a:t>10/0073r1, GroupID Concept for Downlink MU-MIMO Transmission</a:t>
            </a:r>
          </a:p>
          <a:p>
            <a:endParaRPr lang="en-US" sz="2000" b="0" smtClean="0"/>
          </a:p>
          <a:p>
            <a:endParaRPr lang="en-US" sz="2000" b="0" smtClean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DFEB23-8341-4736-8124-794E1FF5A98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on Partition Index – N</a:t>
            </a:r>
            <a:r>
              <a:rPr lang="en-US" baseline="-25000" smtClean="0"/>
              <a:t>STS</a:t>
            </a:r>
            <a:r>
              <a:rPr lang="en-US" smtClean="0"/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Do you support allocating 4 bits for Partition index – N</a:t>
            </a:r>
            <a:r>
              <a:rPr lang="en-US" altLang="ko-KR" baseline="-25000" dirty="0" smtClean="0">
                <a:ea typeface="굴림" pitchFamily="50" charset="-127"/>
              </a:rPr>
              <a:t>STS</a:t>
            </a:r>
            <a:r>
              <a:rPr lang="en-US" altLang="ko-KR" dirty="0" smtClean="0">
                <a:ea typeface="굴림" pitchFamily="50" charset="-127"/>
              </a:rPr>
              <a:t> in VHT-SIG-A of Multi-user </a:t>
            </a:r>
            <a:r>
              <a:rPr lang="en-US" altLang="ko-KR" dirty="0" smtClean="0">
                <a:ea typeface="굴림" pitchFamily="50" charset="-127"/>
              </a:rPr>
              <a:t>frames and editing the spec. framework document 802.11-09/992 accordingly?</a:t>
            </a:r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Yes: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No: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Abs:</a:t>
            </a:r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It ____ to move to task group motion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B8409F4C-3D7A-425B-AF82-D50DE4D0D0F3}" type="slidenum">
              <a:rPr lang="en-US" altLang="zh-TW" smtClean="0"/>
              <a:pPr/>
              <a:t>14</a:t>
            </a:fld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on Partition Index – N</a:t>
            </a:r>
            <a:r>
              <a:rPr lang="en-US" baseline="-25000" smtClean="0"/>
              <a:t>SS</a:t>
            </a:r>
            <a:r>
              <a:rPr lang="en-US" smtClean="0"/>
              <a:t>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Do you support allocating 4 bits for Partition index – N</a:t>
            </a:r>
            <a:r>
              <a:rPr lang="en-US" altLang="ko-KR" baseline="-25000" dirty="0" smtClean="0">
                <a:ea typeface="굴림" pitchFamily="50" charset="-127"/>
              </a:rPr>
              <a:t>SS</a:t>
            </a:r>
            <a:r>
              <a:rPr lang="en-US" altLang="ko-KR" dirty="0" smtClean="0">
                <a:ea typeface="굴림" pitchFamily="50" charset="-127"/>
              </a:rPr>
              <a:t> to indicate STBC encoding in VHT-SIG-A of Multi-user </a:t>
            </a:r>
            <a:r>
              <a:rPr lang="en-US" altLang="ko-KR" dirty="0" smtClean="0">
                <a:ea typeface="굴림" pitchFamily="50" charset="-127"/>
              </a:rPr>
              <a:t>frames and editing the spec. framework document </a:t>
            </a:r>
            <a:r>
              <a:rPr lang="en-US" altLang="ko-KR" dirty="0" smtClean="0">
                <a:ea typeface="굴림" pitchFamily="50" charset="-127"/>
              </a:rPr>
              <a:t>802.11-09/992 </a:t>
            </a:r>
            <a:r>
              <a:rPr lang="en-US" altLang="ko-KR" dirty="0" smtClean="0">
                <a:ea typeface="굴림" pitchFamily="50" charset="-127"/>
              </a:rPr>
              <a:t>accordingly? </a:t>
            </a:r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Yes: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No: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Abs:</a:t>
            </a:r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It ____ to move to task group motion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D5D50181-0D3F-45F7-A6AE-1794AD07995B}" type="slidenum">
              <a:rPr lang="en-US" altLang="zh-TW" smtClean="0"/>
              <a:pPr/>
              <a:t>15</a:t>
            </a:fld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on </a:t>
            </a:r>
            <a:r>
              <a:rPr lang="en-US" dirty="0" smtClean="0"/>
              <a:t>Multi-user packet indicator bit in VHT-SIG-A</a:t>
            </a:r>
            <a:endParaRPr 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Do you support </a:t>
            </a:r>
            <a:r>
              <a:rPr lang="en-US" altLang="ko-KR" dirty="0" smtClean="0">
                <a:ea typeface="굴림" pitchFamily="50" charset="-127"/>
              </a:rPr>
              <a:t>allocating 1 bit in VHT-SIG-A to indicate whether the packet is of Multi-user type</a:t>
            </a:r>
            <a:r>
              <a:rPr lang="en-US" altLang="ko-KR" dirty="0" smtClean="0">
                <a:ea typeface="굴림" pitchFamily="50" charset="-127"/>
              </a:rPr>
              <a:t> </a:t>
            </a:r>
            <a:r>
              <a:rPr lang="en-US" altLang="ko-KR" dirty="0" smtClean="0">
                <a:ea typeface="굴림" pitchFamily="50" charset="-127"/>
              </a:rPr>
              <a:t>and editing the spec. framework document </a:t>
            </a:r>
            <a:r>
              <a:rPr lang="en-US" altLang="ko-KR" dirty="0" smtClean="0">
                <a:ea typeface="굴림" pitchFamily="50" charset="-127"/>
              </a:rPr>
              <a:t>802.11-09/992 </a:t>
            </a:r>
            <a:r>
              <a:rPr lang="en-US" altLang="ko-KR" dirty="0" smtClean="0">
                <a:ea typeface="굴림" pitchFamily="50" charset="-127"/>
              </a:rPr>
              <a:t>accordingly? </a:t>
            </a:r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Yes: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No: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Abs:</a:t>
            </a:r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It ____ to move to task group motion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D5D50181-0D3F-45F7-A6AE-1794AD07995B}" type="slidenum">
              <a:rPr lang="en-US" altLang="zh-TW" smtClean="0"/>
              <a:pPr/>
              <a:t>16</a:t>
            </a:fld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Definition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sz="2800" b="0" dirty="0" smtClean="0"/>
              <a:t>MU-MIMO transmission using spatial streams</a:t>
            </a:r>
          </a:p>
          <a:p>
            <a:pPr lvl="1"/>
            <a:r>
              <a:rPr lang="en-US" sz="2400" dirty="0" smtClean="0"/>
              <a:t>Need to communicate stream assignment in VHT-SIG-A</a:t>
            </a:r>
          </a:p>
          <a:p>
            <a:pPr lvl="1"/>
            <a:r>
              <a:rPr lang="en-US" sz="2400" dirty="0" smtClean="0"/>
              <a:t>Bit allocation has to be compact</a:t>
            </a:r>
          </a:p>
          <a:p>
            <a:pPr lvl="1"/>
            <a:r>
              <a:rPr lang="en-US" sz="2400" dirty="0" smtClean="0"/>
              <a:t>Minimize/Eliminate management frames overhead in defining any parameters required</a:t>
            </a:r>
          </a:p>
          <a:p>
            <a:pPr lvl="2"/>
            <a:r>
              <a:rPr lang="en-US" dirty="0" smtClean="0"/>
              <a:t>Fast adaptation to changes in channel conditions or user bandwidth requirements</a:t>
            </a:r>
          </a:p>
          <a:p>
            <a:pPr lvl="2"/>
            <a:r>
              <a:rPr lang="en-US" dirty="0" smtClean="0"/>
              <a:t>Per-packet assignment flexibility</a:t>
            </a:r>
          </a:p>
          <a:p>
            <a:endParaRPr lang="en-US" sz="2800" b="0" dirty="0" smtClean="0"/>
          </a:p>
        </p:txBody>
      </p:sp>
      <p:sp>
        <p:nvSpPr>
          <p:cNvPr id="163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Slide </a:t>
            </a:r>
            <a:fld id="{EAC6049F-B647-4C97-823E-19F692177EE6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90563"/>
          </a:xfrm>
        </p:spPr>
        <p:txBody>
          <a:bodyPr/>
          <a:lstStyle/>
          <a:p>
            <a:r>
              <a:rPr lang="en-US" dirty="0" smtClean="0"/>
              <a:t>Partitions of Number of streams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83D0997E-BFB9-4D36-8D6C-E43830F8EDF6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534988" y="1373188"/>
          <a:ext cx="8153399" cy="4002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734"/>
                <a:gridCol w="6393804"/>
                <a:gridCol w="942861"/>
              </a:tblGrid>
              <a:tr h="31941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</a:t>
                      </a:r>
                      <a:r>
                        <a:rPr lang="en-US" sz="1600" b="0" baseline="-25000" dirty="0" smtClean="0"/>
                        <a:t>STS </a:t>
                      </a:r>
                      <a:r>
                        <a:rPr lang="en-US" sz="1600" b="0" baseline="0" dirty="0" smtClean="0"/>
                        <a:t>or N</a:t>
                      </a:r>
                      <a:r>
                        <a:rPr lang="en-US" sz="1600" b="0" baseline="-25000" dirty="0" smtClean="0"/>
                        <a:t>SS</a:t>
                      </a:r>
                      <a:endParaRPr lang="en-US" sz="1600" b="0" baseline="-25000" dirty="0"/>
                    </a:p>
                  </a:txBody>
                  <a:tcPr marL="44873" marR="44873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Distribution</a:t>
                      </a:r>
                      <a:r>
                        <a:rPr lang="en-US" sz="1600" b="0" baseline="0" dirty="0" smtClean="0"/>
                        <a:t> of streams across multiple STAs</a:t>
                      </a:r>
                      <a:endParaRPr lang="en-US" sz="1600" b="0" dirty="0"/>
                    </a:p>
                  </a:txBody>
                  <a:tcPr marL="44873" marR="44873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Num cases</a:t>
                      </a:r>
                      <a:endParaRPr lang="en-US" sz="1600" b="0" dirty="0"/>
                    </a:p>
                  </a:txBody>
                  <a:tcPr marL="44873" marR="44873">
                    <a:solidFill>
                      <a:srgbClr val="4F81BD"/>
                    </a:solidFill>
                  </a:tcPr>
                </a:tc>
              </a:tr>
              <a:tr h="315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(1)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</a:tr>
              <a:tr h="315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(2)</a:t>
                      </a:r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(1,1)</a:t>
                      </a:r>
                      <a:endParaRPr lang="en-US" sz="1600" dirty="0">
                        <a:solidFill>
                          <a:srgbClr val="0D58FF"/>
                        </a:solidFill>
                      </a:endParaRPr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</a:tr>
              <a:tr h="315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(3)</a:t>
                      </a:r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(2,1)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(1,1,1)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</a:tr>
              <a:tr h="315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(4)</a:t>
                      </a:r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(3,1)(2,2)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(2,1,1)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(1,1,1,1)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</a:tr>
              <a:tr h="3194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(5)</a:t>
                      </a:r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(4,1)(3,2)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(3,1,1)(2,2,1)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(2,1,1,1)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(1,1,1,1,1)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</a:tr>
              <a:tr h="3194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(6)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(5,1)</a:t>
                      </a:r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(4,2)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(4,1,1)</a:t>
                      </a:r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(3,3)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(3,2,1)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(3,1,1,1)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(2,2,2)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(2,2,1,1)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(2,1,1,1,1)(1,1,1,1,1,1)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</a:tr>
              <a:tr h="5883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(7)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(6,1)(5,2)(5,1,1)</a:t>
                      </a:r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(4,3)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(4,2,1)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(4,1,1,1)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(3,3,1)(3,2,2)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(3,2,1,1)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(3,1,1,1,1)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(2,2,2,1)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(2,2,1,1,1)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(2,1,1,1,1,1)(1,1,1,1,1,1,1)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</a:tr>
              <a:tr h="7737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(7,1)(6,2)(6,1,1)(5,3)(5,2,1)(5,1,1,1)</a:t>
                      </a:r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(4,4)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(4,3,1)(4,2,2)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(4,2,1,1)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(4,1,1,1,1)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(3,3,2)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(3,3,1,1)(3,2,2,1)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(3,2,1,1,1)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(3,1,1,1,1,1)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(2,2,2,2)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(2,2,2,1,1)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(2,2,1,1,1,1)(2,1,1,1,1,1,1)(1,1,1,1,1,1,1,1)</a:t>
                      </a:r>
                      <a:endParaRPr lang="en-US" sz="1600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7456" name="TextBox 8"/>
          <p:cNvSpPr txBox="1">
            <a:spLocks noChangeArrowheads="1"/>
          </p:cNvSpPr>
          <p:nvPr/>
        </p:nvSpPr>
        <p:spPr bwMode="auto">
          <a:xfrm>
            <a:off x="553278" y="546514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/>
              <a:t>With not more than 4 streams per STA in multi-user case and not more than 4 STAs in a group</a:t>
            </a:r>
          </a:p>
          <a:p>
            <a:r>
              <a:rPr lang="en-US" sz="1600" dirty="0"/>
              <a:t>42 cases </a:t>
            </a:r>
            <a:r>
              <a:rPr lang="en-US" sz="1600" dirty="0">
                <a:sym typeface="Wingdings" pitchFamily="2" charset="2"/>
              </a:rPr>
              <a:t></a:t>
            </a:r>
            <a:r>
              <a:rPr lang="en-US" sz="1600" dirty="0"/>
              <a:t> 6 bit “Partition Index” field</a:t>
            </a:r>
          </a:p>
          <a:p>
            <a:r>
              <a:rPr lang="en-US" sz="1600" dirty="0" smtClean="0"/>
              <a:t>With </a:t>
            </a:r>
            <a:r>
              <a:rPr lang="en-US" sz="1600" dirty="0"/>
              <a:t>N</a:t>
            </a:r>
            <a:r>
              <a:rPr lang="en-US" sz="1600" baseline="-25000" dirty="0"/>
              <a:t>STA</a:t>
            </a:r>
            <a:r>
              <a:rPr lang="en-US" sz="1600" dirty="0"/>
              <a:t> known, we need 4 bits (1-STA: 8, 2-STA: 10, 3-STA: 13, 4-STA: 11 cases)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90563"/>
          </a:xfrm>
        </p:spPr>
        <p:txBody>
          <a:bodyPr/>
          <a:lstStyle/>
          <a:p>
            <a:r>
              <a:rPr lang="en-US" dirty="0" smtClean="0"/>
              <a:t>Partitions of N</a:t>
            </a:r>
            <a:r>
              <a:rPr lang="en-US" baseline="-25000" dirty="0" smtClean="0"/>
              <a:t>STS</a:t>
            </a:r>
            <a:r>
              <a:rPr lang="en-US" dirty="0" smtClean="0"/>
              <a:t> (or N</a:t>
            </a:r>
            <a:r>
              <a:rPr lang="en-US" baseline="-25000" dirty="0" smtClean="0"/>
              <a:t>SS</a:t>
            </a:r>
            <a:r>
              <a:rPr lang="en-US" dirty="0" smtClean="0"/>
              <a:t>) for fixed N</a:t>
            </a:r>
            <a:r>
              <a:rPr lang="en-US" baseline="-25000" dirty="0" smtClean="0"/>
              <a:t>STA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2B1C95CD-2AD6-4721-B6B2-8E73BA81CED7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534988" y="1373188"/>
          <a:ext cx="8153399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461"/>
                <a:gridCol w="6682077"/>
                <a:gridCol w="942861"/>
              </a:tblGrid>
              <a:tr h="31941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</a:t>
                      </a:r>
                      <a:r>
                        <a:rPr lang="en-US" sz="1600" b="0" baseline="-25000" dirty="0" smtClean="0"/>
                        <a:t>STA</a:t>
                      </a:r>
                      <a:endParaRPr lang="en-US" sz="1600" b="0" baseline="-25000" dirty="0"/>
                    </a:p>
                  </a:txBody>
                  <a:tcPr marL="44873" marR="44873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Distribution</a:t>
                      </a:r>
                      <a:r>
                        <a:rPr lang="en-US" sz="1600" b="0" baseline="0" dirty="0" smtClean="0"/>
                        <a:t> of streams across multiple STAs</a:t>
                      </a:r>
                      <a:endParaRPr lang="en-US" sz="1600" b="0" dirty="0"/>
                    </a:p>
                  </a:txBody>
                  <a:tcPr marL="44873" marR="44873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Num cases</a:t>
                      </a:r>
                      <a:endParaRPr lang="en-US" sz="1600" b="0" dirty="0"/>
                    </a:p>
                  </a:txBody>
                  <a:tcPr marL="44873" marR="44873">
                    <a:solidFill>
                      <a:srgbClr val="4F81BD"/>
                    </a:solidFill>
                  </a:tcPr>
                </a:tc>
              </a:tr>
              <a:tr h="315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(1)(2)(3)(4)(5)(6)(7)(8)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</a:tr>
              <a:tr h="315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D58FF"/>
                          </a:solidFill>
                        </a:rPr>
                        <a:t>(1,1)(2,1)(3,1)(2,2)(4,1)(3,2)(4,2)(3,3)(4,3)(4,4)</a:t>
                      </a:r>
                      <a:endParaRPr lang="en-US" sz="1600" dirty="0">
                        <a:solidFill>
                          <a:srgbClr val="0D58FF"/>
                        </a:solidFill>
                      </a:endParaRPr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</a:tr>
              <a:tr h="315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(1,1,1)(2,1,1)(3,1,1)(2,2,1)(4,1,1)(3,2,1)(2,2,2)(4,2,1)(3,3,1)(3,2,2)(4,3,1)(4,2,2)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(3,3,2)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D0D8E8"/>
                    </a:solidFill>
                  </a:tcPr>
                </a:tc>
              </a:tr>
              <a:tr h="315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00"/>
                          </a:solidFill>
                        </a:rPr>
                        <a:t>(1,1,1,1)(2,1,1,1)(3,1,1,1)(2,2,1,1)(4,1,1,1)(3,2,1,1)(2,2,2,1)(4,2,1,1)(3,3,1,1)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B000"/>
                          </a:solidFill>
                        </a:rPr>
                        <a:t>(3,2,2,1)(2,2,2,2)</a:t>
                      </a:r>
                      <a:endParaRPr lang="en-US" sz="1600" dirty="0">
                        <a:solidFill>
                          <a:srgbClr val="00B000"/>
                        </a:solidFill>
                      </a:endParaRPr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 marL="44873" marR="44873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8464" name="TextBox 8"/>
          <p:cNvSpPr txBox="1">
            <a:spLocks noChangeArrowheads="1"/>
          </p:cNvSpPr>
          <p:nvPr/>
        </p:nvSpPr>
        <p:spPr bwMode="auto">
          <a:xfrm>
            <a:off x="522288" y="4119563"/>
            <a:ext cx="8077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With not more than 4 streams per STA in multi-user case and not more than 4 STAs in a group</a:t>
            </a:r>
          </a:p>
          <a:p>
            <a:r>
              <a:rPr lang="en-US" sz="1600"/>
              <a:t>With N</a:t>
            </a:r>
            <a:r>
              <a:rPr lang="en-US" sz="1600" baseline="-25000"/>
              <a:t>STA</a:t>
            </a:r>
            <a:r>
              <a:rPr lang="en-US" sz="1600"/>
              <a:t> known, we need 4 bits (1-STA: 8, 2-STA: 10, 3-STA: 13, 4-STA: 11 cases)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9000"/>
          </a:xfrm>
        </p:spPr>
        <p:txBody>
          <a:bodyPr/>
          <a:lstStyle/>
          <a:p>
            <a:r>
              <a:rPr lang="en-US" smtClean="0"/>
              <a:t>STA_PHY_ID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719263"/>
            <a:ext cx="7772400" cy="4376737"/>
          </a:xfrm>
        </p:spPr>
        <p:txBody>
          <a:bodyPr/>
          <a:lstStyle/>
          <a:p>
            <a:r>
              <a:rPr lang="en-US" b="0" smtClean="0"/>
              <a:t>Need STA PHY identifiers to go with partition index</a:t>
            </a:r>
          </a:p>
          <a:p>
            <a:pPr lvl="1"/>
            <a:r>
              <a:rPr lang="en-US" smtClean="0"/>
              <a:t>5 bit STA_PHY_ID assigned by AP </a:t>
            </a:r>
          </a:p>
          <a:p>
            <a:pPr lvl="2"/>
            <a:r>
              <a:rPr lang="en-US" sz="1800" smtClean="0"/>
              <a:t>0 is not assigned, assumed invalid – useful in providing N</a:t>
            </a:r>
            <a:r>
              <a:rPr lang="en-US" sz="1800" baseline="-25000" smtClean="0"/>
              <a:t>STA</a:t>
            </a:r>
            <a:r>
              <a:rPr lang="en-US" sz="1800" smtClean="0"/>
              <a:t> count</a:t>
            </a:r>
          </a:p>
          <a:p>
            <a:pPr lvl="2"/>
            <a:r>
              <a:rPr lang="en-US" sz="1800" smtClean="0"/>
              <a:t>Supports 31 STAs which are capable of decoding multi-user packets</a:t>
            </a:r>
          </a:p>
          <a:p>
            <a:pPr lvl="2"/>
            <a:r>
              <a:rPr lang="en-US" sz="1800" smtClean="0"/>
              <a:t>Reassign IDs if necessary</a:t>
            </a:r>
          </a:p>
          <a:p>
            <a:pPr lvl="2"/>
            <a:r>
              <a:rPr lang="en-US" sz="1800" smtClean="0"/>
              <a:t>May use AID by allocating 1-31 for STA with multi-user receive capability</a:t>
            </a:r>
          </a:p>
          <a:p>
            <a:pPr lvl="1"/>
            <a:r>
              <a:rPr lang="en-US" smtClean="0"/>
              <a:t>8 bits possible if we extend VHT-SIGA to 3 OFDM symbols</a:t>
            </a:r>
          </a:p>
          <a:p>
            <a:pPr lvl="2"/>
            <a:r>
              <a:rPr lang="en-US" sz="1800" smtClean="0"/>
              <a:t>Support 255 multi-user receive capable STAs</a:t>
            </a:r>
          </a:p>
          <a:p>
            <a:pPr lvl="2"/>
            <a:r>
              <a:rPr lang="en-US" sz="1800" smtClean="0"/>
              <a:t>Reduces reuse associated overhead</a:t>
            </a:r>
          </a:p>
          <a:p>
            <a:endParaRPr lang="en-US" b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9F01F7B9-55E5-4538-8614-7A6849A72907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0575"/>
          </a:xfrm>
        </p:spPr>
        <p:txBody>
          <a:bodyPr/>
          <a:lstStyle/>
          <a:p>
            <a:r>
              <a:rPr lang="en-US" smtClean="0"/>
              <a:t>VHT-SIG-A : option 1 – Multi-user case</a:t>
            </a:r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B3B59AAA-1EED-4341-9F95-A7571C04A7A9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534988" y="1454150"/>
          <a:ext cx="8036805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712"/>
                <a:gridCol w="967393"/>
                <a:gridCol w="5506700"/>
              </a:tblGrid>
              <a:tr h="440595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Field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Number of</a:t>
                      </a:r>
                      <a:r>
                        <a:rPr lang="en-US" sz="1400" b="0" baseline="0" dirty="0" smtClean="0"/>
                        <a:t> bits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Explanation and coding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2591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Multi-user packet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: set to 1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0: Single user packet, 1: Multi-user packet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2591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STA_PHY_IDs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5x4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 which STAs</a:t>
                      </a:r>
                      <a:r>
                        <a:rPr lang="en-US" sz="1400" baseline="0" dirty="0" smtClean="0"/>
                        <a:t> are assigned the streams in the correct order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6220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Partition Index – N</a:t>
                      </a:r>
                      <a:r>
                        <a:rPr lang="en-US" sz="1400" baseline="-25000" dirty="0" smtClean="0"/>
                        <a:t>STS</a:t>
                      </a:r>
                      <a:endParaRPr lang="en-US" sz="1400" baseline="-250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</a:t>
                      </a:r>
                      <a:r>
                        <a:rPr lang="en-US" sz="1400" baseline="0" dirty="0" smtClean="0"/>
                        <a:t> number of space-time streams and the assignment of streams to each of the STAs listed in STA_PHY_IDs</a:t>
                      </a:r>
                    </a:p>
                    <a:p>
                      <a:r>
                        <a:rPr lang="en-US" sz="1400" baseline="0" dirty="0" smtClean="0"/>
                        <a:t>N</a:t>
                      </a:r>
                      <a:r>
                        <a:rPr lang="en-US" sz="1400" baseline="-25000" dirty="0" smtClean="0"/>
                        <a:t>STA</a:t>
                      </a:r>
                      <a:r>
                        <a:rPr lang="en-US" sz="1400" baseline="0" dirty="0" smtClean="0"/>
                        <a:t> is derived by counting valid STA_PHY_IDs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9848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Partition Index –  N</a:t>
                      </a:r>
                      <a:r>
                        <a:rPr lang="en-US" sz="1400" baseline="-25000" dirty="0" smtClean="0"/>
                        <a:t>SS</a:t>
                      </a:r>
                      <a:endParaRPr lang="en-US" sz="1400" baseline="-250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</a:t>
                      </a:r>
                      <a:r>
                        <a:rPr lang="en-US" sz="1400" baseline="0" dirty="0" smtClean="0"/>
                        <a:t> number of spatial streams and a valid partition </a:t>
                      </a:r>
                      <a:r>
                        <a:rPr lang="en-US" sz="1400" dirty="0" smtClean="0"/>
                        <a:t>to identify which streams</a:t>
                      </a:r>
                      <a:r>
                        <a:rPr lang="en-US" sz="1400" baseline="0" dirty="0" smtClean="0"/>
                        <a:t> are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aseline="0" dirty="0" smtClean="0"/>
                        <a:t>STBC encoded</a:t>
                      </a:r>
                    </a:p>
                    <a:p>
                      <a:r>
                        <a:rPr lang="en-US" sz="1400" baseline="0" dirty="0" smtClean="0"/>
                        <a:t>(needs to be valid for a given partition of N</a:t>
                      </a:r>
                      <a:r>
                        <a:rPr lang="en-US" sz="1400" baseline="-25000" dirty="0" smtClean="0"/>
                        <a:t>STS</a:t>
                      </a:r>
                      <a:r>
                        <a:rPr lang="en-US" sz="1400" baseline="0" dirty="0" smtClean="0"/>
                        <a:t>: </a:t>
                      </a:r>
                      <a:r>
                        <a:rPr lang="en-US" sz="1400" baseline="0" dirty="0" err="1" smtClean="0"/>
                        <a:t>N</a:t>
                      </a:r>
                      <a:r>
                        <a:rPr lang="en-US" sz="1400" baseline="-25000" dirty="0" err="1" smtClean="0"/>
                        <a:t>SS,k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≤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N</a:t>
                      </a:r>
                      <a:r>
                        <a:rPr lang="en-US" sz="1400" baseline="-25000" dirty="0" err="1" smtClean="0"/>
                        <a:t>STS,k</a:t>
                      </a:r>
                      <a:r>
                        <a:rPr lang="en-US" sz="1400" baseline="0" dirty="0" smtClean="0"/>
                        <a:t>)</a:t>
                      </a:r>
                    </a:p>
                    <a:p>
                      <a:r>
                        <a:rPr lang="en-US" sz="1400" baseline="0" dirty="0" smtClean="0"/>
                        <a:t>Alternatively, we can allocate 1 bit for each STA, but it limits STBC to just two options</a:t>
                      </a:r>
                      <a:endParaRPr lang="en-US" sz="1400" baseline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591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CBW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Channel bandwidth 00-11 -&gt; 20/40/80/160 MHz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25917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TBD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591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CRC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2591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Tail bits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0528" name="Rectangle 7"/>
          <p:cNvSpPr>
            <a:spLocks noChangeArrowheads="1"/>
          </p:cNvSpPr>
          <p:nvPr/>
        </p:nvSpPr>
        <p:spPr bwMode="auto">
          <a:xfrm>
            <a:off x="595313" y="5761038"/>
            <a:ext cx="80311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Total up to 48 bits -&gt; 2 OFDM symbols at 6Mbps</a:t>
            </a:r>
          </a:p>
          <a:p>
            <a:r>
              <a:rPr lang="en-US"/>
              <a:t>When Multi-user bit set to 0, we can merge VHT-SIG-B into VHT-SIG-A and eliminate VHT-SIG-B</a:t>
            </a:r>
          </a:p>
          <a:p>
            <a:r>
              <a:rPr lang="en-US"/>
              <a:t>With 3 OFDM symbols we can accommodate 8 bit STA_PHY_IDs which can reduce overhead in reassigning STA_PHY_IDs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0575"/>
          </a:xfrm>
        </p:spPr>
        <p:txBody>
          <a:bodyPr/>
          <a:lstStyle/>
          <a:p>
            <a:r>
              <a:rPr lang="en-US" smtClean="0"/>
              <a:t>VHT-SIG-A : option 1 – Single-user case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D43E6296-3319-458C-B801-0A5480E0F281}" type="slidenum">
              <a:rPr lang="en-US" altLang="zh-TW" smtClean="0"/>
              <a:pPr/>
              <a:t>7</a:t>
            </a:fld>
            <a:endParaRPr lang="en-US" altLang="zh-TW" smtClean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534988" y="1454150"/>
          <a:ext cx="768648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595"/>
                <a:gridCol w="925225"/>
                <a:gridCol w="5266669"/>
              </a:tblGrid>
              <a:tr h="286453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Field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Number of</a:t>
                      </a:r>
                      <a:r>
                        <a:rPr lang="en-US" sz="1400" b="0" baseline="0" dirty="0" smtClean="0"/>
                        <a:t> bits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Explanation and coding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1685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Multi-user packet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: set to 0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0: Single user packet, 1: Multi-user packet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 dirty="0" smtClean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baseline="-250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</a:t>
                      </a:r>
                      <a:r>
                        <a:rPr lang="en-US" sz="1400" baseline="-25000" dirty="0" smtClean="0"/>
                        <a:t>STS</a:t>
                      </a:r>
                      <a:endParaRPr lang="en-US" sz="1400" baseline="-250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 dirty="0" smtClean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STBC</a:t>
                      </a:r>
                      <a:endParaRPr lang="en-US" sz="1400" baseline="-250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1400" baseline="-250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1685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CBW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Channel bandwidth 00-11 -&gt; 20/40/80/160 MHz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16850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TBD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1685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CRC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1685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Tail bits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1560" name="Rectangle 7"/>
          <p:cNvSpPr>
            <a:spLocks noChangeArrowheads="1"/>
          </p:cNvSpPr>
          <p:nvPr/>
        </p:nvSpPr>
        <p:spPr bwMode="auto">
          <a:xfrm>
            <a:off x="603250" y="5286375"/>
            <a:ext cx="80311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VHT-SIG-B not required in this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9463"/>
          </a:xfrm>
        </p:spPr>
        <p:txBody>
          <a:bodyPr/>
          <a:lstStyle/>
          <a:p>
            <a:r>
              <a:rPr lang="en-US" smtClean="0"/>
              <a:t>VHT-SIG-A : option 2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5C0C28E6-C37E-4D69-9D50-706903452C3D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479425" y="1393825"/>
          <a:ext cx="8153400" cy="3898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914400"/>
                <a:gridCol w="5410200"/>
              </a:tblGrid>
              <a:tr h="523522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Field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Number of</a:t>
                      </a:r>
                      <a:r>
                        <a:rPr lang="en-US" sz="1400" b="0" baseline="0" dirty="0" smtClean="0"/>
                        <a:t> bits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Explanation and coding</a:t>
                      </a:r>
                      <a:endParaRPr lang="en-US" sz="1400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GroupID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 which STAs</a:t>
                      </a:r>
                      <a:r>
                        <a:rPr lang="en-US" sz="1400" baseline="0" dirty="0" smtClean="0"/>
                        <a:t> are assigned the streams (</a:t>
                      </a:r>
                      <a:r>
                        <a:rPr lang="en-US" sz="1400" baseline="0" dirty="0" err="1" smtClean="0"/>
                        <a:t>GroupID</a:t>
                      </a:r>
                      <a:r>
                        <a:rPr lang="en-US" sz="1400" baseline="0" dirty="0" smtClean="0"/>
                        <a:t> defines a set containing up to 4 STA IDs, not necessarily ordered)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Permutation Index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 permutations possible with 4 STAs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5235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Partition Index for N</a:t>
                      </a:r>
                      <a:r>
                        <a:rPr lang="en-US" sz="1400" baseline="-25000" dirty="0" smtClean="0"/>
                        <a:t>STS</a:t>
                      </a:r>
                      <a:endParaRPr lang="en-US" sz="1400" baseline="-250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</a:t>
                      </a:r>
                      <a:r>
                        <a:rPr lang="en-US" sz="1400" baseline="0" dirty="0" smtClean="0"/>
                        <a:t> number of space-time streams and the assignment of streams to the STAs defined by </a:t>
                      </a:r>
                      <a:r>
                        <a:rPr lang="en-US" sz="1400" baseline="0" dirty="0" err="1" smtClean="0"/>
                        <a:t>GroupID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7478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Partition Index for N</a:t>
                      </a:r>
                      <a:r>
                        <a:rPr lang="en-US" sz="1400" baseline="-25000" dirty="0" smtClean="0"/>
                        <a:t>SS</a:t>
                      </a:r>
                      <a:endParaRPr lang="en-US" sz="1400" baseline="-250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</a:t>
                      </a:r>
                      <a:r>
                        <a:rPr lang="en-US" sz="1400" baseline="0" dirty="0" smtClean="0"/>
                        <a:t> number of spatial streams and a partition </a:t>
                      </a:r>
                      <a:r>
                        <a:rPr lang="en-US" sz="1400" dirty="0" smtClean="0"/>
                        <a:t>to identify which streams</a:t>
                      </a:r>
                      <a:r>
                        <a:rPr lang="en-US" sz="1400" baseline="0" dirty="0" smtClean="0"/>
                        <a:t> are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aseline="0" dirty="0" smtClean="0"/>
                        <a:t>STBC encoded</a:t>
                      </a:r>
                    </a:p>
                    <a:p>
                      <a:r>
                        <a:rPr lang="en-US" sz="1400" baseline="0" dirty="0" smtClean="0"/>
                        <a:t>(needs to be valid for a given partition of N</a:t>
                      </a:r>
                      <a:r>
                        <a:rPr lang="en-US" sz="1400" baseline="-25000" dirty="0" smtClean="0"/>
                        <a:t>STS</a:t>
                      </a:r>
                      <a:r>
                        <a:rPr lang="en-US" sz="1400" baseline="0" dirty="0" smtClean="0"/>
                        <a:t>: </a:t>
                      </a:r>
                      <a:r>
                        <a:rPr lang="en-US" sz="1400" baseline="0" dirty="0" err="1" smtClean="0"/>
                        <a:t>N</a:t>
                      </a:r>
                      <a:r>
                        <a:rPr lang="en-US" sz="1400" baseline="-25000" dirty="0" err="1" smtClean="0"/>
                        <a:t>SS,k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≤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N</a:t>
                      </a:r>
                      <a:r>
                        <a:rPr lang="en-US" sz="1400" baseline="-25000" dirty="0" err="1" smtClean="0"/>
                        <a:t>STS,k</a:t>
                      </a:r>
                      <a:r>
                        <a:rPr lang="en-US" sz="1400" baseline="0" dirty="0" smtClean="0"/>
                        <a:t> )</a:t>
                      </a:r>
                      <a:endParaRPr lang="en-US" sz="1400" baseline="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2991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CBW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Channel bandwidth 00-11 -&gt; 20/40/80/160 MHz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9915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TBD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2991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CRC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991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Tail bits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2576" name="TextBox 7"/>
          <p:cNvSpPr txBox="1">
            <a:spLocks noChangeArrowheads="1"/>
          </p:cNvSpPr>
          <p:nvPr/>
        </p:nvSpPr>
        <p:spPr bwMode="auto">
          <a:xfrm>
            <a:off x="674688" y="5770563"/>
            <a:ext cx="7399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High Management Frame overhead in communicating GroupID to all STAs</a:t>
            </a:r>
          </a:p>
          <a:p>
            <a:r>
              <a:rPr lang="en-US" sz="1600"/>
              <a:t>Ordering of STAs may be included in GroupID definition but will need more than 6bits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VHT-SIG-Bn, n=1,2,…,N</a:t>
            </a:r>
            <a:r>
              <a:rPr lang="en-US" baseline="-25000" smtClean="0"/>
              <a:t>STA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July 2010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altLang="zh-TW" smtClean="0"/>
              <a:t>Ravi Mahadevappa, et al., Ralink Tech.</a:t>
            </a:r>
            <a:endParaRPr lang="en-US" altLang="zh-TW" smtClean="0"/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Slide </a:t>
            </a:r>
            <a:fld id="{02400026-0423-4EF5-9FB6-79A2F250B73B}" type="slidenum">
              <a:rPr lang="en-US" altLang="zh-TW" smtClean="0"/>
              <a:pPr/>
              <a:t>9</a:t>
            </a:fld>
            <a:endParaRPr lang="en-US" altLang="zh-TW" smtClean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54188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071390"/>
                <a:gridCol w="55580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Field</a:t>
                      </a:r>
                      <a:endParaRPr lang="en-US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Number of</a:t>
                      </a:r>
                      <a:r>
                        <a:rPr lang="en-US" b="0" baseline="0" dirty="0" smtClean="0"/>
                        <a:t> bits</a:t>
                      </a:r>
                      <a:endParaRPr lang="en-US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Explanation and coding</a:t>
                      </a:r>
                      <a:endParaRPr lang="en-US" b="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MCS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Aggregation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FEC Coding</a:t>
                      </a:r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CRC</a:t>
                      </a:r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Tail bits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3596" name="TextBox 7"/>
          <p:cNvSpPr txBox="1">
            <a:spLocks noChangeArrowheads="1"/>
          </p:cNvSpPr>
          <p:nvPr/>
        </p:nvSpPr>
        <p:spPr bwMode="auto">
          <a:xfrm>
            <a:off x="1143000" y="5257800"/>
            <a:ext cx="5202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Total up to 48 bits </a:t>
            </a:r>
            <a:r>
              <a:rPr lang="en-US" sz="1800" dirty="0" smtClean="0">
                <a:sym typeface="Wingdings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2 OFDM symbols at 6Mbps</a:t>
            </a:r>
          </a:p>
          <a:p>
            <a:r>
              <a:rPr lang="en-US" sz="1800" dirty="0"/>
              <a:t>SIG-Bs for different STAs transmitted in parallel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37294</TotalTime>
  <Words>1638</Words>
  <Application>Microsoft PowerPoint</Application>
  <PresentationFormat>On-screen Show (4:3)</PresentationFormat>
  <Paragraphs>328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Stream Partition Index for MU-MIMO Transmissions</vt:lpstr>
      <vt:lpstr>Problem Definition</vt:lpstr>
      <vt:lpstr>Partitions of Number of streams</vt:lpstr>
      <vt:lpstr>Partitions of NSTS (or NSS) for fixed NSTA</vt:lpstr>
      <vt:lpstr>STA_PHY_ID</vt:lpstr>
      <vt:lpstr>VHT-SIG-A : option 1 – Multi-user case</vt:lpstr>
      <vt:lpstr>VHT-SIG-A : option 1 – Single-user case</vt:lpstr>
      <vt:lpstr>VHT-SIG-A : option 2</vt:lpstr>
      <vt:lpstr>VHT-SIG-Bn, n=1,2,…,NSTA</vt:lpstr>
      <vt:lpstr>Example 1</vt:lpstr>
      <vt:lpstr>Example 2</vt:lpstr>
      <vt:lpstr>Discussion</vt:lpstr>
      <vt:lpstr>References</vt:lpstr>
      <vt:lpstr>Straw Poll on Partition Index – NSTS </vt:lpstr>
      <vt:lpstr>Straw Poll on Partition Index – NSS </vt:lpstr>
      <vt:lpstr>Straw Poll on Multi-user packet indicator bit in VHT-SIG-A</vt:lpstr>
    </vt:vector>
  </TitlesOfParts>
  <Company>Ralink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Partition Index</dc:title>
  <dc:subject/>
  <dc:creator>Ravi Mahadevappa</dc:creator>
  <cp:lastModifiedBy>Your User Name</cp:lastModifiedBy>
  <cp:revision>2143</cp:revision>
  <cp:lastPrinted>1998-02-10T13:28:06Z</cp:lastPrinted>
  <dcterms:created xsi:type="dcterms:W3CDTF">2007-04-17T18:10:23Z</dcterms:created>
  <dcterms:modified xsi:type="dcterms:W3CDTF">2010-07-13T16:14:57Z</dcterms:modified>
</cp:coreProperties>
</file>