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69" r:id="rId2"/>
    <p:sldId id="271" r:id="rId3"/>
    <p:sldId id="293" r:id="rId4"/>
    <p:sldId id="272" r:id="rId5"/>
    <p:sldId id="273" r:id="rId6"/>
    <p:sldId id="282" r:id="rId7"/>
    <p:sldId id="274" r:id="rId8"/>
    <p:sldId id="284" r:id="rId9"/>
    <p:sldId id="337" r:id="rId10"/>
    <p:sldId id="308" r:id="rId11"/>
    <p:sldId id="320" r:id="rId12"/>
    <p:sldId id="295" r:id="rId13"/>
    <p:sldId id="336" r:id="rId14"/>
    <p:sldId id="330" r:id="rId15"/>
    <p:sldId id="334" r:id="rId16"/>
    <p:sldId id="340" r:id="rId17"/>
    <p:sldId id="341" r:id="rId18"/>
    <p:sldId id="342" r:id="rId19"/>
    <p:sldId id="343" r:id="rId20"/>
    <p:sldId id="344" r:id="rId21"/>
    <p:sldId id="346" r:id="rId22"/>
    <p:sldId id="347" r:id="rId23"/>
    <p:sldId id="348" r:id="rId24"/>
    <p:sldId id="331" r:id="rId25"/>
  </p:sldIdLst>
  <p:sldSz cx="9144000" cy="6858000" type="screen4x3"/>
  <p:notesSz cx="6934200" cy="92805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33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5" autoAdjust="0"/>
    <p:restoredTop sz="95973" autoAdjust="0"/>
  </p:normalViewPr>
  <p:slideViewPr>
    <p:cSldViewPr>
      <p:cViewPr>
        <p:scale>
          <a:sx n="80" d="100"/>
          <a:sy n="80" d="100"/>
        </p:scale>
        <p:origin x="-1272" y="-3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20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Alex Ashley, NDS Ltd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F81410FA-5BE7-4014-8763-744B88CC3A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GB" i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802.11-08/1003r0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September 2008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i="0"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Alex Ashley, NDS Ltd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EBDA8256-7D11-452B-9C8D-CCA0BB9A8F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 i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11B9434C-7530-487F-97FC-5DB1D6CC083B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363D23EF-8F4B-4258-BF6B-3043004E37FE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  <p:sp>
        <p:nvSpPr>
          <p:cNvPr id="2867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286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2868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2868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F9B90203-218A-4FEC-8669-2287280E697D}" type="slidenum">
              <a:rPr lang="en-US" i="0"/>
              <a:pPr algn="r" defTabSz="933450" eaLnBrk="0" hangingPunct="0"/>
              <a:t>10</a:t>
            </a:fld>
            <a:endParaRPr lang="en-US" i="0"/>
          </a:p>
        </p:txBody>
      </p:sp>
      <p:sp>
        <p:nvSpPr>
          <p:cNvPr id="28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CFD8AC8B-5E05-42C4-9ADF-6E8E31713F85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  <p:sp>
        <p:nvSpPr>
          <p:cNvPr id="2970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297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2970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2970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C2D42371-C29D-4191-9066-17727EE9889A}" type="slidenum">
              <a:rPr lang="en-US" i="0"/>
              <a:pPr algn="r" defTabSz="933450" eaLnBrk="0" hangingPunct="0"/>
              <a:t>11</a:t>
            </a:fld>
            <a:endParaRPr lang="en-US" i="0"/>
          </a:p>
        </p:txBody>
      </p:sp>
      <p:sp>
        <p:nvSpPr>
          <p:cNvPr id="29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9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3066B212-9542-491F-B732-B722651ADDFF}" type="slidenum">
              <a:rPr lang="en-GB" smtClean="0"/>
              <a:pPr>
                <a:defRPr/>
              </a:pPr>
              <a:t>12</a:t>
            </a:fld>
            <a:endParaRPr lang="en-GB" smtClean="0"/>
          </a:p>
        </p:txBody>
      </p:sp>
      <p:sp>
        <p:nvSpPr>
          <p:cNvPr id="307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07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07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07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3645006A-BD7E-404A-AB16-DA45F017CA83}" type="slidenum">
              <a:rPr lang="en-US" i="0"/>
              <a:pPr algn="r" defTabSz="933450" eaLnBrk="0" hangingPunct="0"/>
              <a:t>12</a:t>
            </a:fld>
            <a:endParaRPr lang="en-US" i="0"/>
          </a:p>
        </p:txBody>
      </p:sp>
      <p:sp>
        <p:nvSpPr>
          <p:cNvPr id="30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0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3AA688CB-A894-486B-AF4B-BFFE6A8D4184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  <p:sp>
        <p:nvSpPr>
          <p:cNvPr id="31750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1751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1752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1753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E8FE3BE3-BD87-40B7-86DD-3C1FAD96C474}" type="slidenum">
              <a:rPr lang="en-US" i="0"/>
              <a:pPr algn="r" defTabSz="933450" eaLnBrk="0" hangingPunct="0"/>
              <a:t>13</a:t>
            </a:fld>
            <a:endParaRPr lang="en-US" i="0"/>
          </a:p>
        </p:txBody>
      </p:sp>
      <p:sp>
        <p:nvSpPr>
          <p:cNvPr id="31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38B4873-3DE3-4FAF-A00A-F3D7BC706A7C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  <p:sp>
        <p:nvSpPr>
          <p:cNvPr id="3277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27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277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277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5BCFD639-9144-496B-916F-FA76090BE7E0}" type="slidenum">
              <a:rPr lang="en-US" i="0"/>
              <a:pPr algn="r" defTabSz="933450" eaLnBrk="0" hangingPunct="0"/>
              <a:t>14</a:t>
            </a:fld>
            <a:endParaRPr lang="en-US" i="0"/>
          </a:p>
        </p:txBody>
      </p:sp>
      <p:sp>
        <p:nvSpPr>
          <p:cNvPr id="32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2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15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16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17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18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18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19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19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820099C2-9DD9-4673-8D9C-DE577237B45D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  <p:sp>
        <p:nvSpPr>
          <p:cNvPr id="2048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2048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2048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2048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05B29300-19DE-413E-B97C-88003AE853C2}" type="slidenum">
              <a:rPr lang="en-US" i="0"/>
              <a:pPr algn="r" defTabSz="933450" eaLnBrk="0" hangingPunct="0"/>
              <a:t>2</a:t>
            </a:fld>
            <a:endParaRPr lang="en-US" i="0"/>
          </a:p>
        </p:txBody>
      </p:sp>
      <p:sp>
        <p:nvSpPr>
          <p:cNvPr id="20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20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20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21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21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22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22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424B4E08-E921-413C-AB9D-3AB2575E2DF6}" type="slidenum">
              <a:rPr lang="en-GB" smtClean="0"/>
              <a:pPr>
                <a:defRPr/>
              </a:pPr>
              <a:t>23</a:t>
            </a:fld>
            <a:endParaRPr lang="en-GB" smtClean="0"/>
          </a:p>
        </p:txBody>
      </p:sp>
      <p:sp>
        <p:nvSpPr>
          <p:cNvPr id="3379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379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380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380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B0C55D66-5692-475D-BD5D-6FE60115D59E}" type="slidenum">
              <a:rPr lang="en-US" i="0"/>
              <a:pPr algn="r" defTabSz="933450" eaLnBrk="0" hangingPunct="0"/>
              <a:t>23</a:t>
            </a:fld>
            <a:endParaRPr lang="en-US" i="0"/>
          </a:p>
        </p:txBody>
      </p:sp>
      <p:sp>
        <p:nvSpPr>
          <p:cNvPr id="33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56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642D151C-83B9-48B7-8948-B43467A0012B}" type="slidenum">
              <a:rPr lang="en-GB" smtClean="0"/>
              <a:pPr>
                <a:defRPr/>
              </a:pPr>
              <a:t>24</a:t>
            </a:fld>
            <a:endParaRPr lang="en-GB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5BCD8327-7FB6-473D-B2A8-132C38C42DA9}" type="slidenum">
              <a:rPr lang="en-US" i="0"/>
              <a:pPr algn="r" defTabSz="933450" eaLnBrk="0" hangingPunct="0"/>
              <a:t>24</a:t>
            </a:fld>
            <a:endParaRPr lang="en-US" i="0"/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C757F37E-3EB9-41F9-9AF4-0F1095C25F4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E5D22946-296C-4489-A63C-C3868AF25C4D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  <p:sp>
        <p:nvSpPr>
          <p:cNvPr id="22534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2253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22536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22537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E36FE63F-10F5-4911-B53A-0DF09FAB654F}" type="slidenum">
              <a:rPr lang="en-US" i="0"/>
              <a:pPr algn="r" defTabSz="933450" eaLnBrk="0" hangingPunct="0"/>
              <a:t>4</a:t>
            </a:fld>
            <a:endParaRPr lang="en-US" i="0"/>
          </a:p>
        </p:txBody>
      </p:sp>
      <p:sp>
        <p:nvSpPr>
          <p:cNvPr id="22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9979D275-7A35-425D-98F0-FC413BE7554E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  <p:sp>
        <p:nvSpPr>
          <p:cNvPr id="23558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2355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23560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23561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F892698E-F6D7-45A4-A977-CC1CFBA8B224}" type="slidenum">
              <a:rPr lang="en-US" i="0"/>
              <a:pPr algn="r" defTabSz="933450" eaLnBrk="0" hangingPunct="0"/>
              <a:t>5</a:t>
            </a:fld>
            <a:endParaRPr lang="en-US" i="0"/>
          </a:p>
        </p:txBody>
      </p:sp>
      <p:sp>
        <p:nvSpPr>
          <p:cNvPr id="23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07DC7CB3-C7EC-481D-B4CE-8057F1F16422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AD54C8E9-DD78-4714-8E03-FAFC2B6B4FB3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 eaLnBrk="0" hangingPunct="0"/>
            <a:r>
              <a:rPr lang="en-US" sz="1400" b="1" i="0"/>
              <a:t>doc.: IEEE 802.11-07/2752r1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 eaLnBrk="0" hangingPunct="0"/>
            <a:r>
              <a:rPr lang="en-US" sz="1400" b="1" i="0"/>
              <a:t>November 2007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 eaLnBrk="0" hangingPunct="0"/>
            <a:r>
              <a:rPr lang="en-US" i="0"/>
              <a:t>Peter Ecclesine, Cisco Systems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 eaLnBrk="0" hangingPunct="0"/>
            <a:r>
              <a:rPr lang="en-US" i="0"/>
              <a:t>Page </a:t>
            </a:r>
            <a:fld id="{85507A1A-F79C-4F9F-A103-2ED107ED051A}" type="slidenum">
              <a:rPr lang="en-US" i="0"/>
              <a:pPr algn="r" defTabSz="933450" eaLnBrk="0" hangingPunct="0"/>
              <a:t>7</a:t>
            </a:fld>
            <a:endParaRPr lang="en-US" i="0"/>
          </a:p>
        </p:txBody>
      </p:sp>
      <p:sp>
        <p:nvSpPr>
          <p:cNvPr id="25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5125"/>
          </a:xfrm>
          <a:noFill/>
          <a:ln/>
        </p:spPr>
        <p:txBody>
          <a:bodyPr lIns="91678" tIns="45035" rIns="91678" bIns="45035"/>
          <a:lstStyle/>
          <a:p>
            <a:endParaRPr lang="en-US" smtClean="0"/>
          </a:p>
        </p:txBody>
      </p:sp>
      <p:sp>
        <p:nvSpPr>
          <p:cNvPr id="256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847E9AAA-8D6B-45FE-B8EE-7743B0AA278A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  <p:sp>
        <p:nvSpPr>
          <p:cNvPr id="276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76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802.11-08/1003r0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September 2008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Alex Ashley, NDS Ltd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5881D34-6026-40E7-9B46-E56D0C6B694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73EB56C-3492-411C-8779-A40B1059801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3FF552-70AD-42B1-BC06-514DA9E48B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DCDD3B68-0477-4D54-B406-6959A8202A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8547CAC-EA7F-4528-9CF7-A64390DF17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91AE16A0-7F60-4B4B-BA31-6F198F3AF7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B2D93B8-2D6A-480C-BA0F-8E833F8966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5A20D39-902F-4BCE-A17C-40E9B7604E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DDC28A0-84C9-4875-AF61-171CB26E6C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AC92598-70F5-4492-A9A0-5EDEDE1FA72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0424F63-C6BD-49D6-9066-EA65EDF950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F71C0C2-2D01-4840-8B3C-691CD158595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8778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i="0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99188" y="6475413"/>
            <a:ext cx="23447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i="0">
                <a:cs typeface="+mn-cs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F3A74684-0481-4EAA-8477-C60BB68010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50" y="334963"/>
            <a:ext cx="32829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GB" sz="1800" b="1" i="0" dirty="0">
                <a:cs typeface="+mn-cs"/>
              </a:rPr>
              <a:t>doc.: IEEE </a:t>
            </a:r>
            <a:r>
              <a:rPr lang="en-GB" sz="1800" b="1" i="0" dirty="0" smtClean="0">
                <a:cs typeface="+mn-cs"/>
              </a:rPr>
              <a:t>802.11-10/0969r1</a:t>
            </a:r>
            <a:endParaRPr lang="en-GB" sz="1800" b="1" i="0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GB" i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newton.events.ieee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PNP/2008-11/LMSC_OM_approved_081114.pdf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www.ieee802.org/11/DocFiles/07/11-07-0360-04-0000-802-11-policies-and-proceedures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.org/portal/cms_docs/about/CoE_poster.pdf" TargetMode="External"/><Relationship Id="rId5" Type="http://schemas.openxmlformats.org/officeDocument/2006/relationships/hyperlink" Target="http://standards.ieee.org/resources/antitrust-guidelines.pdf" TargetMode="External"/><Relationship Id="rId4" Type="http://schemas.openxmlformats.org/officeDocument/2006/relationships/hyperlink" Target="http://standards.ieee.org/faqs/affiliationFAQ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smtClean="0"/>
              <a:t>802.11aa – Robust Audio Video Transport Streaming </a:t>
            </a:r>
            <a:br>
              <a:rPr lang="en-US" sz="2400" smtClean="0"/>
            </a:br>
            <a:r>
              <a:rPr lang="en-US" sz="2800" smtClean="0"/>
              <a:t>Waikoloa, Hawaii</a:t>
            </a:r>
            <a:r>
              <a:rPr lang="en-GB" sz="2400" smtClean="0"/>
              <a:t> </a:t>
            </a:r>
            <a:r>
              <a:rPr lang="en-US" sz="2400" smtClean="0"/>
              <a:t>Opening Report</a:t>
            </a:r>
            <a:endParaRPr lang="en-GB" sz="2400" smtClean="0"/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00213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sz="2000" smtClean="0"/>
              <a:t>Date:</a:t>
            </a:r>
            <a:r>
              <a:rPr lang="en-GB" sz="2000" b="0" smtClean="0"/>
              <a:t> 2010-07-12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533400" y="232727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GB" sz="2000" b="1" i="0"/>
              <a:t>Authors:</a:t>
            </a:r>
            <a:endParaRPr lang="en-GB" sz="2000" i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71500" y="2786063"/>
          <a:ext cx="7877175" cy="2682875"/>
        </p:xfrm>
        <a:graphic>
          <a:graphicData uri="http://schemas.openxmlformats.org/presentationml/2006/ole">
            <p:oleObj spid="_x0000_s1026" name="Document" r:id="rId4" imgW="8706169" imgH="2960359" progId="Word.Document.8">
              <p:embed/>
            </p:oleObj>
          </a:graphicData>
        </a:graphic>
      </p:graphicFrame>
      <p:sp>
        <p:nvSpPr>
          <p:cNvPr id="1030" name="Date Placehold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1031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032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0D7AC73-E5AB-4179-85CE-0C3FBC3E5DF8}" type="slidenum">
              <a:rPr lang="en-GB" smtClean="0"/>
              <a:pPr>
                <a:defRPr/>
              </a:pPr>
              <a:t>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FBA71002-35D0-4981-B3FE-424F9A121334}" type="slidenum">
              <a:rPr lang="en-US" i="0"/>
              <a:pPr algn="ctr" eaLnBrk="0" hangingPunct="0"/>
              <a:t>10</a:t>
            </a:fld>
            <a:endParaRPr lang="en-US" i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Minutes review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r>
              <a:rPr lang="en-US" smtClean="0"/>
              <a:t>San Diego Ad Hoc Meeting minutes (10/893r0)</a:t>
            </a:r>
          </a:p>
          <a:p>
            <a:r>
              <a:rPr lang="en-US" smtClean="0"/>
              <a:t>San Diego Meeting minutes (10/881r0)</a:t>
            </a:r>
          </a:p>
          <a:p>
            <a:r>
              <a:rPr lang="en-US" smtClean="0"/>
              <a:t>Teleconference Minutes (10/968r4)</a:t>
            </a:r>
          </a:p>
          <a:p>
            <a:endParaRPr lang="en-US" smtClean="0"/>
          </a:p>
        </p:txBody>
      </p:sp>
      <p:sp>
        <p:nvSpPr>
          <p:cNvPr id="11269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1270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1271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BCEA0A07-E308-486F-94DB-12EDA6845353}" type="slidenum">
              <a:rPr lang="en-GB" smtClean="0"/>
              <a:pPr>
                <a:defRPr/>
              </a:pPr>
              <a:t>10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4226F13F-5166-4685-99AF-8240A48A53F0}" type="slidenum">
              <a:rPr lang="en-US" i="0"/>
              <a:pPr algn="ctr" eaLnBrk="0" hangingPunct="0"/>
              <a:t>11</a:t>
            </a:fld>
            <a:endParaRPr lang="en-US" i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19138"/>
            <a:ext cx="7772400" cy="1066800"/>
          </a:xfrm>
        </p:spPr>
        <p:txBody>
          <a:bodyPr/>
          <a:lstStyle/>
          <a:p>
            <a:r>
              <a:rPr lang="en-US" smtClean="0"/>
              <a:t>Motion-1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TGaa San Diego Meeting minutes – 10/881r0</a:t>
            </a:r>
            <a:r>
              <a:rPr lang="en-US" dirty="0" smtClean="0"/>
              <a:t>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Approved with unanimous consent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2293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2294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2295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C6111C2-2B10-448C-96AF-33A048E3A0A2}" type="slidenum">
              <a:rPr lang="en-GB" smtClean="0"/>
              <a:pPr>
                <a:defRPr/>
              </a:pPr>
              <a:t>11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A41D05E5-E673-4C3B-870A-69E6ADFFE803}" type="slidenum">
              <a:rPr lang="en-US" i="0"/>
              <a:pPr algn="ctr" eaLnBrk="0" hangingPunct="0"/>
              <a:t>12</a:t>
            </a:fld>
            <a:endParaRPr lang="en-US" i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Motion-2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the San Diego ad hoc meeting minutes (document 10/0893r0</a:t>
            </a:r>
            <a:r>
              <a:rPr lang="en-US" dirty="0" smtClean="0"/>
              <a:t>).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None/>
            </a:pPr>
            <a:r>
              <a:rPr lang="en-US" dirty="0" smtClean="0"/>
              <a:t>Approved with unanimous consent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C5CDBEF-0518-4002-A91A-6AB48A535B27}" type="slidenum">
              <a:rPr lang="en-GB" smtClean="0"/>
              <a:pPr>
                <a:defRPr/>
              </a:pPr>
              <a:t>12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932DA54C-C78C-484F-96F7-2D9464B116DA}" type="slidenum">
              <a:rPr lang="en-US" i="0"/>
              <a:pPr algn="ctr" eaLnBrk="0" hangingPunct="0"/>
              <a:t>13</a:t>
            </a:fld>
            <a:endParaRPr lang="en-US" i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Motion-3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July-Sep, 2010 Teleconference minutes (document 10/0968r4</a:t>
            </a:r>
            <a:r>
              <a:rPr lang="en-US" dirty="0" smtClean="0"/>
              <a:t>).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None/>
            </a:pPr>
            <a:r>
              <a:rPr lang="en-US" dirty="0" smtClean="0"/>
              <a:t>Approved with unanimous consent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F928D04-9516-4D07-B65E-D468C77A14E7}" type="slidenum">
              <a:rPr lang="en-GB" smtClean="0"/>
              <a:pPr>
                <a:defRPr/>
              </a:pPr>
              <a:t>13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F1B6A593-B4AB-4411-ABC3-8683890FD4B9}" type="slidenum">
              <a:rPr lang="en-US" i="0"/>
              <a:pPr algn="ctr" eaLnBrk="0" hangingPunct="0"/>
              <a:t>14</a:t>
            </a:fld>
            <a:endParaRPr lang="en-US" i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Joint meeting proposed agenda </a:t>
            </a:r>
            <a:br>
              <a:rPr lang="en-US" smtClean="0">
                <a:solidFill>
                  <a:schemeClr val="tx1"/>
                </a:solidFill>
              </a:rPr>
            </a:br>
            <a:r>
              <a:rPr lang="en-US" smtClean="0">
                <a:solidFill>
                  <a:schemeClr val="tx1"/>
                </a:solidFill>
              </a:rPr>
              <a:t>(with .1AVB in Nov 2010)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1981200"/>
            <a:ext cx="8101012" cy="2090738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Updates to changes in interworking with 802.1Qat</a:t>
            </a:r>
          </a:p>
          <a:p>
            <a:pPr>
              <a:defRPr/>
            </a:pPr>
            <a:r>
              <a:rPr lang="en-US" dirty="0" smtClean="0"/>
              <a:t>Status</a:t>
            </a:r>
          </a:p>
          <a:p>
            <a:pPr lvl="1" indent="0">
              <a:lnSpc>
                <a:spcPct val="80000"/>
              </a:lnSpc>
              <a:buFontTx/>
              <a:buNone/>
              <a:defRPr/>
            </a:pPr>
            <a:endParaRPr lang="en-US" dirty="0" smtClean="0"/>
          </a:p>
          <a:p>
            <a:pPr lvl="1" indent="0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 indent="0">
              <a:lnSpc>
                <a:spcPct val="80000"/>
              </a:lnSpc>
              <a:buFontTx/>
              <a:buNone/>
              <a:defRPr/>
            </a:pPr>
            <a:endParaRPr lang="en-US" sz="1800" dirty="0" smtClean="0"/>
          </a:p>
        </p:txBody>
      </p:sp>
      <p:sp>
        <p:nvSpPr>
          <p:cNvPr id="14341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4342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4343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0157E063-F712-4870-9E20-73C7AD481859}" type="slidenum">
              <a:rPr lang="en-GB" smtClean="0"/>
              <a:pPr>
                <a:defRPr/>
              </a:pPr>
              <a:t>14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15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Motion-4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approve the following teleconference schedule: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sz="2400" dirty="0" smtClean="0"/>
              <a:t>Weekly Monday </a:t>
            </a:r>
            <a:r>
              <a:rPr lang="en-US" sz="2400" dirty="0" smtClean="0"/>
              <a:t>1100-1200 </a:t>
            </a:r>
            <a:r>
              <a:rPr lang="en-US" sz="2400" dirty="0" smtClean="0"/>
              <a:t>Hrs EDT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Sep 27, </a:t>
            </a:r>
            <a:r>
              <a:rPr lang="en-US" sz="1800" dirty="0" smtClean="0"/>
              <a:t>Oct </a:t>
            </a:r>
            <a:r>
              <a:rPr lang="en-US" sz="1800" dirty="0" smtClean="0"/>
              <a:t>11, Oct 18, Oct </a:t>
            </a:r>
            <a:r>
              <a:rPr lang="en-US" sz="1800" dirty="0" smtClean="0"/>
              <a:t>25, Nov 1 and Nov 15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None/>
            </a:pPr>
            <a:r>
              <a:rPr lang="en-US" sz="2800" dirty="0" smtClean="0"/>
              <a:t>Approved with unanimous consent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15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16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76672"/>
            <a:ext cx="7772400" cy="1066800"/>
          </a:xfrm>
        </p:spPr>
        <p:txBody>
          <a:bodyPr/>
          <a:lstStyle/>
          <a:p>
            <a:r>
              <a:rPr lang="en-US" dirty="0" smtClean="0"/>
              <a:t>Motion-5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55576" y="1484784"/>
            <a:ext cx="7772400" cy="4558829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to:</a:t>
            </a:r>
          </a:p>
          <a:p>
            <a:pPr marL="800100" indent="-457200">
              <a:lnSpc>
                <a:spcPct val="80000"/>
              </a:lnSpc>
            </a:pPr>
            <a:r>
              <a:rPr lang="en-US" dirty="0" smtClean="0"/>
              <a:t>approve comment resolutions in document 10/952r2  (includes references to documents 10/940r2, 10/950r2, 10/951r2, 10/998r1),</a:t>
            </a:r>
          </a:p>
          <a:p>
            <a:pPr marL="800100" indent="-457200">
              <a:lnSpc>
                <a:spcPct val="80000"/>
              </a:lnSpc>
            </a:pPr>
            <a:r>
              <a:rPr lang="en-US" dirty="0" smtClean="0"/>
              <a:t>update CID #369 as a duplicate of CID #252 and CID #460 as a duplicate CID #316 </a:t>
            </a:r>
          </a:p>
          <a:p>
            <a:pPr marL="800100" indent="-457200">
              <a:lnSpc>
                <a:spcPct val="80000"/>
              </a:lnSpc>
            </a:pPr>
            <a:r>
              <a:rPr lang="en-US" dirty="0" smtClean="0"/>
              <a:t>instruct the TGaa editor to incorporate corresponding changes in the next draft of TGaa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sz="2400" dirty="0" smtClean="0"/>
              <a:t>Moved: Alex Ashley</a:t>
            </a:r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sz="2400" dirty="0" smtClean="0"/>
              <a:t>Seconded: David Hunter</a:t>
            </a:r>
          </a:p>
          <a:p>
            <a:pPr lvl="1" indent="0">
              <a:lnSpc>
                <a:spcPct val="80000"/>
              </a:lnSpc>
              <a:buFontTx/>
              <a:buNone/>
            </a:pPr>
            <a:endParaRPr lang="en-US" sz="2400" dirty="0" smtClean="0"/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sz="2400" dirty="0" smtClean="0"/>
              <a:t>Vote: 5/0/0 Motion Passes.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16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17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Motion-6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</a:t>
            </a:r>
            <a:r>
              <a:rPr lang="en-US" dirty="0" smtClean="0"/>
              <a:t>adopt TGaa Draft 1.01 as the TG working draft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Moved: David Hunter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Seconded: Alex Ashley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None/>
            </a:pPr>
            <a:r>
              <a:rPr lang="en-US" dirty="0" smtClean="0"/>
              <a:t>Approved with unanimous consent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17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18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Motion-7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628800"/>
            <a:ext cx="7772400" cy="4414813"/>
          </a:xfrm>
        </p:spPr>
        <p:txBody>
          <a:bodyPr/>
          <a:lstStyle/>
          <a:p>
            <a:pPr indent="0">
              <a:lnSpc>
                <a:spcPct val="80000"/>
              </a:lnSpc>
              <a:buNone/>
            </a:pPr>
            <a:r>
              <a:rPr lang="en-US" dirty="0" smtClean="0"/>
              <a:t>Move to </a:t>
            </a:r>
            <a:r>
              <a:rPr lang="en-US" dirty="0" smtClean="0"/>
              <a:t>adopt all LB164 comments </a:t>
            </a:r>
            <a:r>
              <a:rPr lang="en-US" dirty="0" smtClean="0"/>
              <a:t>under the category </a:t>
            </a:r>
            <a:r>
              <a:rPr lang="en-US" dirty="0" smtClean="0"/>
              <a:t>Interworking – document 10/1173r0 (corresponding normative text in 10/137r5) and instruct the TGaa editor to incorporate the corresponding changes in the TGaa draft, excluding the editor instruction “</a:t>
            </a:r>
            <a:r>
              <a:rPr lang="en-US" i="1" dirty="0" smtClean="0"/>
              <a:t>Editor: Insert a definition for the Higher Layer Stream ID element to Clause </a:t>
            </a:r>
            <a:r>
              <a:rPr lang="en-US" i="1" dirty="0" smtClean="0"/>
              <a:t>7.3.2</a:t>
            </a:r>
            <a:r>
              <a:rPr lang="en-US" dirty="0" smtClean="0"/>
              <a:t>”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Moved: Alex Ashley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Seconded: Graham Smith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Motion Passes 4/0/0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18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19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Motion-8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772816"/>
            <a:ext cx="7772400" cy="4392487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</a:t>
            </a:r>
            <a:r>
              <a:rPr lang="en-US" dirty="0" smtClean="0"/>
              <a:t>adopt: </a:t>
            </a:r>
          </a:p>
          <a:p>
            <a:pPr marL="800100" indent="-457200">
              <a:lnSpc>
                <a:spcPct val="80000"/>
              </a:lnSpc>
            </a:pPr>
            <a:r>
              <a:rPr lang="en-US" dirty="0" smtClean="0"/>
              <a:t>all the LB164 comments </a:t>
            </a:r>
            <a:r>
              <a:rPr lang="en-US" dirty="0" smtClean="0"/>
              <a:t>under the OBSS category</a:t>
            </a:r>
            <a:r>
              <a:rPr lang="en-US" dirty="0" smtClean="0"/>
              <a:t> with a non-blank resolution, </a:t>
            </a:r>
          </a:p>
          <a:p>
            <a:pPr marL="800100" indent="-457200">
              <a:lnSpc>
                <a:spcPct val="80000"/>
              </a:lnSpc>
            </a:pPr>
            <a:r>
              <a:rPr lang="en-US" dirty="0" smtClean="0"/>
              <a:t>CID #242</a:t>
            </a:r>
            <a:r>
              <a:rPr lang="en-US" dirty="0" smtClean="0"/>
              <a:t> and</a:t>
            </a:r>
            <a:r>
              <a:rPr lang="en-US" dirty="0" smtClean="0"/>
              <a:t> </a:t>
            </a:r>
          </a:p>
          <a:p>
            <a:pPr marL="800100" indent="-457200">
              <a:lnSpc>
                <a:spcPct val="80000"/>
              </a:lnSpc>
            </a:pPr>
            <a:r>
              <a:rPr lang="en-US" dirty="0" smtClean="0"/>
              <a:t>CID #</a:t>
            </a:r>
            <a:r>
              <a:rPr lang="en-US" dirty="0" smtClean="0"/>
              <a:t>290  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in document 10/1127r2 and instruct the TGaa editor to incorporate the corresponding changes in the TGaa draft. 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Moved:  Graham Smith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Seconded: David Hunter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Motion Passes 4/0/0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19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7525E659-9EB0-4FDC-8EF9-1865F4C14089}" type="slidenum">
              <a:rPr lang="en-US" i="0"/>
              <a:pPr algn="ctr" eaLnBrk="0" hangingPunct="0"/>
              <a:t>2</a:t>
            </a:fld>
            <a:endParaRPr lang="en-US" i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	This submission summarizes TGaa goals and agenda for the IEEE 802.11 Waikoloa, HI meeting (Sep 2010)</a:t>
            </a:r>
          </a:p>
        </p:txBody>
      </p:sp>
      <p:sp>
        <p:nvSpPr>
          <p:cNvPr id="307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307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307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A0F13A32-9153-4716-A6A0-D0BC74F089B0}" type="slidenum">
              <a:rPr lang="en-GB" smtClean="0"/>
              <a:pPr>
                <a:defRPr/>
              </a:pPr>
              <a:t>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20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Motion-9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772816"/>
            <a:ext cx="7772400" cy="4270797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</a:t>
            </a:r>
            <a:r>
              <a:rPr lang="en-US" dirty="0" smtClean="0"/>
              <a:t>adopt the following LB164 comments </a:t>
            </a:r>
            <a:r>
              <a:rPr lang="en-US" dirty="0" smtClean="0"/>
              <a:t>under the MRG</a:t>
            </a:r>
            <a:r>
              <a:rPr lang="en-US" dirty="0" smtClean="0"/>
              <a:t> Category:</a:t>
            </a:r>
          </a:p>
          <a:p>
            <a:pPr lvl="1" indent="0">
              <a:lnSpc>
                <a:spcPct val="80000"/>
              </a:lnSpc>
              <a:buFontTx/>
              <a:buNone/>
            </a:pPr>
            <a:r>
              <a:rPr lang="en-US" dirty="0" smtClean="0"/>
              <a:t>598, 759, 761, 763, 72, 762, 616, 71, 548, 159, 572, 3, 163 and 841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and instruct the TGaa editor to incorporate the corresponding changes (in document 10/805r4) in the TGaa draft. 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Moved: Alex Ashley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Seconded: David Hunter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Motion Passes 3/0/0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20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21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Motion-10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</a:t>
            </a:r>
            <a:r>
              <a:rPr lang="en-US" dirty="0" smtClean="0"/>
              <a:t>adopt the document 10/1164r0 and instruct the TGaa editor to incorporate the corresponding changes in the TGaa draft. 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Moved:  Alex Ashley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Seconded: Graham Smith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sz="1800" dirty="0" smtClean="0"/>
              <a:t>Motion passes 4/0/0</a:t>
            </a: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21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22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Motion-11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</a:t>
            </a:r>
            <a:r>
              <a:rPr lang="en-US" dirty="0" smtClean="0"/>
              <a:t>adopt the document 10/1030r1 and instruct the TGaa editor to incorporate the corresponding changes in the TGaa draft. 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Moved: Alex Ashley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Seconded: Graham Smith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Motion Passes 4/0/0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22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3C0218F-1107-40D5-BC52-DC629FC1C161}" type="slidenum">
              <a:rPr lang="en-US" i="0"/>
              <a:pPr algn="ctr" eaLnBrk="0" hangingPunct="0"/>
              <a:t>23</a:t>
            </a:fld>
            <a:endParaRPr lang="en-US" i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/>
              <a:t>Motion-12</a:t>
            </a:r>
            <a:endParaRPr lang="en-US" dirty="0" smtClean="0"/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14375" y="1928813"/>
            <a:ext cx="7772400" cy="4114800"/>
          </a:xfrm>
        </p:spPr>
        <p:txBody>
          <a:bodyPr/>
          <a:lstStyle/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 to </a:t>
            </a:r>
            <a:r>
              <a:rPr lang="en-US" dirty="0" smtClean="0"/>
              <a:t>adopt the document 10/0998r1 and instruct the TGaa editor to incorporate the corresponding changes in the TGaa draft. 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Moved:  Alex Ashley</a:t>
            </a:r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Seconded: Graham Smith</a:t>
            </a:r>
          </a:p>
          <a:p>
            <a:pPr indent="0">
              <a:lnSpc>
                <a:spcPct val="80000"/>
              </a:lnSpc>
              <a:buFontTx/>
              <a:buNone/>
            </a:pP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r>
              <a:rPr lang="en-US" dirty="0" smtClean="0"/>
              <a:t>Motion Passes 4/0/0</a:t>
            </a:r>
            <a:endParaRPr lang="en-US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  <a:p>
            <a:pPr indent="0">
              <a:lnSpc>
                <a:spcPct val="80000"/>
              </a:lnSpc>
              <a:buFontTx/>
              <a:buNone/>
            </a:pPr>
            <a:endParaRPr lang="en-US" sz="1800" dirty="0" smtClean="0"/>
          </a:p>
        </p:txBody>
      </p:sp>
      <p:sp>
        <p:nvSpPr>
          <p:cNvPr id="13317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3318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3319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8CF2ECC-7288-477B-A423-167134EB238B}" type="slidenum">
              <a:rPr lang="en-GB" smtClean="0"/>
              <a:pPr>
                <a:defRPr/>
              </a:pPr>
              <a:t>23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B07538E4-E80B-423A-8BAA-7771A47679E0}" type="slidenum">
              <a:rPr lang="en-US" i="0"/>
              <a:pPr algn="ctr" eaLnBrk="0" hangingPunct="0"/>
              <a:t>24</a:t>
            </a:fld>
            <a:endParaRPr lang="en-US" i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Timeline Discussion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57188" y="1628800"/>
            <a:ext cx="8101012" cy="4392488"/>
          </a:xfrm>
        </p:spPr>
        <p:txBody>
          <a:bodyPr/>
          <a:lstStyle/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b="1" dirty="0" smtClean="0"/>
              <a:t>First Recirculation  -- Sep 10, 2010</a:t>
            </a:r>
          </a:p>
          <a:p>
            <a:pPr marL="1885950" lvl="3" indent="-457200">
              <a:lnSpc>
                <a:spcPct val="80000"/>
              </a:lnSpc>
              <a:defRPr/>
            </a:pPr>
            <a:r>
              <a:rPr lang="en-US" sz="2000" b="1" dirty="0" smtClean="0"/>
              <a:t>Plan for 3-4 </a:t>
            </a:r>
            <a:r>
              <a:rPr lang="en-US" sz="2000" b="1" dirty="0" err="1" smtClean="0"/>
              <a:t>recirculations</a:t>
            </a:r>
            <a:endParaRPr lang="en-US" sz="2000" b="1" dirty="0" smtClean="0"/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b="1" dirty="0" smtClean="0"/>
              <a:t>Form Sponsor pool – Mar 2011 (May 2011)</a:t>
            </a:r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b="1" dirty="0" smtClean="0"/>
              <a:t>Start MEC – Mar 2011 (May 2011)</a:t>
            </a:r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b="1" dirty="0" smtClean="0"/>
              <a:t>Start Sponsor Ballot – Jul 2011</a:t>
            </a:r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b="1" dirty="0" smtClean="0"/>
              <a:t>Sponsor Ballot done (final WG approval) – Nov 2011</a:t>
            </a:r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b="1" dirty="0" smtClean="0"/>
              <a:t>Final or conditional 802 EC approval – Jan 2012</a:t>
            </a:r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r>
              <a:rPr lang="en-US" sz="2400" b="1" dirty="0" err="1" smtClean="0"/>
              <a:t>RevCom</a:t>
            </a:r>
            <a:r>
              <a:rPr lang="en-US" sz="2400" b="1" dirty="0" smtClean="0"/>
              <a:t>/SA approval --  March 2012 (need to line up with appropriate </a:t>
            </a:r>
            <a:r>
              <a:rPr lang="en-US" sz="2400" b="1" dirty="0" err="1" smtClean="0"/>
              <a:t>RevCom</a:t>
            </a:r>
            <a:r>
              <a:rPr lang="en-US" sz="2400" b="1" dirty="0" smtClean="0"/>
              <a:t>/SA meeting dates)</a:t>
            </a:r>
          </a:p>
          <a:p>
            <a:pPr marL="1200150" lvl="1" indent="-457200">
              <a:lnSpc>
                <a:spcPct val="80000"/>
              </a:lnSpc>
              <a:buNone/>
              <a:defRPr/>
            </a:pPr>
            <a:endParaRPr lang="en-US" sz="2400" b="1" dirty="0" smtClean="0"/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sz="2400" b="1" dirty="0" smtClean="0"/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sz="2400" b="1" dirty="0" smtClean="0"/>
          </a:p>
          <a:p>
            <a:pPr marL="1200150" lvl="1" indent="-457200">
              <a:lnSpc>
                <a:spcPct val="80000"/>
              </a:lnSpc>
              <a:buFont typeface="+mj-lt"/>
              <a:buAutoNum type="arabicPeriod"/>
              <a:defRPr/>
            </a:pPr>
            <a:endParaRPr lang="en-US" sz="2400" b="1" dirty="0" smtClean="0"/>
          </a:p>
          <a:p>
            <a:pPr lvl="1" indent="0">
              <a:lnSpc>
                <a:spcPct val="80000"/>
              </a:lnSpc>
              <a:buFontTx/>
              <a:buNone/>
              <a:defRPr/>
            </a:pPr>
            <a:endParaRPr lang="en-US" dirty="0" smtClean="0"/>
          </a:p>
          <a:p>
            <a:pPr lvl="1" indent="0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 indent="0">
              <a:lnSpc>
                <a:spcPct val="80000"/>
              </a:lnSpc>
              <a:buFontTx/>
              <a:buNone/>
              <a:defRPr/>
            </a:pPr>
            <a:endParaRPr lang="en-US" sz="1800" dirty="0" smtClean="0"/>
          </a:p>
        </p:txBody>
      </p:sp>
      <p:sp>
        <p:nvSpPr>
          <p:cNvPr id="14341" name="Date Placeholder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4342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4343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C780B81-4784-4495-BFD9-4F4E52309970}" type="slidenum">
              <a:rPr lang="en-GB" smtClean="0"/>
              <a:pPr>
                <a:defRPr/>
              </a:pPr>
              <a:t>24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785813" y="1727200"/>
            <a:ext cx="7500937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ts val="600"/>
              </a:spcBef>
            </a:pPr>
            <a:r>
              <a:rPr lang="en-US" sz="2800"/>
              <a:t>Goals for the Waikoloa Meeting: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400"/>
              <a:t>Resolve LB 164 comments and approve corresponding resolutions</a:t>
            </a:r>
          </a:p>
          <a:p>
            <a:pPr marL="914400" lvl="1" indent="-457200">
              <a:buFont typeface="Arial" charset="0"/>
              <a:buChar char="•"/>
            </a:pPr>
            <a:r>
              <a:rPr lang="en-US" sz="2400"/>
              <a:t>Start Draft 2.0 Recirculation Letter Ballot</a:t>
            </a:r>
          </a:p>
          <a:p>
            <a:pPr marL="457200" indent="-457200" eaLnBrk="0" hangingPunct="0"/>
            <a:endParaRPr lang="en-US" sz="2400" i="0"/>
          </a:p>
        </p:txBody>
      </p:sp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3529013" y="785813"/>
            <a:ext cx="17573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3200" b="1"/>
              <a:t>Snapshot</a:t>
            </a:r>
          </a:p>
        </p:txBody>
      </p:sp>
      <p:sp>
        <p:nvSpPr>
          <p:cNvPr id="4100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4101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4102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106E8CB6-1F86-4C5F-B477-B42249BEF142}" type="slidenum">
              <a:rPr lang="en-GB" smtClean="0"/>
              <a:pPr>
                <a:defRPr/>
              </a:pPr>
              <a:t>3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7EF37C2D-E7C3-4156-8B16-2CE2B5B041B5}" type="slidenum">
              <a:rPr lang="en-US" i="0"/>
              <a:pPr algn="ctr" eaLnBrk="0" hangingPunct="0"/>
              <a:t>4</a:t>
            </a:fld>
            <a:endParaRPr lang="en-US" i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Opening Report</a:t>
            </a:r>
          </a:p>
        </p:txBody>
      </p:sp>
      <p:sp>
        <p:nvSpPr>
          <p:cNvPr id="5124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5125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5126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3A6E4692-55E3-48D2-BCD9-BFBAE11E06E8}" type="slidenum">
              <a:rPr lang="en-GB" smtClean="0"/>
              <a:pPr>
                <a:defRPr/>
              </a:pPr>
              <a:t>4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C2B1DE00-AE26-4AD4-B01E-D63547DD7DFD}" type="slidenum">
              <a:rPr lang="en-US" i="0"/>
              <a:pPr algn="ctr" eaLnBrk="0" hangingPunct="0"/>
              <a:t>5</a:t>
            </a:fld>
            <a:endParaRPr lang="en-US" i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>
                <a:solidFill>
                  <a:schemeClr val="folHlink"/>
                </a:solidFill>
              </a:rPr>
              <a:t>Attendance Recording - 802.11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mtClean="0"/>
              <a:t>Sign-in at </a:t>
            </a:r>
            <a:r>
              <a:rPr lang="en-US" smtClean="0">
                <a:hlinkClick r:id="rId3"/>
              </a:rPr>
              <a:t>http://newton.events.ieee.org</a:t>
            </a:r>
            <a:r>
              <a:rPr lang="en-US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“newton” is a local server, not reachable via a VPN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“newton” is active only during 802.11 sessions</a:t>
            </a:r>
          </a:p>
          <a:p>
            <a:pPr>
              <a:lnSpc>
                <a:spcPct val="80000"/>
              </a:lnSpc>
            </a:pPr>
            <a:r>
              <a:rPr lang="en-US" smtClean="0"/>
              <a:t>First “sign in” to provide contact information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Only name and affiliation may be posted publicly, as per IEEE rules</a:t>
            </a:r>
          </a:p>
          <a:p>
            <a:pPr lvl="1">
              <a:lnSpc>
                <a:spcPct val="80000"/>
              </a:lnSpc>
            </a:pPr>
            <a:r>
              <a:rPr lang="en-US" smtClean="0"/>
              <a:t>No other personal information will be publicly available</a:t>
            </a:r>
          </a:p>
          <a:p>
            <a:pPr>
              <a:lnSpc>
                <a:spcPct val="80000"/>
              </a:lnSpc>
            </a:pPr>
            <a:r>
              <a:rPr lang="en-US" smtClean="0"/>
              <a:t>Second, log attendance</a:t>
            </a:r>
          </a:p>
        </p:txBody>
      </p:sp>
      <p:sp>
        <p:nvSpPr>
          <p:cNvPr id="37895" name="Text Box 7"/>
          <p:cNvSpPr txBox="1">
            <a:spLocks noChangeArrowheads="1"/>
          </p:cNvSpPr>
          <p:nvPr/>
        </p:nvSpPr>
        <p:spPr bwMode="auto">
          <a:xfrm>
            <a:off x="3635375" y="4797425"/>
            <a:ext cx="1943100" cy="6413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3600" b="1" i="0">
                <a:solidFill>
                  <a:srgbClr val="FF0000"/>
                </a:solidFill>
                <a:latin typeface="Arial" charset="0"/>
              </a:rPr>
              <a:t>Sign In</a:t>
            </a:r>
          </a:p>
        </p:txBody>
      </p:sp>
      <p:sp>
        <p:nvSpPr>
          <p:cNvPr id="6150" name="Date Placeholder 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6151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6152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D29DF15-5626-4B90-BD68-D85A7DD9374A}" type="slidenum">
              <a:rPr lang="en-GB" smtClean="0"/>
              <a:pPr>
                <a:defRPr/>
              </a:pPr>
              <a:t>5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2000" fill="hold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889"/>
          <p:cNvSpPr>
            <a:spLocks noGrp="1" noChangeArrowheads="1"/>
          </p:cNvSpPr>
          <p:nvPr>
            <p:ph type="body" idx="1"/>
          </p:nvPr>
        </p:nvSpPr>
        <p:spPr>
          <a:xfrm>
            <a:off x="685800" y="2276475"/>
            <a:ext cx="7772400" cy="2160588"/>
          </a:xfrm>
        </p:spPr>
        <p:txBody>
          <a:bodyPr/>
          <a:lstStyle/>
          <a:p>
            <a:pPr>
              <a:buFontTx/>
              <a:buNone/>
            </a:pPr>
            <a:r>
              <a:rPr lang="en-US" smtClean="0"/>
              <a:t>As a Courtesy To Others  …</a:t>
            </a:r>
          </a:p>
          <a:p>
            <a:pPr>
              <a:buFontTx/>
              <a:buNone/>
            </a:pPr>
            <a:r>
              <a:rPr lang="en-US" smtClean="0"/>
              <a:t>	PLEASE switch your Mobile Phones OFF, or to VIBRATE Alert, remember to MUTE your PC also please !</a:t>
            </a:r>
          </a:p>
          <a:p>
            <a:pPr lvl="1">
              <a:buFontTx/>
              <a:buNone/>
            </a:pPr>
            <a:r>
              <a:rPr lang="en-US" sz="1800" smtClean="0">
                <a:solidFill>
                  <a:srgbClr val="990000"/>
                </a:solidFill>
              </a:rPr>
              <a:t>"Our thanks to all those people who now use Headsets !”</a:t>
            </a:r>
            <a:endParaRPr lang="en-GB" sz="1800" smtClean="0">
              <a:solidFill>
                <a:srgbClr val="990000"/>
              </a:solidFill>
            </a:endParaRPr>
          </a:p>
        </p:txBody>
      </p:sp>
      <p:pic>
        <p:nvPicPr>
          <p:cNvPr id="7171" name="Picture 36" descr="ieee802-11-tm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620713"/>
            <a:ext cx="2714625" cy="159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an03500_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04025" y="763588"/>
            <a:ext cx="1589088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</p:pic>
      <p:pic>
        <p:nvPicPr>
          <p:cNvPr id="7173" name="Picture 3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189476">
            <a:off x="6481763" y="4005263"/>
            <a:ext cx="269875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4" name="Text Box 2890"/>
          <p:cNvSpPr txBox="1">
            <a:spLocks noChangeArrowheads="1"/>
          </p:cNvSpPr>
          <p:nvPr/>
        </p:nvSpPr>
        <p:spPr bwMode="auto">
          <a:xfrm>
            <a:off x="592138" y="4440238"/>
            <a:ext cx="5708650" cy="1004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/>
            <a:r>
              <a:rPr lang="en-US" i="0"/>
              <a:t>The use of Audio and / or Video recording of any 802.11 meeting is Specifically Prohibited as per the 802.11 WG Policies and Procedures. This is mandated by the IEEE-SASB in the OpManual - 5.3.3.5. Still photography is only permitted by a public request and permission of the meeting membership via the WG Chair, and is not for commercial purposes, also mandated by IEEE-SASB in the OpManual - 5.3.3.4. </a:t>
            </a:r>
            <a:endParaRPr lang="en-GB" i="0"/>
          </a:p>
        </p:txBody>
      </p:sp>
      <p:pic>
        <p:nvPicPr>
          <p:cNvPr id="7175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71550" y="5516563"/>
            <a:ext cx="1023938" cy="766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2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59113" y="5734050"/>
            <a:ext cx="97155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2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643438" y="5418138"/>
            <a:ext cx="1323975" cy="995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8" name="Line 2894"/>
          <p:cNvSpPr>
            <a:spLocks noChangeShapeType="1"/>
          </p:cNvSpPr>
          <p:nvPr/>
        </p:nvSpPr>
        <p:spPr bwMode="auto">
          <a:xfrm>
            <a:off x="1331913" y="5734050"/>
            <a:ext cx="576262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79" name="Line 2895"/>
          <p:cNvSpPr>
            <a:spLocks noChangeShapeType="1"/>
          </p:cNvSpPr>
          <p:nvPr/>
        </p:nvSpPr>
        <p:spPr bwMode="auto">
          <a:xfrm>
            <a:off x="3203575" y="5805488"/>
            <a:ext cx="576263" cy="5032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0" name="Line 2896"/>
          <p:cNvSpPr>
            <a:spLocks noChangeShapeType="1"/>
          </p:cNvSpPr>
          <p:nvPr/>
        </p:nvSpPr>
        <p:spPr bwMode="auto">
          <a:xfrm>
            <a:off x="5219700" y="5661025"/>
            <a:ext cx="576263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1" name="Line 2897"/>
          <p:cNvSpPr>
            <a:spLocks noChangeShapeType="1"/>
          </p:cNvSpPr>
          <p:nvPr/>
        </p:nvSpPr>
        <p:spPr bwMode="auto">
          <a:xfrm rot="-5400000">
            <a:off x="1295400" y="5697538"/>
            <a:ext cx="576263" cy="503237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2" name="Line 2898"/>
          <p:cNvSpPr>
            <a:spLocks noChangeShapeType="1"/>
          </p:cNvSpPr>
          <p:nvPr/>
        </p:nvSpPr>
        <p:spPr bwMode="auto">
          <a:xfrm rot="-5400000">
            <a:off x="3167063" y="5842000"/>
            <a:ext cx="576262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3" name="Line 2899"/>
          <p:cNvSpPr>
            <a:spLocks noChangeShapeType="1"/>
          </p:cNvSpPr>
          <p:nvPr/>
        </p:nvSpPr>
        <p:spPr bwMode="auto">
          <a:xfrm rot="-5400000">
            <a:off x="5183187" y="5697538"/>
            <a:ext cx="576263" cy="503238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184" name="Date Placeholder 18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7185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7186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3CCD174-9529-48A1-B57D-34E4E025AE26}" type="slidenum">
              <a:rPr lang="en-GB" smtClean="0"/>
              <a:pPr>
                <a:defRPr/>
              </a:pPr>
              <a:t>6</a:t>
            </a:fld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i="0"/>
              <a:t>Slide </a:t>
            </a:r>
            <a:fld id="{D07AA54E-71D5-45C5-AB41-4F8DA9C198CC}" type="slidenum">
              <a:rPr lang="en-US" i="0"/>
              <a:pPr algn="ctr" eaLnBrk="0" hangingPunct="0"/>
              <a:t>7</a:t>
            </a:fld>
            <a:endParaRPr lang="en-US" i="0"/>
          </a:p>
        </p:txBody>
      </p:sp>
      <p:sp>
        <p:nvSpPr>
          <p:cNvPr id="819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endParaRPr lang="en-US" sz="2800" b="1" i="0" u="sng">
              <a:solidFill>
                <a:schemeClr val="tx2"/>
              </a:solidFill>
            </a:endParaRP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3363" indent="-180975" eaLnBrk="0" hangingPunct="0">
              <a:spcBef>
                <a:spcPct val="20000"/>
              </a:spcBef>
              <a:buFontTx/>
              <a:buChar char="•"/>
            </a:pPr>
            <a:endParaRPr lang="en-US" sz="1400" b="1" i="0"/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smtClean="0"/>
              <a:t>802.11aa – Sep 2010</a:t>
            </a: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381000" y="1524000"/>
            <a:ext cx="8077200" cy="35433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</a:pPr>
            <a:r>
              <a:rPr lang="en-US" sz="1900" i="0"/>
              <a:t>Policies and Procedures, Attendance reminder</a:t>
            </a:r>
            <a:r>
              <a:rPr lang="en-US" sz="1900" b="1" i="0"/>
              <a:t>:  http://newton.events.ieee.org/</a:t>
            </a:r>
            <a:r>
              <a:rPr lang="en-US" sz="1900" i="0"/>
              <a:t> 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1900" i="0"/>
              <a:t> **IEEE Patent Policy </a:t>
            </a:r>
            <a:r>
              <a:rPr lang="en-US" sz="1900" i="0">
                <a:hlinkClick r:id="rId3"/>
              </a:rPr>
              <a:t>http://standards.ieee.org/board/pat/pat-slideset.ppt</a:t>
            </a:r>
            <a:endParaRPr lang="en-US" sz="1900" i="0"/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1900" i="0"/>
              <a:t> ***Affiliation FAQ - </a:t>
            </a:r>
            <a:r>
              <a:rPr lang="en-US" sz="1900" i="0">
                <a:hlinkClick r:id="rId4"/>
              </a:rPr>
              <a:t>http://standards.ieee.org/faqs/affiliationFAQ.html</a:t>
            </a:r>
            <a:r>
              <a:rPr lang="en-US" sz="1900" i="0"/>
              <a:t> 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1900" i="0"/>
              <a:t> Anti-Trust FAQ - </a:t>
            </a:r>
            <a:r>
              <a:rPr lang="en-US" sz="1900" i="0">
                <a:hlinkClick r:id="rId5"/>
              </a:rPr>
              <a:t>http://standards.ieee.org/resources/antitrust-guidelines.pdf</a:t>
            </a:r>
            <a:r>
              <a:rPr lang="en-US" sz="1900" i="0"/>
              <a:t> 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1900" i="0"/>
              <a:t> Ethics - </a:t>
            </a:r>
            <a:r>
              <a:rPr lang="en-US" sz="1900" i="0">
                <a:hlinkClick r:id="rId6"/>
              </a:rPr>
              <a:t>http://www.ieee.org/portal/cms_docs/about/CoE_poster.pdf</a:t>
            </a:r>
            <a:r>
              <a:rPr lang="en-US" sz="1900" i="0"/>
              <a:t> 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1900" i="0"/>
              <a:t> IEEE 802.11 Policies and Procedures - </a:t>
            </a:r>
            <a:r>
              <a:rPr lang="en-US" sz="1900" i="0">
                <a:hlinkClick r:id="rId7"/>
              </a:rPr>
              <a:t>http://www.ieee802.org/11/DocFiles/07/11-07-0360-04-0000-802-11-policies-and-proceedures.htm</a:t>
            </a:r>
            <a:r>
              <a:rPr lang="en-US" sz="1900" i="0"/>
              <a:t> </a:t>
            </a:r>
          </a:p>
          <a:p>
            <a:pPr marL="800100" lvl="1" indent="-342900" eaLnBrk="0" hangingPunct="0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Font typeface="Arial" charset="0"/>
              <a:buChar char="•"/>
            </a:pPr>
            <a:r>
              <a:rPr lang="en-US" sz="1900" i="0"/>
              <a:t> IEEE 802 Policies and Procedures - </a:t>
            </a:r>
            <a:r>
              <a:rPr lang="en-US" sz="1900" u="sng">
                <a:hlinkClick r:id="rId8"/>
              </a:rPr>
              <a:t>http://www.ieee802.org/PNP/2008-11/LMSC_OM_approved_081114.pdf</a:t>
            </a:r>
            <a:endParaRPr lang="en-US" sz="1900" i="0"/>
          </a:p>
        </p:txBody>
      </p:sp>
      <p:sp>
        <p:nvSpPr>
          <p:cNvPr id="819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i="0"/>
              <a:t>** Read slide deck</a:t>
            </a:r>
          </a:p>
          <a:p>
            <a:pPr eaLnBrk="0" hangingPunct="0"/>
            <a:r>
              <a:rPr lang="en-US" i="0"/>
              <a:t>*** Note especially items #7 &amp; #11</a:t>
            </a:r>
          </a:p>
          <a:p>
            <a:pPr eaLnBrk="0" hangingPunct="0"/>
            <a:endParaRPr lang="en-US" i="0"/>
          </a:p>
        </p:txBody>
      </p:sp>
      <p:sp>
        <p:nvSpPr>
          <p:cNvPr id="8200" name="Date Placeholder 10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8201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8202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57A18B0C-9E44-4C95-B66B-BD2B2500EB1E}" type="slidenum">
              <a:rPr lang="en-GB" smtClean="0"/>
              <a:pPr>
                <a:defRPr/>
              </a:pPr>
              <a:t>7</a:t>
            </a:fld>
            <a:endParaRPr lang="en-GB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400" smtClean="0"/>
              <a:t>TGaa Agenda</a:t>
            </a:r>
          </a:p>
        </p:txBody>
      </p:sp>
      <p:sp>
        <p:nvSpPr>
          <p:cNvPr id="10245" name="Date Placeholder 1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/>
          </a:p>
        </p:txBody>
      </p:sp>
      <p:sp>
        <p:nvSpPr>
          <p:cNvPr id="10246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6378575" y="6475413"/>
            <a:ext cx="2344738" cy="184150"/>
          </a:xfrm>
        </p:spPr>
        <p:txBody>
          <a:bodyPr/>
          <a:lstStyle/>
          <a:p>
            <a:pPr>
              <a:defRPr/>
            </a:pPr>
            <a:r>
              <a:rPr lang="en-GB"/>
              <a:t>Ganesh Venkatesan, Intel Corporation et al</a:t>
            </a:r>
          </a:p>
        </p:txBody>
      </p:sp>
      <p:sp>
        <p:nvSpPr>
          <p:cNvPr id="10247" name="Slide Number Placeholder 13"/>
          <p:cNvSpPr>
            <a:spLocks noGrp="1"/>
          </p:cNvSpPr>
          <p:nvPr>
            <p:ph type="sldNum" sz="quarter" idx="12"/>
          </p:nvPr>
        </p:nvSpPr>
        <p:spPr>
          <a:xfrm>
            <a:off x="4524375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F3B932FE-3876-4917-9724-9BB69842AB5F}" type="slidenum">
              <a:rPr lang="en-GB" smtClean="0"/>
              <a:pPr>
                <a:defRPr/>
              </a:pPr>
              <a:t>8</a:t>
            </a:fld>
            <a:endParaRPr lang="en-GB" smtClean="0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179388" y="1285875"/>
            <a:ext cx="4392612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Monday AM2 –  Kona-5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Agenda for the week (plan and review</a:t>
            </a:r>
            <a:r>
              <a:rPr lang="en-US" i="0" dirty="0" smtClean="0"/>
              <a:t>)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Timeline Review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Overview of LB164 comments/status</a:t>
            </a:r>
            <a:endParaRPr lang="en-US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>
                <a:solidFill>
                  <a:srgbClr val="000000"/>
                </a:solidFill>
              </a:rPr>
              <a:t>LB164 Comment </a:t>
            </a:r>
            <a:r>
              <a:rPr lang="en-US" i="0" dirty="0" smtClean="0">
                <a:solidFill>
                  <a:srgbClr val="000000"/>
                </a:solidFill>
              </a:rPr>
              <a:t>Resolutions -- SCS</a:t>
            </a: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/>
          </a:p>
        </p:txBody>
      </p:sp>
      <p:sp>
        <p:nvSpPr>
          <p:cNvPr id="3" name="Rectangle 11"/>
          <p:cNvSpPr>
            <a:spLocks noChangeArrowheads="1"/>
          </p:cNvSpPr>
          <p:nvPr/>
        </p:nvSpPr>
        <p:spPr bwMode="auto">
          <a:xfrm>
            <a:off x="179388" y="5301208"/>
            <a:ext cx="4392612" cy="1056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Wednesday PM1  –  </a:t>
            </a:r>
            <a:r>
              <a:rPr lang="en-US" sz="1400" b="1" i="0" dirty="0" smtClean="0"/>
              <a:t>Kohala-2</a:t>
            </a:r>
            <a:endParaRPr lang="en-US" sz="1400" b="1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LB164 Comment </a:t>
            </a:r>
            <a:r>
              <a:rPr lang="en-US" i="0" dirty="0" smtClean="0"/>
              <a:t>Resolution -- OBSS</a:t>
            </a:r>
            <a:endParaRPr lang="en-US" i="0" dirty="0"/>
          </a:p>
        </p:txBody>
      </p:sp>
      <p:sp>
        <p:nvSpPr>
          <p:cNvPr id="10248" name="Rectangle 11"/>
          <p:cNvSpPr>
            <a:spLocks noChangeArrowheads="1"/>
          </p:cNvSpPr>
          <p:nvPr/>
        </p:nvSpPr>
        <p:spPr bwMode="auto">
          <a:xfrm>
            <a:off x="4572000" y="4941168"/>
            <a:ext cx="4392613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Thursday </a:t>
            </a:r>
            <a:r>
              <a:rPr lang="en-US" sz="1400" b="1" i="0" dirty="0" smtClean="0"/>
              <a:t>PM2 </a:t>
            </a:r>
            <a:r>
              <a:rPr lang="en-US" sz="1400" b="1" i="0" dirty="0" smtClean="0"/>
              <a:t>– Kona-5</a:t>
            </a:r>
            <a:endParaRPr lang="en-US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>
                <a:solidFill>
                  <a:srgbClr val="000000"/>
                </a:solidFill>
              </a:rPr>
              <a:t>Other </a:t>
            </a:r>
            <a:r>
              <a:rPr lang="en-US" i="0" dirty="0">
                <a:solidFill>
                  <a:srgbClr val="000000"/>
                </a:solidFill>
              </a:rPr>
              <a:t>motions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strike="sngStrike" dirty="0">
                <a:solidFill>
                  <a:srgbClr val="000000"/>
                </a:solidFill>
              </a:rPr>
              <a:t>Closing Report </a:t>
            </a:r>
            <a:r>
              <a:rPr lang="en-US" i="0" strike="sngStrike" dirty="0" smtClean="0">
                <a:solidFill>
                  <a:srgbClr val="000000"/>
                </a:solidFill>
              </a:rPr>
              <a:t>Review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strike="sngStrike" dirty="0" smtClean="0">
                <a:solidFill>
                  <a:srgbClr val="000000"/>
                </a:solidFill>
              </a:rPr>
              <a:t>Q &amp; A on Alex’s demo to the WG </a:t>
            </a:r>
            <a:r>
              <a:rPr lang="en-US" i="0" strike="sngStrike" dirty="0" smtClean="0">
                <a:solidFill>
                  <a:srgbClr val="000000"/>
                </a:solidFill>
              </a:rPr>
              <a:t>plenary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strike="sngStrike" dirty="0" smtClean="0">
                <a:solidFill>
                  <a:srgbClr val="000000"/>
                </a:solidFill>
              </a:rPr>
              <a:t>Continue comment resolutions</a:t>
            </a:r>
            <a:endParaRPr lang="en-US" i="0" strike="sngStrike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Adjourn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1200150" lvl="2" indent="-285750" eaLnBrk="0" hangingPunct="0">
              <a:spcBef>
                <a:spcPct val="20000"/>
              </a:spcBef>
              <a:buFontTx/>
              <a:buChar char="–"/>
            </a:pPr>
            <a:endParaRPr lang="en-US" sz="1100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/>
          </a:p>
          <a:p>
            <a:pPr marL="742950" lvl="1" indent="-285750" eaLnBrk="0" hangingPunct="0">
              <a:spcBef>
                <a:spcPct val="20000"/>
              </a:spcBef>
            </a:pPr>
            <a:endParaRPr lang="en-US" i="0" dirty="0"/>
          </a:p>
        </p:txBody>
      </p:sp>
      <p:sp>
        <p:nvSpPr>
          <p:cNvPr id="10249" name="Rectangle 5"/>
          <p:cNvSpPr>
            <a:spLocks noChangeArrowheads="1"/>
          </p:cNvSpPr>
          <p:nvPr/>
        </p:nvSpPr>
        <p:spPr bwMode="auto">
          <a:xfrm>
            <a:off x="4499992" y="4797152"/>
            <a:ext cx="4257675" cy="164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/>
          </a:p>
          <a:p>
            <a:pPr marL="1200150" lvl="2" indent="-285750" eaLnBrk="0" hangingPunct="0">
              <a:spcBef>
                <a:spcPct val="20000"/>
              </a:spcBef>
              <a:buFontTx/>
              <a:buChar char="–"/>
            </a:pPr>
            <a:endParaRPr lang="en-US" sz="1100" i="0"/>
          </a:p>
        </p:txBody>
      </p:sp>
      <p:sp>
        <p:nvSpPr>
          <p:cNvPr id="10250" name="Rectangle 11"/>
          <p:cNvSpPr>
            <a:spLocks noChangeArrowheads="1"/>
          </p:cNvSpPr>
          <p:nvPr/>
        </p:nvSpPr>
        <p:spPr bwMode="auto">
          <a:xfrm>
            <a:off x="4572000" y="1357313"/>
            <a:ext cx="4392613" cy="10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1200150" lvl="2" indent="-285750" eaLnBrk="0" hangingPunct="0">
              <a:spcBef>
                <a:spcPct val="20000"/>
              </a:spcBef>
              <a:buFontTx/>
              <a:buChar char="–"/>
            </a:pPr>
            <a:endParaRPr lang="en-US" sz="1400" i="0">
              <a:solidFill>
                <a:srgbClr val="000000"/>
              </a:solidFill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142875" y="2791768"/>
            <a:ext cx="4392613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Monday PM1 –  Kona-5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>
                <a:solidFill>
                  <a:srgbClr val="000000"/>
                </a:solidFill>
              </a:rPr>
              <a:t>LB164 Comment </a:t>
            </a:r>
            <a:r>
              <a:rPr lang="en-US" i="0" dirty="0" smtClean="0">
                <a:solidFill>
                  <a:srgbClr val="000000"/>
                </a:solidFill>
              </a:rPr>
              <a:t>Resolution -- SCS</a:t>
            </a: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/>
          </a:p>
        </p:txBody>
      </p:sp>
      <p:sp>
        <p:nvSpPr>
          <p:cNvPr id="10252" name="Rectangle 11"/>
          <p:cNvSpPr>
            <a:spLocks noChangeArrowheads="1"/>
          </p:cNvSpPr>
          <p:nvPr/>
        </p:nvSpPr>
        <p:spPr bwMode="auto">
          <a:xfrm>
            <a:off x="142875" y="3655863"/>
            <a:ext cx="4392613" cy="1357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Tuesday PM2 –  Kona-5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Room Request for the Dallas Meeting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Request additional meeting slots this week 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LB 164 Comment Resolution – SCS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Technical Proposal to address MRG comments</a:t>
            </a:r>
            <a:endParaRPr lang="en-US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>
                <a:solidFill>
                  <a:srgbClr val="000000"/>
                </a:solidFill>
              </a:rPr>
              <a:t>LB164 Comment </a:t>
            </a:r>
            <a:r>
              <a:rPr lang="en-US" i="0" dirty="0" smtClean="0">
                <a:solidFill>
                  <a:srgbClr val="000000"/>
                </a:solidFill>
              </a:rPr>
              <a:t>Resolution -- OBSS</a:t>
            </a: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/>
          </a:p>
        </p:txBody>
      </p:sp>
      <p:sp>
        <p:nvSpPr>
          <p:cNvPr id="10253" name="Rectangle 11"/>
          <p:cNvSpPr>
            <a:spLocks noChangeArrowheads="1"/>
          </p:cNvSpPr>
          <p:nvPr/>
        </p:nvSpPr>
        <p:spPr bwMode="auto">
          <a:xfrm>
            <a:off x="4537075" y="1999308"/>
            <a:ext cx="4392613" cy="85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Thursday AM1 –  Kona-5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LB164 Comment </a:t>
            </a:r>
            <a:r>
              <a:rPr lang="en-US" i="0" dirty="0" smtClean="0"/>
              <a:t>Resolution -- OBSS</a:t>
            </a: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/>
          </a:p>
        </p:txBody>
      </p:sp>
      <p:sp>
        <p:nvSpPr>
          <p:cNvPr id="10254" name="Rectangle 11"/>
          <p:cNvSpPr>
            <a:spLocks noChangeArrowheads="1"/>
          </p:cNvSpPr>
          <p:nvPr/>
        </p:nvSpPr>
        <p:spPr bwMode="auto">
          <a:xfrm>
            <a:off x="4572000" y="1279525"/>
            <a:ext cx="439261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Wednesday PM2  –  </a:t>
            </a:r>
            <a:r>
              <a:rPr lang="en-US" sz="1400" b="1" i="0" dirty="0" smtClean="0"/>
              <a:t>Kohala-2</a:t>
            </a:r>
            <a:endParaRPr lang="en-US" sz="1400" b="1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LB164 Comment </a:t>
            </a:r>
            <a:r>
              <a:rPr lang="en-US" i="0" dirty="0" smtClean="0"/>
              <a:t>Resolution </a:t>
            </a:r>
            <a:r>
              <a:rPr lang="en-US" i="0" dirty="0" smtClean="0"/>
              <a:t> -- OBSS</a:t>
            </a:r>
            <a:endParaRPr lang="en-US" i="0" dirty="0"/>
          </a:p>
        </p:txBody>
      </p:sp>
      <p:sp>
        <p:nvSpPr>
          <p:cNvPr id="15" name="Rectangle 11"/>
          <p:cNvSpPr>
            <a:spLocks noChangeArrowheads="1"/>
          </p:cNvSpPr>
          <p:nvPr/>
        </p:nvSpPr>
        <p:spPr bwMode="auto">
          <a:xfrm>
            <a:off x="4499992" y="2780928"/>
            <a:ext cx="4392613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Thursday </a:t>
            </a:r>
            <a:r>
              <a:rPr lang="en-US" sz="1400" b="1" i="0" dirty="0" smtClean="0"/>
              <a:t>AM2 </a:t>
            </a:r>
            <a:r>
              <a:rPr lang="en-US" sz="1400" b="1" i="0" dirty="0"/>
              <a:t>–  Kona-5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Teleconference </a:t>
            </a:r>
            <a:r>
              <a:rPr lang="en-US" i="0" dirty="0" smtClean="0"/>
              <a:t>Schedule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Interworking Discussion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 smtClean="0"/>
              <a:t>Quick snapshot of Comment Resolution Status</a:t>
            </a:r>
            <a:endParaRPr lang="en-US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LB164 Comment </a:t>
            </a:r>
            <a:r>
              <a:rPr lang="en-US" i="0" dirty="0" smtClean="0"/>
              <a:t>Resolution  -- OBSS</a:t>
            </a: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/>
          </a:p>
        </p:txBody>
      </p:sp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4499992" y="4159548"/>
            <a:ext cx="4392613" cy="853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i="0" dirty="0"/>
              <a:t>Thursday </a:t>
            </a:r>
            <a:r>
              <a:rPr lang="en-US" sz="1400" b="1" i="0" dirty="0" smtClean="0"/>
              <a:t>PM1 </a:t>
            </a:r>
            <a:r>
              <a:rPr lang="en-US" sz="1400" b="1" i="0" dirty="0" smtClean="0"/>
              <a:t>– Kona-5</a:t>
            </a:r>
            <a:endParaRPr lang="en-US" sz="1400" b="1" i="0" dirty="0"/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Administrivia</a:t>
            </a: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r>
              <a:rPr lang="en-US" i="0" dirty="0"/>
              <a:t>LB164 Comment Resolution</a:t>
            </a: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  <a:buFontTx/>
              <a:buChar char="–"/>
            </a:pPr>
            <a:endParaRPr lang="en-US" i="0" dirty="0">
              <a:solidFill>
                <a:srgbClr val="000000"/>
              </a:solidFill>
            </a:endParaRPr>
          </a:p>
          <a:p>
            <a:pPr marL="742950" lvl="1" indent="-285750" eaLnBrk="0" hangingPunct="0">
              <a:spcBef>
                <a:spcPct val="20000"/>
              </a:spcBef>
            </a:pPr>
            <a:endParaRPr lang="en-US" i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251520" y="642938"/>
            <a:ext cx="8568952" cy="1066800"/>
          </a:xfrm>
        </p:spPr>
        <p:txBody>
          <a:bodyPr/>
          <a:lstStyle/>
          <a:p>
            <a:r>
              <a:rPr lang="en-US" dirty="0" smtClean="0"/>
              <a:t>LB164 Comment Resolution Status (9/13/2010)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</p:nvPr>
        </p:nvGraphicFramePr>
        <p:xfrm>
          <a:off x="685800" y="1785938"/>
          <a:ext cx="7529540" cy="451360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82385"/>
                <a:gridCol w="1882385"/>
                <a:gridCol w="1882385"/>
                <a:gridCol w="1882385"/>
              </a:tblGrid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Category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Total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Resolved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Resolved and adopted</a:t>
                      </a:r>
                      <a:endParaRPr lang="en-US" b="1" dirty="0"/>
                    </a:p>
                  </a:txBody>
                  <a:tcPr/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Editorial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145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145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General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41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Interworking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40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36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MRG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361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xx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OBSS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283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SCS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111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67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Others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13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0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  <a:tr h="484191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994* [756]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14.68%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19.17% done</a:t>
                      </a:r>
                      <a:endParaRPr lang="en-US" b="1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 2010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Ganesh Venkatesan, Intel Corporation et 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77496956-B3F1-4894-B8A9-4FE34E78E022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  <p:sp>
        <p:nvSpPr>
          <p:cNvPr id="4154" name="TextBox 8"/>
          <p:cNvSpPr txBox="1">
            <a:spLocks noChangeArrowheads="1"/>
          </p:cNvSpPr>
          <p:nvPr/>
        </p:nvSpPr>
        <p:spPr bwMode="auto">
          <a:xfrm>
            <a:off x="928688" y="6143625"/>
            <a:ext cx="5435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* 238 comments are duplicates due to a processing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54864</TotalTime>
  <Words>1916</Words>
  <Application>Microsoft Office PowerPoint</Application>
  <PresentationFormat>On-screen Show (4:3)</PresentationFormat>
  <Paragraphs>539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802-11-Submission</vt:lpstr>
      <vt:lpstr>Document</vt:lpstr>
      <vt:lpstr>802.11aa – Robust Audio Video Transport Streaming  Waikoloa, Hawaii Opening Report</vt:lpstr>
      <vt:lpstr>Abstract</vt:lpstr>
      <vt:lpstr>Slide 3</vt:lpstr>
      <vt:lpstr>Opening Report</vt:lpstr>
      <vt:lpstr>Attendance Recording - 802.11</vt:lpstr>
      <vt:lpstr>Slide 6</vt:lpstr>
      <vt:lpstr>802.11aa – Sep 2010</vt:lpstr>
      <vt:lpstr>TGaa Agenda</vt:lpstr>
      <vt:lpstr>LB164 Comment Resolution Status (9/13/2010)</vt:lpstr>
      <vt:lpstr>Minutes review</vt:lpstr>
      <vt:lpstr>Motion-1</vt:lpstr>
      <vt:lpstr>Motion-2</vt:lpstr>
      <vt:lpstr>Motion-3</vt:lpstr>
      <vt:lpstr>Joint meeting proposed agenda  (with .1AVB in Nov 2010)</vt:lpstr>
      <vt:lpstr>Motion-4</vt:lpstr>
      <vt:lpstr>Motion-5</vt:lpstr>
      <vt:lpstr>Motion-6</vt:lpstr>
      <vt:lpstr>Motion-7</vt:lpstr>
      <vt:lpstr>Motion-8</vt:lpstr>
      <vt:lpstr>Motion-9</vt:lpstr>
      <vt:lpstr>Motion-10</vt:lpstr>
      <vt:lpstr>Motion-11</vt:lpstr>
      <vt:lpstr>Motion-12</vt:lpstr>
      <vt:lpstr>Timeline Discussion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802.11aa – Robust Audio Video Transport Streaming  Waikoloa Opening Report</dc:title>
  <dc:creator>ganesh Venkatesan</dc:creator>
  <cp:lastModifiedBy>gvenkate</cp:lastModifiedBy>
  <cp:revision>190</cp:revision>
  <cp:lastPrinted>1998-02-10T13:28:06Z</cp:lastPrinted>
  <dcterms:created xsi:type="dcterms:W3CDTF">2008-08-29T09:10:08Z</dcterms:created>
  <dcterms:modified xsi:type="dcterms:W3CDTF">2010-09-17T05:49:12Z</dcterms:modified>
</cp:coreProperties>
</file>