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Default Extension="pict" ContentType="image/pict"/>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57" r:id="rId3"/>
    <p:sldId id="265" r:id="rId4"/>
    <p:sldId id="266" r:id="rId5"/>
    <p:sldId id="271" r:id="rId6"/>
    <p:sldId id="272"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smtClean="0"/>
              <a:t>doc.: IEEE 802.11-10/0682r0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smtClean="0"/>
              <a:t>May 2010</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de-DE"/>
              <a:t>Marc Emmelmann, TU Berlin</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4275DC6F-6F55-3240-B48B-698DDFA7CB42}" type="slidenum">
              <a:rPr lang="en-US"/>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smtClean="0"/>
              <a:t>doc.: IEEE 802.11-10/0682r0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smtClean="0"/>
              <a:t>May 2010</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de-DE"/>
              <a:t>Marc Emmelmann, TU Berlin</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C2FD811-5F5F-C243-8404-FE2F7E7C6684}" type="slidenum">
              <a:rPr lang="en-US"/>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smtClean="0"/>
              <a:t>doc.: IEEE 802.11-10/0682r0</a:t>
            </a:r>
            <a:endParaRPr lang="en-US" smtClean="0"/>
          </a:p>
        </p:txBody>
      </p:sp>
      <p:sp>
        <p:nvSpPr>
          <p:cNvPr id="16387" name="Rectangle 3"/>
          <p:cNvSpPr>
            <a:spLocks noGrp="1" noChangeArrowheads="1"/>
          </p:cNvSpPr>
          <p:nvPr>
            <p:ph type="dt" sz="quarter" idx="1"/>
          </p:nvPr>
        </p:nvSpPr>
        <p:spPr>
          <a:noFill/>
        </p:spPr>
        <p:txBody>
          <a:bodyPr/>
          <a:lstStyle/>
          <a:p>
            <a:r>
              <a:rPr lang="de-DE" smtClean="0"/>
              <a:t>May 2010</a:t>
            </a:r>
            <a:endParaRPr lang="en-US" smtClean="0"/>
          </a:p>
        </p:txBody>
      </p:sp>
      <p:sp>
        <p:nvSpPr>
          <p:cNvPr id="16388" name="Rectangle 6"/>
          <p:cNvSpPr>
            <a:spLocks noGrp="1" noChangeArrowheads="1"/>
          </p:cNvSpPr>
          <p:nvPr>
            <p:ph type="ftr" sz="quarter" idx="4"/>
          </p:nvPr>
        </p:nvSpPr>
        <p:spPr>
          <a:noFill/>
        </p:spPr>
        <p:txBody>
          <a:bodyPr/>
          <a:lstStyle/>
          <a:p>
            <a:pPr lvl="4"/>
            <a:r>
              <a:rPr lang="de-DE" smtClean="0"/>
              <a:t>Marc Emmelmann, TU Berlin</a:t>
            </a:r>
            <a:endParaRPr lang="en-US" smtClean="0"/>
          </a:p>
        </p:txBody>
      </p:sp>
      <p:sp>
        <p:nvSpPr>
          <p:cNvPr id="16389" name="Rectangle 7"/>
          <p:cNvSpPr>
            <a:spLocks noGrp="1" noChangeArrowheads="1"/>
          </p:cNvSpPr>
          <p:nvPr>
            <p:ph type="sldNum" sz="quarter" idx="5"/>
          </p:nvPr>
        </p:nvSpPr>
        <p:spPr>
          <a:noFill/>
        </p:spPr>
        <p:txBody>
          <a:bodyPr/>
          <a:lstStyle/>
          <a:p>
            <a:r>
              <a:rPr lang="en-US"/>
              <a:t>Page </a:t>
            </a:r>
            <a:fld id="{74B46167-EE44-FD4D-96E0-1A953ADA33BD}" type="slidenum">
              <a:rPr lang="en-US"/>
              <a:pPr/>
              <a:t>1</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smtClean="0"/>
              <a:t>doc.: IEEE 802.11-10/0682r0</a:t>
            </a:r>
            <a:endParaRPr lang="en-US" smtClean="0"/>
          </a:p>
        </p:txBody>
      </p:sp>
      <p:sp>
        <p:nvSpPr>
          <p:cNvPr id="18435" name="Rectangle 3"/>
          <p:cNvSpPr>
            <a:spLocks noGrp="1" noChangeArrowheads="1"/>
          </p:cNvSpPr>
          <p:nvPr>
            <p:ph type="dt" sz="quarter" idx="1"/>
          </p:nvPr>
        </p:nvSpPr>
        <p:spPr>
          <a:noFill/>
        </p:spPr>
        <p:txBody>
          <a:bodyPr/>
          <a:lstStyle/>
          <a:p>
            <a:r>
              <a:rPr lang="de-DE" smtClean="0"/>
              <a:t>May 2010</a:t>
            </a:r>
            <a:endParaRPr lang="en-US" smtClean="0"/>
          </a:p>
        </p:txBody>
      </p:sp>
      <p:sp>
        <p:nvSpPr>
          <p:cNvPr id="18436" name="Rectangle 6"/>
          <p:cNvSpPr>
            <a:spLocks noGrp="1" noChangeArrowheads="1"/>
          </p:cNvSpPr>
          <p:nvPr>
            <p:ph type="ftr" sz="quarter" idx="4"/>
          </p:nvPr>
        </p:nvSpPr>
        <p:spPr>
          <a:noFill/>
        </p:spPr>
        <p:txBody>
          <a:bodyPr/>
          <a:lstStyle/>
          <a:p>
            <a:pPr lvl="4"/>
            <a:r>
              <a:rPr lang="de-DE" smtClean="0"/>
              <a:t>Marc Emmelmann, TU Berlin</a:t>
            </a:r>
            <a:endParaRPr lang="en-US" smtClean="0"/>
          </a:p>
        </p:txBody>
      </p:sp>
      <p:sp>
        <p:nvSpPr>
          <p:cNvPr id="18437" name="Rectangle 7"/>
          <p:cNvSpPr>
            <a:spLocks noGrp="1" noChangeArrowheads="1"/>
          </p:cNvSpPr>
          <p:nvPr>
            <p:ph type="sldNum" sz="quarter" idx="5"/>
          </p:nvPr>
        </p:nvSpPr>
        <p:spPr>
          <a:noFill/>
        </p:spPr>
        <p:txBody>
          <a:bodyPr/>
          <a:lstStyle/>
          <a:p>
            <a:r>
              <a:rPr lang="en-US"/>
              <a:t>Page </a:t>
            </a:r>
            <a:fld id="{8422CFB4-1D96-CA4A-8968-5D03B0B2BB50}" type="slidenum">
              <a:rPr lang="en-US"/>
              <a:pPr/>
              <a:t>2</a:t>
            </a:fld>
            <a:endParaRPr 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4DEBC92-4E3F-1E4F-A410-55124323A0CB}"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EE2354D-D587-7649-90F2-C5CBD97ADF75}"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82E62BCE-6238-E540-B9A5-2D12DE33FBAF}"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5778D57D-6460-7B47-AD50-9B74D3DD2426}"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5"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200B660C-6E08-5743-8623-BDA38F25AB97}"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6"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t>Slide </a:t>
            </a:r>
            <a:fld id="{E0F57022-5E75-DA43-99F9-E06207C4496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8"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t>Slide </a:t>
            </a:r>
            <a:fld id="{0CAB9AC3-2FE6-2146-B8FC-E14729276591}"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4"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t>Slide </a:t>
            </a:r>
            <a:fld id="{C1D47BC2-4263-F045-A993-D6022E3DFECF}"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3"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t>Slide </a:t>
            </a:r>
            <a:fld id="{73832F8D-D078-4642-81E2-09C43A81EC71}"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6"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t>Slide </a:t>
            </a:r>
            <a:fld id="{DD5C1B44-1B66-C641-9069-BFD3A063EA8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r>
              <a:rPr lang="de-DE" smtClean="0"/>
              <a:t>May 2010</a:t>
            </a:r>
            <a:endParaRPr lang="en-US"/>
          </a:p>
        </p:txBody>
      </p:sp>
      <p:sp>
        <p:nvSpPr>
          <p:cNvPr id="6" name="Rectangle 5"/>
          <p:cNvSpPr>
            <a:spLocks noGrp="1" noChangeArrowheads="1"/>
          </p:cNvSpPr>
          <p:nvPr>
            <p:ph type="ftr" sz="quarter" idx="11"/>
          </p:nvPr>
        </p:nvSpPr>
        <p:spPr>
          <a:ln/>
        </p:spPr>
        <p:txBody>
          <a:bodyPr/>
          <a:lstStyle>
            <a:lvl1pPr>
              <a:defRPr/>
            </a:lvl1pPr>
          </a:lstStyle>
          <a:p>
            <a:r>
              <a:rPr lang="de-DE" smtClean="0"/>
              <a:t>Marc Emmelmann, TU Berlin</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133FAA-D65D-4348-A34B-1D4FC3947223}"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de-DE" smtClean="0"/>
              <a:t>May 2010</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de-DE" smtClean="0"/>
              <a:t>Marc Emmelmann, TU Berlin</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9866165-37AC-0B44-86B4-4B275477192F}" type="slidenum">
              <a:rPr lang="en-US"/>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sz="1800" b="1" dirty="0"/>
              <a:t>doc.: IEEE 802.11</a:t>
            </a:r>
            <a:r>
              <a:rPr lang="en-US" sz="1800" b="1" dirty="0" smtClean="0"/>
              <a:t>-10/0682r0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Datumsplatzhalter 3"/>
          <p:cNvSpPr>
            <a:spLocks noGrp="1"/>
          </p:cNvSpPr>
          <p:nvPr>
            <p:ph type="dt" sz="quarter" idx="10"/>
          </p:nvPr>
        </p:nvSpPr>
        <p:spPr>
          <a:noFill/>
        </p:spPr>
        <p:txBody>
          <a:bodyPr/>
          <a:lstStyle/>
          <a:p>
            <a:r>
              <a:rPr lang="de-DE" smtClean="0"/>
              <a:t>May 2010</a:t>
            </a:r>
            <a:endParaRPr lang="en-US" smtClean="0"/>
          </a:p>
        </p:txBody>
      </p:sp>
      <p:sp>
        <p:nvSpPr>
          <p:cNvPr id="15364" name="Fußzeilenplatzhalter 4"/>
          <p:cNvSpPr>
            <a:spLocks noGrp="1"/>
          </p:cNvSpPr>
          <p:nvPr>
            <p:ph type="ftr" sz="quarter" idx="11"/>
          </p:nvPr>
        </p:nvSpPr>
        <p:spPr>
          <a:noFill/>
        </p:spPr>
        <p:txBody>
          <a:bodyPr/>
          <a:lstStyle/>
          <a:p>
            <a:r>
              <a:rPr lang="de-DE" smtClean="0"/>
              <a:t>Marc Emmelmann, TU Berlin</a:t>
            </a:r>
            <a:endParaRPr lang="en-US" smtClean="0"/>
          </a:p>
        </p:txBody>
      </p:sp>
      <p:sp>
        <p:nvSpPr>
          <p:cNvPr id="15365" name="Foliennummernplatzhalter 5"/>
          <p:cNvSpPr>
            <a:spLocks noGrp="1"/>
          </p:cNvSpPr>
          <p:nvPr>
            <p:ph type="sldNum" sz="quarter" idx="12"/>
          </p:nvPr>
        </p:nvSpPr>
        <p:spPr>
          <a:noFill/>
        </p:spPr>
        <p:txBody>
          <a:bodyPr/>
          <a:lstStyle/>
          <a:p>
            <a:r>
              <a:rPr lang="en-US" smtClean="0"/>
              <a:t>Slide </a:t>
            </a:r>
            <a:fld id="{D0DBB493-D76B-8C40-BAE1-4AB14625929F}" type="slidenum">
              <a:rPr lang="en-US" smtClean="0"/>
              <a:pPr/>
              <a:t>1</a:t>
            </a:fld>
            <a:endParaRPr lang="en-US" smtClean="0"/>
          </a:p>
        </p:txBody>
      </p:sp>
      <p:sp>
        <p:nvSpPr>
          <p:cNvPr id="15366" name="Rectangle 2"/>
          <p:cNvSpPr>
            <a:spLocks noGrp="1" noChangeArrowheads="1"/>
          </p:cNvSpPr>
          <p:nvPr>
            <p:ph type="title"/>
          </p:nvPr>
        </p:nvSpPr>
        <p:spPr>
          <a:noFill/>
        </p:spPr>
        <p:txBody>
          <a:bodyPr/>
          <a:lstStyle/>
          <a:p>
            <a:r>
              <a:rPr lang="en-US" dirty="0" smtClean="0"/>
              <a:t>Support for individual motion on FIA PAR &amp; 5C in May Closing Plenary</a:t>
            </a:r>
            <a:endParaRPr lang="en-US" dirty="0"/>
          </a:p>
        </p:txBody>
      </p:sp>
      <p:sp>
        <p:nvSpPr>
          <p:cNvPr id="15367"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a:t>Date:</a:t>
            </a:r>
            <a:r>
              <a:rPr lang="en-US" sz="2000" b="0" dirty="0" smtClean="0"/>
              <a:t> 2010-05-21</a:t>
            </a:r>
            <a:endParaRPr lang="en-US" sz="2000" b="0" dirty="0"/>
          </a:p>
        </p:txBody>
      </p:sp>
      <p:graphicFrame>
        <p:nvGraphicFramePr>
          <p:cNvPr id="15362" name="Object 2"/>
          <p:cNvGraphicFramePr>
            <a:graphicFrameLocks noChangeAspect="1"/>
          </p:cNvGraphicFramePr>
          <p:nvPr/>
        </p:nvGraphicFramePr>
        <p:xfrm>
          <a:off x="508000" y="2597150"/>
          <a:ext cx="8156575" cy="3041650"/>
        </p:xfrm>
        <a:graphic>
          <a:graphicData uri="http://schemas.openxmlformats.org/presentationml/2006/ole">
            <p:oleObj spid="_x0000_s15362" name="Dokument" r:id="rId4" imgW="8255000" imgH="3086100" progId="Word.Document.8">
              <p:embed/>
            </p:oleObj>
          </a:graphicData>
        </a:graphic>
      </p:graphicFrame>
      <p:sp>
        <p:nvSpPr>
          <p:cNvPr id="15368"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p>
            <a:r>
              <a:rPr lang="de-DE" smtClean="0"/>
              <a:t>May 2010</a:t>
            </a:r>
            <a:endParaRPr lang="en-US" smtClean="0"/>
          </a:p>
        </p:txBody>
      </p:sp>
      <p:sp>
        <p:nvSpPr>
          <p:cNvPr id="17411" name="Fußzeilenplatzhalter 4"/>
          <p:cNvSpPr>
            <a:spLocks noGrp="1"/>
          </p:cNvSpPr>
          <p:nvPr>
            <p:ph type="ftr" sz="quarter" idx="11"/>
          </p:nvPr>
        </p:nvSpPr>
        <p:spPr>
          <a:noFill/>
        </p:spPr>
        <p:txBody>
          <a:bodyPr/>
          <a:lstStyle/>
          <a:p>
            <a:r>
              <a:rPr lang="de-DE" smtClean="0"/>
              <a:t>Marc Emmelmann, TU Berlin</a:t>
            </a:r>
            <a:endParaRPr lang="en-US" smtClean="0"/>
          </a:p>
        </p:txBody>
      </p:sp>
      <p:sp>
        <p:nvSpPr>
          <p:cNvPr id="17412" name="Foliennummernplatzhalter 5"/>
          <p:cNvSpPr>
            <a:spLocks noGrp="1"/>
          </p:cNvSpPr>
          <p:nvPr>
            <p:ph type="sldNum" sz="quarter" idx="12"/>
          </p:nvPr>
        </p:nvSpPr>
        <p:spPr>
          <a:noFill/>
        </p:spPr>
        <p:txBody>
          <a:bodyPr/>
          <a:lstStyle/>
          <a:p>
            <a:r>
              <a:rPr lang="en-US" smtClean="0"/>
              <a:t>Slide </a:t>
            </a:r>
            <a:fld id="{BB8861DD-E726-DA41-8407-72D0B1B263DA}" type="slidenum">
              <a:rPr lang="en-US" smtClean="0"/>
              <a:pPr/>
              <a:t>2</a:t>
            </a:fld>
            <a:endParaRPr lang="en-US" smtClean="0"/>
          </a:p>
        </p:txBody>
      </p:sp>
      <p:sp>
        <p:nvSpPr>
          <p:cNvPr id="17413" name="Rectangle 2"/>
          <p:cNvSpPr>
            <a:spLocks noGrp="1" noChangeArrowheads="1"/>
          </p:cNvSpPr>
          <p:nvPr>
            <p:ph type="title"/>
          </p:nvPr>
        </p:nvSpPr>
        <p:spPr>
          <a:noFill/>
        </p:spPr>
        <p:txBody>
          <a:bodyPr/>
          <a:lstStyle/>
          <a:p>
            <a:r>
              <a:rPr lang="en-US"/>
              <a:t>Abstract</a:t>
            </a:r>
          </a:p>
        </p:txBody>
      </p:sp>
      <p:sp>
        <p:nvSpPr>
          <p:cNvPr id="17414" name="Rectangle 3"/>
          <p:cNvSpPr>
            <a:spLocks noGrp="1" noChangeArrowheads="1"/>
          </p:cNvSpPr>
          <p:nvPr>
            <p:ph type="body" idx="1"/>
          </p:nvPr>
        </p:nvSpPr>
        <p:spPr>
          <a:noFill/>
        </p:spPr>
        <p:txBody>
          <a:bodyPr/>
          <a:lstStyle/>
          <a:p>
            <a:pPr>
              <a:buFontTx/>
              <a:buNone/>
            </a:pPr>
            <a:r>
              <a:rPr lang="en-US" dirty="0" smtClean="0"/>
              <a:t>Supporting arguments for raising an individual motion to accept FIA PAR &amp; </a:t>
            </a:r>
            <a:r>
              <a:rPr lang="en-US" dirty="0" smtClean="0"/>
              <a:t>5C in May Closing Plenary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de-DE" smtClean="0"/>
              <a:t>May 2010</a:t>
            </a:r>
            <a:endParaRPr lang="en-US" smtClean="0"/>
          </a:p>
        </p:txBody>
      </p:sp>
      <p:sp>
        <p:nvSpPr>
          <p:cNvPr id="25603" name="Fußzeilenplatzhalter 4"/>
          <p:cNvSpPr>
            <a:spLocks noGrp="1"/>
          </p:cNvSpPr>
          <p:nvPr>
            <p:ph type="ftr" sz="quarter" idx="11"/>
          </p:nvPr>
        </p:nvSpPr>
        <p:spPr>
          <a:noFill/>
        </p:spPr>
        <p:txBody>
          <a:bodyPr/>
          <a:lstStyle/>
          <a:p>
            <a:r>
              <a:rPr lang="de-DE" smtClean="0"/>
              <a:t>Marc Emmelmann, TU Berlin</a:t>
            </a:r>
            <a:endParaRPr lang="en-US" smtClean="0"/>
          </a:p>
        </p:txBody>
      </p:sp>
      <p:sp>
        <p:nvSpPr>
          <p:cNvPr id="25604" name="Foliennummernplatzhalter 5"/>
          <p:cNvSpPr>
            <a:spLocks noGrp="1"/>
          </p:cNvSpPr>
          <p:nvPr>
            <p:ph type="sldNum" sz="quarter" idx="12"/>
          </p:nvPr>
        </p:nvSpPr>
        <p:spPr>
          <a:noFill/>
        </p:spPr>
        <p:txBody>
          <a:bodyPr/>
          <a:lstStyle/>
          <a:p>
            <a:r>
              <a:rPr lang="en-US" smtClean="0"/>
              <a:t>Slide </a:t>
            </a:r>
            <a:fld id="{8A5EBFAA-E400-1B40-9DA7-BCD4450BC596}" type="slidenum">
              <a:rPr lang="en-US" smtClean="0"/>
              <a:pPr/>
              <a:t>3</a:t>
            </a:fld>
            <a:endParaRPr lang="en-US" smtClean="0"/>
          </a:p>
        </p:txBody>
      </p:sp>
      <p:sp>
        <p:nvSpPr>
          <p:cNvPr id="25605" name="Rectangle 2"/>
          <p:cNvSpPr>
            <a:spLocks noGrp="1" noChangeArrowheads="1"/>
          </p:cNvSpPr>
          <p:nvPr>
            <p:ph type="title"/>
          </p:nvPr>
        </p:nvSpPr>
        <p:spPr/>
        <p:txBody>
          <a:bodyPr/>
          <a:lstStyle/>
          <a:p>
            <a:r>
              <a:rPr lang="en-US" dirty="0" smtClean="0"/>
              <a:t>May 2010 Progress</a:t>
            </a:r>
            <a:endParaRPr lang="en-US" dirty="0"/>
          </a:p>
        </p:txBody>
      </p:sp>
      <p:sp>
        <p:nvSpPr>
          <p:cNvPr id="25606" name="Rectangle 3"/>
          <p:cNvSpPr>
            <a:spLocks noGrp="1" noChangeArrowheads="1"/>
          </p:cNvSpPr>
          <p:nvPr>
            <p:ph type="body" idx="1"/>
          </p:nvPr>
        </p:nvSpPr>
        <p:spPr/>
        <p:txBody>
          <a:bodyPr/>
          <a:lstStyle/>
          <a:p>
            <a:r>
              <a:rPr lang="en-GB" dirty="0" smtClean="0"/>
              <a:t>Progress on PAR &amp; 5C document</a:t>
            </a:r>
          </a:p>
          <a:p>
            <a:pPr lvl="1"/>
            <a:r>
              <a:rPr lang="en-GB" dirty="0" smtClean="0"/>
              <a:t>Started with R0 beginning of week</a:t>
            </a:r>
          </a:p>
          <a:p>
            <a:pPr lvl="1"/>
            <a:r>
              <a:rPr lang="en-GB" dirty="0" smtClean="0"/>
              <a:t>Moved to R4 (posted after Thursday AM1 session) which incorporates valuable feedback and represents formulations jointly drafted during FIA SG sessions.</a:t>
            </a:r>
          </a:p>
          <a:p>
            <a:pPr lvl="1"/>
            <a:r>
              <a:rPr lang="en-GB" dirty="0" smtClean="0"/>
              <a:t>R5 posted to server yesterday just adds one sentence to the PAR to assure WG that “</a:t>
            </a:r>
            <a:r>
              <a:rPr lang="en-US" dirty="0" smtClean="0"/>
              <a:t>fast initial authentication mechanism reduces time of authentication and key management without reducing the security provided by IEEE 802.11i </a:t>
            </a:r>
            <a:r>
              <a:rPr lang="en-GB" dirty="0" smtClean="0"/>
              <a:t>”</a:t>
            </a:r>
          </a:p>
          <a:p>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de-DE" smtClean="0"/>
              <a:t>May 2010</a:t>
            </a:r>
            <a:endParaRPr lang="en-US" smtClean="0"/>
          </a:p>
        </p:txBody>
      </p:sp>
      <p:sp>
        <p:nvSpPr>
          <p:cNvPr id="26627" name="Fußzeilenplatzhalter 4"/>
          <p:cNvSpPr>
            <a:spLocks noGrp="1"/>
          </p:cNvSpPr>
          <p:nvPr>
            <p:ph type="ftr" sz="quarter" idx="11"/>
          </p:nvPr>
        </p:nvSpPr>
        <p:spPr>
          <a:noFill/>
        </p:spPr>
        <p:txBody>
          <a:bodyPr/>
          <a:lstStyle/>
          <a:p>
            <a:r>
              <a:rPr lang="de-DE" smtClean="0"/>
              <a:t>Marc Emmelmann, TU Berlin</a:t>
            </a:r>
            <a:endParaRPr lang="en-US" smtClean="0"/>
          </a:p>
        </p:txBody>
      </p:sp>
      <p:sp>
        <p:nvSpPr>
          <p:cNvPr id="26628" name="Foliennummernplatzhalter 5"/>
          <p:cNvSpPr>
            <a:spLocks noGrp="1"/>
          </p:cNvSpPr>
          <p:nvPr>
            <p:ph type="sldNum" sz="quarter" idx="12"/>
          </p:nvPr>
        </p:nvSpPr>
        <p:spPr>
          <a:noFill/>
        </p:spPr>
        <p:txBody>
          <a:bodyPr/>
          <a:lstStyle/>
          <a:p>
            <a:r>
              <a:rPr lang="en-US" smtClean="0"/>
              <a:t>Slide </a:t>
            </a:r>
            <a:fld id="{F0BA2B4F-C9E0-8E47-82CD-D3A2897485C3}" type="slidenum">
              <a:rPr lang="en-US" smtClean="0"/>
              <a:pPr/>
              <a:t>4</a:t>
            </a:fld>
            <a:endParaRPr lang="en-US" smtClean="0"/>
          </a:p>
        </p:txBody>
      </p:sp>
      <p:sp>
        <p:nvSpPr>
          <p:cNvPr id="26629" name="Rectangle 2"/>
          <p:cNvSpPr>
            <a:spLocks noGrp="1" noChangeArrowheads="1"/>
          </p:cNvSpPr>
          <p:nvPr>
            <p:ph type="title"/>
          </p:nvPr>
        </p:nvSpPr>
        <p:spPr/>
        <p:txBody>
          <a:bodyPr/>
          <a:lstStyle/>
          <a:p>
            <a:r>
              <a:rPr lang="en-US" dirty="0" smtClean="0"/>
              <a:t>May 2010 Progress (2)</a:t>
            </a:r>
            <a:endParaRPr lang="en-GB" dirty="0"/>
          </a:p>
        </p:txBody>
      </p:sp>
      <p:sp>
        <p:nvSpPr>
          <p:cNvPr id="26630" name="Rectangle 3"/>
          <p:cNvSpPr>
            <a:spLocks noGrp="1" noChangeArrowheads="1"/>
          </p:cNvSpPr>
          <p:nvPr>
            <p:ph type="body" idx="1"/>
          </p:nvPr>
        </p:nvSpPr>
        <p:spPr/>
        <p:txBody>
          <a:bodyPr/>
          <a:lstStyle/>
          <a:p>
            <a:r>
              <a:rPr lang="en-US" sz="2000" dirty="0" smtClean="0"/>
              <a:t>During the last session of FIA SG on Thursday AM1, two issues were discussed:</a:t>
            </a:r>
          </a:p>
          <a:p>
            <a:pPr lvl="1"/>
            <a:r>
              <a:rPr lang="en-US" sz="1800" dirty="0" smtClean="0"/>
              <a:t>Question if a detailed security analysis showing technical feasibility without compromising 802.11i security had been conducted.</a:t>
            </a:r>
          </a:p>
          <a:p>
            <a:pPr lvl="1"/>
            <a:r>
              <a:rPr lang="en-US" sz="1800" dirty="0" smtClean="0"/>
              <a:t>If the scope is too narrow to address all aspects of fast initial authentication which could also include also message transfer related to higher layer protocols</a:t>
            </a:r>
          </a:p>
          <a:p>
            <a:r>
              <a:rPr lang="en-US" sz="2000" dirty="0" smtClean="0"/>
              <a:t>Both aspects were discussed during the meeting</a:t>
            </a:r>
          </a:p>
          <a:p>
            <a:r>
              <a:rPr lang="en-US" sz="2000" dirty="0" smtClean="0"/>
              <a:t>A FIA vote on moving the PAR forward was not risen during this session to allow members to go back to existing supporting document</a:t>
            </a:r>
          </a:p>
          <a:p>
            <a:pPr lvl="1">
              <a:buNone/>
            </a:pP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May 2010 Progress (3)</a:t>
            </a:r>
            <a:endParaRPr lang="en-US" dirty="0"/>
          </a:p>
        </p:txBody>
      </p:sp>
      <p:sp>
        <p:nvSpPr>
          <p:cNvPr id="3" name="Inhaltsplatzhalter 2"/>
          <p:cNvSpPr>
            <a:spLocks noGrp="1"/>
          </p:cNvSpPr>
          <p:nvPr>
            <p:ph idx="1"/>
          </p:nvPr>
        </p:nvSpPr>
        <p:spPr/>
        <p:txBody>
          <a:bodyPr/>
          <a:lstStyle/>
          <a:p>
            <a:r>
              <a:rPr lang="en-US" sz="2000" dirty="0" smtClean="0"/>
              <a:t>Given meeting rooms were available Thursday PM2, members of FIA SG decided to give WG members the chance to further discuss in a face-to-face meeting to discuss “remaining open issues coming from AM1 session”.</a:t>
            </a:r>
          </a:p>
          <a:p>
            <a:pPr lvl="1"/>
            <a:r>
              <a:rPr lang="en-US" sz="1800" dirty="0" smtClean="0"/>
              <a:t>This has been announced via the 802.11-WG and FIA-reflector stating that we will discuss the issues during last session and we especially were thankful for security experts to participate</a:t>
            </a:r>
          </a:p>
          <a:p>
            <a:pPr lvl="1"/>
            <a:r>
              <a:rPr lang="en-US" sz="1800" dirty="0" smtClean="0"/>
              <a:t>During this meeting, no new material was presented. Presentation slides containing technical description of one possible approach was given to WNG in the process of forming FIA SG.</a:t>
            </a:r>
          </a:p>
          <a:p>
            <a:pPr lvl="1"/>
            <a:endParaRPr lang="en-US" sz="1800" dirty="0" smtClean="0"/>
          </a:p>
        </p:txBody>
      </p:sp>
      <p:sp>
        <p:nvSpPr>
          <p:cNvPr id="4" name="Datumsplatzhalter 3"/>
          <p:cNvSpPr>
            <a:spLocks noGrp="1"/>
          </p:cNvSpPr>
          <p:nvPr>
            <p:ph type="dt" sz="half" idx="10"/>
          </p:nvPr>
        </p:nvSpPr>
        <p:spPr/>
        <p:txBody>
          <a:bodyPr/>
          <a:lstStyle/>
          <a:p>
            <a:r>
              <a:rPr lang="de-DE" smtClean="0"/>
              <a:t>May 2010</a:t>
            </a:r>
            <a:endParaRPr lang="en-US"/>
          </a:p>
        </p:txBody>
      </p:sp>
      <p:sp>
        <p:nvSpPr>
          <p:cNvPr id="5" name="Fußzeilenplatzhalter 4"/>
          <p:cNvSpPr>
            <a:spLocks noGrp="1"/>
          </p:cNvSpPr>
          <p:nvPr>
            <p:ph type="ftr" sz="quarter" idx="11"/>
          </p:nvPr>
        </p:nvSpPr>
        <p:spPr/>
        <p:txBody>
          <a:bodyPr/>
          <a:lstStyle/>
          <a:p>
            <a:r>
              <a:rPr lang="de-DE" smtClean="0"/>
              <a:t>Marc Emmelmann, TU Berlin</a:t>
            </a:r>
            <a:endParaRPr lang="en-US"/>
          </a:p>
        </p:txBody>
      </p:sp>
      <p:sp>
        <p:nvSpPr>
          <p:cNvPr id="6" name="Foliennummernplatzhalter 5"/>
          <p:cNvSpPr>
            <a:spLocks noGrp="1"/>
          </p:cNvSpPr>
          <p:nvPr>
            <p:ph type="sldNum" sz="quarter" idx="12"/>
          </p:nvPr>
        </p:nvSpPr>
        <p:spPr/>
        <p:txBody>
          <a:bodyPr/>
          <a:lstStyle/>
          <a:p>
            <a:r>
              <a:rPr lang="en-US" smtClean="0"/>
              <a:t>Slide </a:t>
            </a:r>
            <a:fld id="{5778D57D-6460-7B47-AD50-9B74D3DD2426}"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Addressed open issued</a:t>
            </a:r>
            <a:endParaRPr lang="en-US" dirty="0"/>
          </a:p>
        </p:txBody>
      </p:sp>
      <p:sp>
        <p:nvSpPr>
          <p:cNvPr id="3" name="Inhaltsplatzhalter 2"/>
          <p:cNvSpPr>
            <a:spLocks noGrp="1"/>
          </p:cNvSpPr>
          <p:nvPr>
            <p:ph idx="1"/>
          </p:nvPr>
        </p:nvSpPr>
        <p:spPr>
          <a:xfrm>
            <a:off x="685800" y="1295400"/>
            <a:ext cx="7772400" cy="4114800"/>
          </a:xfrm>
        </p:spPr>
        <p:txBody>
          <a:bodyPr/>
          <a:lstStyle/>
          <a:p>
            <a:r>
              <a:rPr lang="en-US" sz="1800" dirty="0" smtClean="0"/>
              <a:t>There was believe of the participants that the scope of the PAR should be as narrow as it is stated right now and that extending the scope would require feedback from the entire WG</a:t>
            </a:r>
          </a:p>
          <a:p>
            <a:r>
              <a:rPr lang="en-US" sz="1800" dirty="0" smtClean="0"/>
              <a:t>Security related issues</a:t>
            </a:r>
          </a:p>
          <a:p>
            <a:pPr lvl="1"/>
            <a:r>
              <a:rPr lang="en-US" sz="1600" dirty="0" smtClean="0"/>
              <a:t>Presented reference to a paper comparing security of 802.11i with security of one possible solution to achieve FIA</a:t>
            </a:r>
          </a:p>
          <a:p>
            <a:pPr lvl="1"/>
            <a:r>
              <a:rPr lang="en-US" sz="1600" dirty="0" smtClean="0"/>
              <a:t>Paul Lambert, actively working on security, participated in the discussion stating that he believes security level of 11i</a:t>
            </a:r>
            <a:r>
              <a:rPr lang="en-US" sz="1600" dirty="0" smtClean="0"/>
              <a:t> can be maintained given the narrow scope of the PAR</a:t>
            </a:r>
          </a:p>
          <a:p>
            <a:pPr lvl="1"/>
            <a:r>
              <a:rPr lang="en-US" sz="1600" dirty="0" smtClean="0"/>
              <a:t>Audience believed that technical feasibility has been shown (which is required for the PAR) and that final proposals to be developed in a task group should be subject to a detailed security analysis</a:t>
            </a:r>
          </a:p>
          <a:p>
            <a:pPr lvl="1"/>
            <a:r>
              <a:rPr lang="en-US" sz="1600" dirty="0" smtClean="0"/>
              <a:t>Added one sentence to the PAR assuring to maintain 802.11i security level to assure WG members that such an analysis will not be neglected by the task group</a:t>
            </a:r>
          </a:p>
          <a:p>
            <a:r>
              <a:rPr lang="en-US" sz="1800" dirty="0" smtClean="0"/>
              <a:t>The audience believed that open issues were addressed in documents available on the server since forming the SG</a:t>
            </a:r>
          </a:p>
          <a:p>
            <a:r>
              <a:rPr lang="en-US" sz="1800" dirty="0" smtClean="0"/>
              <a:t>Discussed if the PAR should be moved as a personal motion;</a:t>
            </a:r>
            <a:br>
              <a:rPr lang="en-US" sz="1800" dirty="0" smtClean="0"/>
            </a:br>
            <a:r>
              <a:rPr lang="en-US" sz="1800" dirty="0" smtClean="0"/>
              <a:t>Note: 9 people attending </a:t>
            </a:r>
            <a:r>
              <a:rPr lang="en-US" sz="1800" dirty="0" smtClean="0"/>
              <a:t>Thu </a:t>
            </a:r>
            <a:r>
              <a:rPr lang="en-US" sz="1800" dirty="0" smtClean="0"/>
              <a:t>PM2 time slot vs. 12 people in AM 1 slot.</a:t>
            </a:r>
          </a:p>
        </p:txBody>
      </p:sp>
      <p:sp>
        <p:nvSpPr>
          <p:cNvPr id="4" name="Datumsplatzhalter 3"/>
          <p:cNvSpPr>
            <a:spLocks noGrp="1"/>
          </p:cNvSpPr>
          <p:nvPr>
            <p:ph type="dt" sz="half" idx="10"/>
          </p:nvPr>
        </p:nvSpPr>
        <p:spPr/>
        <p:txBody>
          <a:bodyPr/>
          <a:lstStyle/>
          <a:p>
            <a:r>
              <a:rPr lang="de-DE" smtClean="0"/>
              <a:t>May 2010</a:t>
            </a:r>
            <a:endParaRPr lang="en-US"/>
          </a:p>
        </p:txBody>
      </p:sp>
      <p:sp>
        <p:nvSpPr>
          <p:cNvPr id="5" name="Fußzeilenplatzhalter 4"/>
          <p:cNvSpPr>
            <a:spLocks noGrp="1"/>
          </p:cNvSpPr>
          <p:nvPr>
            <p:ph type="ftr" sz="quarter" idx="11"/>
          </p:nvPr>
        </p:nvSpPr>
        <p:spPr/>
        <p:txBody>
          <a:bodyPr/>
          <a:lstStyle/>
          <a:p>
            <a:r>
              <a:rPr lang="de-DE" smtClean="0"/>
              <a:t>Marc Emmelmann, TU Berlin</a:t>
            </a:r>
            <a:endParaRPr lang="en-US"/>
          </a:p>
        </p:txBody>
      </p:sp>
      <p:sp>
        <p:nvSpPr>
          <p:cNvPr id="6" name="Foliennummernplatzhalter 5"/>
          <p:cNvSpPr>
            <a:spLocks noGrp="1"/>
          </p:cNvSpPr>
          <p:nvPr>
            <p:ph type="sldNum" sz="quarter" idx="12"/>
          </p:nvPr>
        </p:nvSpPr>
        <p:spPr/>
        <p:txBody>
          <a:bodyPr/>
          <a:lstStyle/>
          <a:p>
            <a:r>
              <a:rPr lang="en-US" smtClean="0"/>
              <a:t>Slide </a:t>
            </a:r>
            <a:fld id="{5778D57D-6460-7B47-AD50-9B74D3DD242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Datumsplatzhalter 3"/>
          <p:cNvSpPr>
            <a:spLocks noGrp="1"/>
          </p:cNvSpPr>
          <p:nvPr>
            <p:ph type="dt" sz="quarter" idx="10"/>
          </p:nvPr>
        </p:nvSpPr>
        <p:spPr>
          <a:noFill/>
        </p:spPr>
        <p:txBody>
          <a:bodyPr/>
          <a:lstStyle/>
          <a:p>
            <a:r>
              <a:rPr lang="de-DE" smtClean="0"/>
              <a:t>May 2010</a:t>
            </a:r>
            <a:endParaRPr lang="en-US" smtClean="0"/>
          </a:p>
        </p:txBody>
      </p:sp>
      <p:sp>
        <p:nvSpPr>
          <p:cNvPr id="27651" name="Fußzeilenplatzhalter 4"/>
          <p:cNvSpPr>
            <a:spLocks noGrp="1"/>
          </p:cNvSpPr>
          <p:nvPr>
            <p:ph type="ftr" sz="quarter" idx="11"/>
          </p:nvPr>
        </p:nvSpPr>
        <p:spPr>
          <a:noFill/>
        </p:spPr>
        <p:txBody>
          <a:bodyPr/>
          <a:lstStyle/>
          <a:p>
            <a:r>
              <a:rPr lang="de-DE" smtClean="0"/>
              <a:t>Marc Emmelmann, TU Berlin</a:t>
            </a:r>
            <a:endParaRPr lang="en-US" smtClean="0"/>
          </a:p>
        </p:txBody>
      </p:sp>
      <p:sp>
        <p:nvSpPr>
          <p:cNvPr id="27652" name="Foliennummernplatzhalter 5"/>
          <p:cNvSpPr>
            <a:spLocks noGrp="1"/>
          </p:cNvSpPr>
          <p:nvPr>
            <p:ph type="sldNum" sz="quarter" idx="12"/>
          </p:nvPr>
        </p:nvSpPr>
        <p:spPr>
          <a:noFill/>
        </p:spPr>
        <p:txBody>
          <a:bodyPr/>
          <a:lstStyle/>
          <a:p>
            <a:r>
              <a:rPr lang="en-US" smtClean="0"/>
              <a:t>Slide </a:t>
            </a:r>
            <a:fld id="{EE658AEA-B192-0742-9625-3D78C4FCDE06}" type="slidenum">
              <a:rPr lang="en-US" smtClean="0"/>
              <a:pPr/>
              <a:t>7</a:t>
            </a:fld>
            <a:endParaRPr lang="en-US" smtClean="0"/>
          </a:p>
        </p:txBody>
      </p:sp>
      <p:sp>
        <p:nvSpPr>
          <p:cNvPr id="27653" name="Rectangle 2"/>
          <p:cNvSpPr>
            <a:spLocks noGrp="1" noChangeArrowheads="1"/>
          </p:cNvSpPr>
          <p:nvPr>
            <p:ph type="title"/>
          </p:nvPr>
        </p:nvSpPr>
        <p:spPr/>
        <p:txBody>
          <a:bodyPr/>
          <a:lstStyle/>
          <a:p>
            <a:r>
              <a:rPr lang="en-GB"/>
              <a:t>References</a:t>
            </a:r>
          </a:p>
        </p:txBody>
      </p:sp>
      <p:sp>
        <p:nvSpPr>
          <p:cNvPr id="27654" name="Rectangle 3"/>
          <p:cNvSpPr>
            <a:spLocks noGrp="1" noChangeArrowheads="1"/>
          </p:cNvSpPr>
          <p:nvPr>
            <p:ph type="body" idx="1"/>
          </p:nvPr>
        </p:nvSpPr>
        <p:spPr/>
        <p:txBody>
          <a:bodyPr/>
          <a:lstStyle/>
          <a:p>
            <a:endParaRPr lang="en-US"/>
          </a:p>
        </p:txBody>
      </p:sp>
    </p:spTree>
  </p:cSld>
  <p:clrMapOvr>
    <a:masterClrMapping/>
  </p:clrMapOvr>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0</TotalTime>
  <Words>624</Words>
  <Application>Microsoft Macintosh PowerPoint</Application>
  <PresentationFormat>Bildschirmpräsentation (4:3)</PresentationFormat>
  <Paragraphs>59</Paragraphs>
  <Slides>7</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7</vt:i4>
      </vt:variant>
    </vt:vector>
  </HeadingPairs>
  <TitlesOfParts>
    <vt:vector size="9" baseType="lpstr">
      <vt:lpstr>802-11-Submission-emmelmann</vt:lpstr>
      <vt:lpstr>Microsoft Word 97- 2004-Dokument</vt:lpstr>
      <vt:lpstr>Support for individual motion on FIA PAR &amp; 5C in May Closing Plenary</vt:lpstr>
      <vt:lpstr>Abstract</vt:lpstr>
      <vt:lpstr>May 2010 Progress</vt:lpstr>
      <vt:lpstr>May 2010 Progress (2)</vt:lpstr>
      <vt:lpstr>May 2010 Progress (3)</vt:lpstr>
      <vt:lpstr>Addressed open issued</vt:lpstr>
      <vt:lpstr>References</vt:lpstr>
    </vt:vector>
  </TitlesOfParts>
  <Manager/>
  <Company>TU Berlin</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for individual motion on FIA PAR &amp; 5C in May Closing Plenary</dc:title>
  <dc:subject/>
  <dc:creator>Marc Emmelmann</dc:creator>
  <cp:keywords/>
  <dc:description/>
  <cp:lastModifiedBy>Marc Emmelmann</cp:lastModifiedBy>
  <cp:revision>22</cp:revision>
  <cp:lastPrinted>1998-02-10T13:28:06Z</cp:lastPrinted>
  <dcterms:created xsi:type="dcterms:W3CDTF">2010-05-21T01:20:51Z</dcterms:created>
  <dcterms:modified xsi:type="dcterms:W3CDTF">2010-05-21T02:27:43Z</dcterms:modified>
  <cp:category/>
</cp:coreProperties>
</file>