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1" r:id="rId4"/>
    <p:sldId id="273" r:id="rId5"/>
    <p:sldId id="274" r:id="rId6"/>
    <p:sldId id="275" r:id="rId7"/>
    <p:sldId id="276" r:id="rId8"/>
    <p:sldId id="277" r:id="rId9"/>
    <p:sldId id="27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64"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endParaRPr lang="en-US" smtClean="0"/>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5</a:t>
            </a:fld>
            <a:endParaRPr lang="en-US"/>
          </a:p>
        </p:txBody>
      </p:sp>
      <p:sp>
        <p:nvSpPr>
          <p:cNvPr id="9219" name="Rectangle 2"/>
          <p:cNvSpPr>
            <a:spLocks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8</a:t>
            </a:fld>
            <a:endParaRPr lang="en-US"/>
          </a:p>
        </p:txBody>
      </p:sp>
      <p:sp>
        <p:nvSpPr>
          <p:cNvPr id="10243" name="Rectangle 2"/>
          <p:cNvSpPr>
            <a:spLocks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123950" cy="276225"/>
          </a:xfrm>
        </p:spPr>
        <p:txBody>
          <a:bodyPr/>
          <a:lstStyle>
            <a:lvl1pPr>
              <a:defRPr/>
            </a:lvl1pPr>
          </a:lstStyle>
          <a:p>
            <a:pPr>
              <a:defRPr/>
            </a:pPr>
            <a:r>
              <a:rPr lang="en-US" smtClean="0"/>
              <a:t>May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David </a:t>
            </a:r>
            <a:r>
              <a:rPr lang="en-US" err="1"/>
              <a:t>Halasz</a:t>
            </a:r>
            <a:r>
              <a:rPr lang="en-US"/>
              <a:t>, </a:t>
            </a:r>
            <a:r>
              <a:rPr lang="en-US" err="1"/>
              <a:t>Aclara</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David </a:t>
            </a:r>
            <a:r>
              <a:rPr lang="en-US" err="1"/>
              <a:t>Halasz</a:t>
            </a:r>
            <a:r>
              <a:rPr lang="en-US"/>
              <a:t>, </a:t>
            </a:r>
            <a:r>
              <a:rPr lang="en-US" err="1"/>
              <a:t>Aclara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802.11-10/0587r0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2010</a:t>
            </a:r>
            <a:endParaRPr lang="en-US" smtClean="0"/>
          </a:p>
        </p:txBody>
      </p:sp>
      <p:sp>
        <p:nvSpPr>
          <p:cNvPr id="1028" name="Footer Placeholder 4"/>
          <p:cNvSpPr>
            <a:spLocks noGrp="1"/>
          </p:cNvSpPr>
          <p:nvPr>
            <p:ph type="ftr" sz="quarter" idx="11"/>
          </p:nvPr>
        </p:nvSpPr>
        <p:spPr>
          <a:noFill/>
        </p:spPr>
        <p:txBody>
          <a:bodyPr/>
          <a:lstStyle/>
          <a:p>
            <a:r>
              <a:rPr lang="en-US" smtClean="0"/>
              <a:t>David Halasz, Aclara</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Sub 1 GHz license-exempt operation Agenda for </a:t>
            </a:r>
            <a:r>
              <a:rPr lang="en-US" dirty="0" smtClean="0"/>
              <a:t>May 2010</a:t>
            </a:r>
            <a:endParaRPr lang="en-US" dirty="0" smtClean="0"/>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2010-05-17</a:t>
            </a:r>
          </a:p>
        </p:txBody>
      </p:sp>
      <p:graphicFrame>
        <p:nvGraphicFramePr>
          <p:cNvPr id="1026" name="Object 11"/>
          <p:cNvGraphicFramePr>
            <a:graphicFrameLocks noChangeAspect="1"/>
          </p:cNvGraphicFramePr>
          <p:nvPr/>
        </p:nvGraphicFramePr>
        <p:xfrm>
          <a:off x="533400" y="2286000"/>
          <a:ext cx="7766050" cy="3763963"/>
        </p:xfrm>
        <a:graphic>
          <a:graphicData uri="http://schemas.openxmlformats.org/presentationml/2006/ole">
            <p:oleObj spid="_x0000_s1026" name="Document" r:id="rId4" imgW="8698773" imgH="413754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Agenda from 10/462</a:t>
            </a:r>
            <a:endParaRPr lang="en-US" dirty="0" smtClean="0"/>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Secretary</a:t>
            </a:r>
          </a:p>
          <a:p>
            <a:pPr marL="609600" indent="-609600"/>
            <a:r>
              <a:rPr lang="en-US" dirty="0" smtClean="0"/>
              <a:t>Attendance</a:t>
            </a:r>
          </a:p>
          <a:p>
            <a:pPr marL="609600" indent="-609600"/>
            <a:r>
              <a:rPr lang="en-US" dirty="0" smtClean="0"/>
              <a:t>Review policy and procedures</a:t>
            </a:r>
          </a:p>
          <a:p>
            <a:pPr marL="609600" indent="-609600"/>
            <a:r>
              <a:rPr lang="en-US" dirty="0" smtClean="0"/>
              <a:t>Approve teleconference minutes</a:t>
            </a:r>
          </a:p>
          <a:p>
            <a:pPr marL="1009650" lvl="1" indent="-609600"/>
            <a:r>
              <a:rPr lang="en-US" dirty="0" smtClean="0"/>
              <a:t>10/456r0 April 5</a:t>
            </a:r>
          </a:p>
          <a:p>
            <a:pPr marL="1009650" lvl="1" indent="-609600"/>
            <a:r>
              <a:rPr lang="en-US" dirty="0" smtClean="0"/>
              <a:t>10/486r0 April 26</a:t>
            </a:r>
          </a:p>
          <a:p>
            <a:pPr marL="609600" indent="-609600"/>
            <a:r>
              <a:rPr lang="en-US" dirty="0" smtClean="0"/>
              <a:t>Summary of activity to date</a:t>
            </a:r>
          </a:p>
          <a:p>
            <a:pPr marL="1009650" lvl="1" indent="-609600"/>
            <a:r>
              <a:rPr lang="en-US" dirty="0" smtClean="0"/>
              <a:t>09/1313 Presentation in WNG</a:t>
            </a:r>
          </a:p>
          <a:p>
            <a:pPr marL="1009650" lvl="1" indent="-609600"/>
            <a:r>
              <a:rPr lang="en-US" dirty="0" smtClean="0"/>
              <a:t>10/0001 PAR &amp; 5c submission</a:t>
            </a:r>
          </a:p>
          <a:p>
            <a:pPr marL="1009650" lvl="1" indent="-609600"/>
            <a:r>
              <a:rPr lang="en-US" dirty="0" smtClean="0"/>
              <a:t>10/204 Comments on the PAR &amp; 5c</a:t>
            </a:r>
          </a:p>
          <a:p>
            <a:pPr marL="609600" indent="-609600"/>
            <a:r>
              <a:rPr lang="en-US" dirty="0" smtClean="0"/>
              <a:t>Approve agenda</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2010</a:t>
            </a:r>
            <a:endParaRPr lang="en-US" smtClean="0"/>
          </a:p>
        </p:txBody>
      </p:sp>
      <p:sp>
        <p:nvSpPr>
          <p:cNvPr id="15365" name="Footer Placeholder 4"/>
          <p:cNvSpPr>
            <a:spLocks noGrp="1"/>
          </p:cNvSpPr>
          <p:nvPr>
            <p:ph type="ftr" sz="quarter" idx="11"/>
          </p:nvPr>
        </p:nvSpPr>
        <p:spPr>
          <a:noFill/>
        </p:spPr>
        <p:txBody>
          <a:bodyPr/>
          <a:lstStyle/>
          <a:p>
            <a:r>
              <a:rPr lang="en-US" smtClean="0"/>
              <a:t>David Halasz, Aclara</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r>
              <a:rPr lang="en-US" dirty="0" smtClean="0"/>
              <a:t>SG officer election</a:t>
            </a:r>
          </a:p>
          <a:p>
            <a:r>
              <a:rPr lang="en-US" dirty="0" smtClean="0"/>
              <a:t>Summary presentation on 10/0001 PAR &amp; 5c</a:t>
            </a:r>
          </a:p>
          <a:p>
            <a:r>
              <a:rPr lang="en-US" dirty="0" smtClean="0"/>
              <a:t>Summary presentation on 10/204 Comments on PAR</a:t>
            </a:r>
          </a:p>
          <a:p>
            <a:r>
              <a:rPr lang="en-US" dirty="0" smtClean="0">
                <a:solidFill>
                  <a:srgbClr val="FF0000"/>
                </a:solidFill>
              </a:rPr>
              <a:t>Prep for joint 802.15.4g &amp; 802.11 S1G meeting</a:t>
            </a:r>
          </a:p>
          <a:p>
            <a:pPr lvl="1"/>
            <a:r>
              <a:rPr lang="en-US" dirty="0" smtClean="0">
                <a:solidFill>
                  <a:srgbClr val="FF0000"/>
                </a:solidFill>
              </a:rPr>
              <a:t>Tuesday 5-6 in 802.15.4g, e.g.,</a:t>
            </a:r>
          </a:p>
          <a:p>
            <a:pPr lvl="2"/>
            <a:r>
              <a:rPr lang="en-US" sz="1800" dirty="0" err="1" smtClean="0">
                <a:solidFill>
                  <a:srgbClr val="FF0000"/>
                </a:solidFill>
              </a:rPr>
              <a:t>Coexistance</a:t>
            </a:r>
            <a:r>
              <a:rPr lang="en-US" sz="1800" dirty="0" smtClean="0">
                <a:solidFill>
                  <a:srgbClr val="FF0000"/>
                </a:solidFill>
              </a:rPr>
              <a:t> document will be created in 10/0001 PAR &amp; 5C</a:t>
            </a:r>
          </a:p>
          <a:p>
            <a:pPr lvl="2"/>
            <a:r>
              <a:rPr lang="en-US" sz="1800" dirty="0" smtClean="0">
                <a:solidFill>
                  <a:srgbClr val="FF0000"/>
                </a:solidFill>
              </a:rPr>
              <a:t>How does 802.15.4g envision </a:t>
            </a:r>
            <a:r>
              <a:rPr lang="en-US" sz="1800" dirty="0" err="1" smtClean="0">
                <a:solidFill>
                  <a:srgbClr val="FF0000"/>
                </a:solidFill>
              </a:rPr>
              <a:t>coexistance</a:t>
            </a:r>
            <a:r>
              <a:rPr lang="en-US" sz="1800" dirty="0" smtClean="0">
                <a:solidFill>
                  <a:srgbClr val="FF0000"/>
                </a:solidFill>
              </a:rPr>
              <a:t> with it’s various PHYs?</a:t>
            </a:r>
          </a:p>
          <a:p>
            <a:pPr lvl="2"/>
            <a:r>
              <a:rPr lang="en-US" sz="1800" dirty="0" smtClean="0">
                <a:solidFill>
                  <a:srgbClr val="FF0000"/>
                </a:solidFill>
              </a:rPr>
              <a:t>Specify Energy detect thresholds?</a:t>
            </a:r>
          </a:p>
          <a:p>
            <a:r>
              <a:rPr lang="en-US" dirty="0" smtClean="0"/>
              <a:t>Baseline PAR &amp; 5c discussion</a:t>
            </a:r>
          </a:p>
          <a:p>
            <a:r>
              <a:rPr lang="en-US" dirty="0" smtClean="0"/>
              <a:t>Motion for PAR &amp; 5c</a:t>
            </a:r>
            <a:endParaRPr lang="en-US" dirty="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152400" y="533400"/>
            <a:ext cx="8763000" cy="5943600"/>
          </a:xfrm>
          <a:noFill/>
        </p:spPr>
        <p:txBody>
          <a:bodyPr lIns="90487" tIns="44450" rIns="90487" bIns="44450"/>
          <a:lstStyle/>
          <a:p>
            <a:pPr>
              <a:lnSpc>
                <a:spcPct val="80000"/>
              </a:lnSpc>
              <a:spcAft>
                <a:spcPct val="30000"/>
              </a:spcAft>
              <a:buFont typeface="Monotype Sorts"/>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 typeface="Monotype Sorts"/>
              <a:buNone/>
            </a:pPr>
            <a:endParaRPr lang="en-US" sz="1200" smtClean="0"/>
          </a:p>
          <a:p>
            <a:pPr lvl="1">
              <a:lnSpc>
                <a:spcPct val="80000"/>
              </a:lnSpc>
              <a:spcBef>
                <a:spcPct val="5000"/>
              </a:spcBef>
              <a:buFont typeface="Monotype Sorts"/>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685800" y="0"/>
            <a:ext cx="7772400" cy="609600"/>
          </a:xfrm>
          <a:noFill/>
        </p:spPr>
        <p:txBody>
          <a:bodyPr lIns="90487" tIns="44450" rIns="90487" bIns="44450"/>
          <a:lstStyle/>
          <a:p>
            <a:r>
              <a:rPr lang="en-US" sz="2800" u="sng"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152400"/>
            <a:ext cx="8458200" cy="609600"/>
          </a:xfrm>
        </p:spPr>
        <p:txBody>
          <a:bodyPr/>
          <a:lstStyle/>
          <a:p>
            <a:r>
              <a:rPr lang="en-US" sz="3200" u="sng"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762000"/>
            <a:ext cx="8229600" cy="5257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sz="1600" b="1">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52400"/>
            <a:ext cx="7772400" cy="1143000"/>
          </a:xfrm>
        </p:spPr>
        <p:txBody>
          <a:bodyPr/>
          <a:lstStyle/>
          <a:p>
            <a:r>
              <a:rPr lang="en-GB" u="sng" smtClean="0"/>
              <a:t>Patent Related Links</a:t>
            </a:r>
            <a:endParaRPr lang="en-US" u="sng" smtClean="0"/>
          </a:p>
        </p:txBody>
      </p:sp>
      <p:sp>
        <p:nvSpPr>
          <p:cNvPr id="409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smtClean="0">
                <a:cs typeface="Times New Roman" pitchFamily="18" charset="0"/>
              </a:rPr>
              <a:t>	Patent Policy is stated in these sources:</a:t>
            </a:r>
          </a:p>
          <a:p>
            <a:pPr lvl="1">
              <a:lnSpc>
                <a:spcPct val="90000"/>
              </a:lnSpc>
              <a:buFont typeface="Monotype Sorts"/>
              <a:buNone/>
            </a:pPr>
            <a:r>
              <a:rPr lang="en-GB" sz="2400" smtClean="0"/>
              <a:t>		IEEE-SA Standards Boards Bylaws</a:t>
            </a:r>
          </a:p>
          <a:p>
            <a:pPr lvl="1">
              <a:lnSpc>
                <a:spcPct val="90000"/>
              </a:lnSpc>
              <a:buFont typeface="Monotype Sorts"/>
              <a:buNone/>
            </a:pPr>
            <a:r>
              <a:rPr lang="en-US" sz="2100" smtClean="0"/>
              <a:t>		</a:t>
            </a:r>
            <a:r>
              <a:rPr lang="en-US" sz="2100" i="1" smtClean="0"/>
              <a:t>http://standards.ieee.org/guides/bylaws/sect6-7.html#6</a:t>
            </a:r>
          </a:p>
          <a:p>
            <a:pPr lvl="1">
              <a:lnSpc>
                <a:spcPct val="90000"/>
              </a:lnSpc>
              <a:buFont typeface="Monotype Sorts"/>
              <a:buNone/>
            </a:pPr>
            <a:r>
              <a:rPr lang="en-GB" sz="2400" smtClean="0"/>
              <a:t>		IEEE-SA Standards Board Operations Manual</a:t>
            </a:r>
          </a:p>
          <a:p>
            <a:pPr lvl="1">
              <a:lnSpc>
                <a:spcPct val="90000"/>
              </a:lnSpc>
              <a:buFont typeface="Monotype Sorts"/>
              <a:buNone/>
            </a:pPr>
            <a:r>
              <a:rPr lang="en-US" sz="2400" smtClean="0"/>
              <a:t>		</a:t>
            </a:r>
            <a:r>
              <a:rPr lang="en-US" sz="2100" i="1" smtClean="0"/>
              <a:t>http://standards.ieee.org/guides/opman/sect6.html#6.3</a:t>
            </a:r>
            <a:endParaRPr lang="en-US" sz="2400" smtClean="0"/>
          </a:p>
          <a:p>
            <a:pPr lvl="1">
              <a:lnSpc>
                <a:spcPct val="90000"/>
              </a:lnSpc>
              <a:buFont typeface="Monotype Sorts"/>
              <a:buNone/>
            </a:pPr>
            <a:r>
              <a:rPr lang="en-US" sz="2400" smtClean="0">
                <a:cs typeface="Times New Roman" pitchFamily="18" charset="0"/>
              </a:rPr>
              <a:t>	Material about the patent policy is available at</a:t>
            </a:r>
            <a:r>
              <a:rPr lang="en-US" sz="2400" smtClean="0"/>
              <a:t> </a:t>
            </a:r>
          </a:p>
          <a:p>
            <a:pPr lvl="1">
              <a:lnSpc>
                <a:spcPct val="90000"/>
              </a:lnSpc>
              <a:buFont typeface="Monotype Sorts"/>
              <a:buNone/>
            </a:pPr>
            <a:r>
              <a:rPr lang="en-US" sz="2400" smtClean="0"/>
              <a:t>		</a:t>
            </a:r>
            <a:r>
              <a:rPr lang="en-US" sz="2100" i="1"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304800"/>
            <a:ext cx="8458200" cy="609600"/>
          </a:xfrm>
        </p:spPr>
        <p:txBody>
          <a:bodyPr/>
          <a:lstStyle/>
          <a:p>
            <a:r>
              <a:rPr lang="en-US" sz="3200" u="sng"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0668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a:solidFill>
                  <a:srgbClr val="000099"/>
                </a:solidFill>
                <a:latin typeface="Arial" pitchFamily="34" charset="0"/>
              </a:rPr>
              <a:t>---------------------------------------------------------------   </a:t>
            </a:r>
            <a:endParaRPr lang="en-US" sz="1200"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a:solidFill>
                  <a:srgbClr val="000099"/>
                </a:solidFill>
                <a:latin typeface="Arial" pitchFamily="34" charset="0"/>
              </a:rPr>
              <a:t>See </a:t>
            </a:r>
            <a:r>
              <a:rPr lang="en-US" sz="1200" b="1" i="1">
                <a:solidFill>
                  <a:srgbClr val="000099"/>
                </a:solidFill>
                <a:latin typeface="Arial" pitchFamily="34" charset="0"/>
              </a:rPr>
              <a:t>IEEE-SA Standards Board Operations Manual</a:t>
            </a:r>
            <a:r>
              <a:rPr lang="en-US" sz="1200" b="1">
                <a:solidFill>
                  <a:srgbClr val="000099"/>
                </a:solidFill>
                <a:latin typeface="Arial" pitchFamily="34" charset="0"/>
              </a:rPr>
              <a:t>, clause 5.3.10 and </a:t>
            </a:r>
            <a:r>
              <a:rPr lang="en-GB" sz="1200" b="1">
                <a:solidFill>
                  <a:srgbClr val="000099"/>
                </a:solidFill>
                <a:latin typeface="Arial" pitchFamily="34" charset="0"/>
              </a:rPr>
              <a:t>“Promoting Competition and Innovation: What You Need to Know about the IEEE Standards Association's Antitrust and Competition Policy”</a:t>
            </a:r>
            <a:r>
              <a:rPr lang="en-US" sz="1200" b="1">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&amp; 5c approval motion</a:t>
            </a:r>
            <a:endParaRPr lang="en-US" dirty="0"/>
          </a:p>
        </p:txBody>
      </p:sp>
      <p:sp>
        <p:nvSpPr>
          <p:cNvPr id="3" name="Content Placeholder 2"/>
          <p:cNvSpPr>
            <a:spLocks noGrp="1"/>
          </p:cNvSpPr>
          <p:nvPr>
            <p:ph idx="1"/>
          </p:nvPr>
        </p:nvSpPr>
        <p:spPr/>
        <p:txBody>
          <a:bodyPr/>
          <a:lstStyle/>
          <a:p>
            <a:pPr lvl="0">
              <a:buNone/>
            </a:pPr>
            <a:r>
              <a:rPr lang="en-GB" sz="2000" dirty="0" smtClean="0"/>
              <a:t>Believing </a:t>
            </a:r>
            <a:r>
              <a:rPr lang="en-GB" sz="2000" dirty="0" smtClean="0"/>
              <a:t>that the PAR and Five Criteria contained in the documents referenced below meet IEEE-SA </a:t>
            </a:r>
            <a:r>
              <a:rPr lang="en-GB" sz="2000" dirty="0" smtClean="0"/>
              <a:t>guidelines,</a:t>
            </a:r>
            <a:r>
              <a:rPr lang="en-US" sz="2000" dirty="0" smtClean="0"/>
              <a:t> </a:t>
            </a:r>
            <a:r>
              <a:rPr lang="en-GB" sz="2000" dirty="0" smtClean="0"/>
              <a:t>r</a:t>
            </a:r>
            <a:r>
              <a:rPr lang="en-GB" sz="2000" dirty="0" smtClean="0"/>
              <a:t>equest </a:t>
            </a:r>
            <a:r>
              <a:rPr lang="en-GB" sz="2000" dirty="0" smtClean="0"/>
              <a:t>that the PAR </a:t>
            </a:r>
            <a:r>
              <a:rPr lang="en-GB" sz="2000" dirty="0" smtClean="0"/>
              <a:t>and Five Criteria contained </a:t>
            </a:r>
            <a:r>
              <a:rPr lang="en-GB" sz="2000" dirty="0" smtClean="0"/>
              <a:t>in </a:t>
            </a:r>
            <a:r>
              <a:rPr lang="en-GB" sz="2000" dirty="0" smtClean="0">
                <a:solidFill>
                  <a:srgbClr val="FF0000"/>
                </a:solidFill>
              </a:rPr>
              <a:t>10/0001rX </a:t>
            </a:r>
            <a:r>
              <a:rPr lang="en-GB" sz="2000" dirty="0" smtClean="0"/>
              <a:t>be </a:t>
            </a:r>
            <a:r>
              <a:rPr lang="en-GB" sz="2000" dirty="0" smtClean="0"/>
              <a:t>posted to the IEEE 802 Executive Committee (EC) agenda for WG 802 preview and EC approval to submit to </a:t>
            </a:r>
            <a:r>
              <a:rPr lang="en-GB" sz="2000" dirty="0" err="1" smtClean="0"/>
              <a:t>NesCom</a:t>
            </a:r>
            <a:r>
              <a:rPr lang="en-GB" sz="2000" dirty="0" smtClean="0"/>
              <a:t>.</a:t>
            </a:r>
            <a:endParaRPr lang="en-US" sz="2000" dirty="0" smtClean="0"/>
          </a:p>
          <a:p>
            <a:pPr>
              <a:buNone/>
            </a:pPr>
            <a:r>
              <a:rPr lang="en-GB" sz="2000" dirty="0" smtClean="0"/>
              <a:t> </a:t>
            </a:r>
            <a:endParaRPr lang="en-US" sz="2000" dirty="0" smtClean="0"/>
          </a:p>
          <a:p>
            <a:pPr>
              <a:buNone/>
            </a:pPr>
            <a:r>
              <a:rPr lang="en-GB" sz="2000" dirty="0" smtClean="0"/>
              <a:t>Moved</a:t>
            </a:r>
            <a:r>
              <a:rPr lang="en-GB" sz="2000" dirty="0" smtClean="0"/>
              <a:t>: &lt;name&gt;,  Seconded: &lt;name&gt;, Result: y-n-a</a:t>
            </a:r>
            <a:endParaRPr lang="en-US" sz="2000" dirty="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543</TotalTime>
  <Words>588</Words>
  <Application>Microsoft Office PowerPoint</Application>
  <PresentationFormat>On-screen Show (4:3)</PresentationFormat>
  <Paragraphs>128</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Sub 1 GHz license-exempt operation Agenda for May 2010</vt:lpstr>
      <vt:lpstr>Agenda from 10/462</vt:lpstr>
      <vt:lpstr>Agenda cont.</vt:lpstr>
      <vt:lpstr>Instructions for the WG Chair</vt:lpstr>
      <vt:lpstr>Participants, Patents, and Duty to Inform</vt:lpstr>
      <vt:lpstr>Patent Related Links</vt:lpstr>
      <vt:lpstr>Call for Potentially Essential Patents</vt:lpstr>
      <vt:lpstr>Other Guidelines for IEEE WG Meetings</vt:lpstr>
      <vt:lpstr>PAR &amp; 5c approval motion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Sub 1 GHz</dc:title>
  <dc:creator>David Halasz</dc:creator>
  <cp:lastModifiedBy>dhalasz</cp:lastModifiedBy>
  <cp:revision>81</cp:revision>
  <cp:lastPrinted>1998-02-10T13:28:06Z</cp:lastPrinted>
  <dcterms:created xsi:type="dcterms:W3CDTF">2009-11-09T00:32:22Z</dcterms:created>
  <dcterms:modified xsi:type="dcterms:W3CDTF">2010-05-17T07:25:43Z</dcterms:modified>
</cp:coreProperties>
</file>