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</p:sldMasterIdLst>
  <p:notesMasterIdLst>
    <p:notesMasterId r:id="rId21"/>
  </p:notesMasterIdLst>
  <p:handoutMasterIdLst>
    <p:handoutMasterId r:id="rId22"/>
  </p:handoutMasterIdLst>
  <p:sldIdLst>
    <p:sldId id="269" r:id="rId3"/>
    <p:sldId id="257" r:id="rId4"/>
    <p:sldId id="27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6" r:id="rId16"/>
    <p:sldId id="303" r:id="rId17"/>
    <p:sldId id="301" r:id="rId18"/>
    <p:sldId id="302" r:id="rId19"/>
    <p:sldId id="307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292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doc.: IEEE 802.11-10/0530r0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1C31EDC-472D-4DE5-AEB5-8B2F3F5E728C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doc.: IEEE 802.11-10/0530r0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charset="0"/>
              </a:defRPr>
            </a:lvl5pPr>
          </a:lstStyle>
          <a:p>
            <a:pPr lvl="4"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4B5C985-77EF-4830-81E3-020B513E2991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21949F9-33B7-4F0E-84B0-FF0C37AE256A}" type="slidenum">
              <a:rPr lang="he-IL" smtClean="0">
                <a:cs typeface="Times New Roman" pitchFamily="18" charset="0"/>
              </a:rPr>
              <a:pPr/>
              <a:t>1</a:t>
            </a:fld>
            <a:endParaRPr lang="en-US" smtClean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1750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doc.: IEEE 802.11-10/0530r0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3026477-4AD8-4926-B5F2-18C4B36E05C6}" type="slidenum">
              <a:rPr lang="he-IL" smtClean="0">
                <a:cs typeface="Times New Roman" pitchFamily="18" charset="0"/>
              </a:rPr>
              <a:pPr/>
              <a:t>2</a:t>
            </a:fld>
            <a:endParaRPr lang="en-US" smtClean="0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2774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doc.: IEEE 802.11-10/0530r0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379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3379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1C969EE-842E-446F-BED8-1AB90233CA52}" type="slidenum">
              <a:rPr lang="he-IL" smtClean="0">
                <a:cs typeface="Times New Roman" pitchFamily="18" charset="0"/>
              </a:rPr>
              <a:pPr/>
              <a:t>3</a:t>
            </a:fld>
            <a:endParaRPr lang="en-US" smtClean="0"/>
          </a:p>
        </p:txBody>
      </p:sp>
      <p:sp>
        <p:nvSpPr>
          <p:cNvPr id="33798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doc.: IEEE 802.11-10/0530r0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58000" y="6475413"/>
            <a:ext cx="1685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T. </a:t>
            </a:r>
            <a:r>
              <a:rPr lang="en-US" err="1"/>
              <a:t>Paré</a:t>
            </a:r>
            <a:r>
              <a:rPr lang="en-US"/>
              <a:t>, </a:t>
            </a:r>
            <a:r>
              <a:rPr lang="en-US" err="1"/>
              <a:t>Ralink</a:t>
            </a:r>
            <a:r>
              <a:rPr lang="en-US"/>
              <a:t> Technology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D29E71-9A9D-4FC5-B9CA-1AD76E2C4A7B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E80BB5-0822-4BAD-8AF0-902F33BBEEAF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2C77CDD-687B-47B4-8FF7-2B9B15E9C983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1572-1A2F-44C1-97B3-D747E7E28166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BC488-0B19-4C94-95A9-DB157D469E2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EB24F-BD4A-44FF-9B4A-540DE1C01C81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AE620-E99B-4EE8-9F9D-04B9679348B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8F7AE-9870-4320-8D12-50D9D226CF41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21D19-26A8-4B6C-BE1D-3AC1D984D9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76D57-B88B-4BD5-9884-31668BFF571A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17EA3-4920-46B0-849F-69ED1A42B22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B6B4B-A6F7-441D-B2BD-5660974D4562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99FF5-A385-4BAF-85C8-AD53A9DFF9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0AF4-A68E-4531-A2EF-6657F7960D71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FB90-DA2C-45AF-AD8E-BCD56F626BA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3DF6-750A-4515-AB4E-5FFC5F7F9F7F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2BF46-2490-450C-8DDA-5092DFBF46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860D1-734B-4110-A975-29760140AA54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D7266-6F81-4261-9D8D-3CCAAEC292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802.11-10/0584r0</a:t>
            </a:r>
            <a:endParaRPr lang="en-US" sz="1800" b="1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AF062F-D08C-4FD0-976B-C4A2565D0D31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858000" y="6475413"/>
            <a:ext cx="1685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T. </a:t>
            </a:r>
            <a:r>
              <a:rPr lang="en-US" err="1"/>
              <a:t>Paré</a:t>
            </a:r>
            <a:r>
              <a:rPr lang="en-US"/>
              <a:t>, </a:t>
            </a:r>
            <a:r>
              <a:rPr lang="en-US" err="1"/>
              <a:t>Ralink</a:t>
            </a:r>
            <a:r>
              <a:rPr lang="en-US"/>
              <a:t> Technology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1718-AAE1-4A41-9631-80A1E2DAC1F5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1589A-BBF2-4B1D-B97F-414D315030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0B3E-A185-49A2-AA3C-1A6C116769BF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3F6E-2051-43C0-9E02-6C74EB6E0D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6A0D-F675-424E-97E0-534A4594D541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657CD-40F6-454E-9842-A7D6EF17286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42AD4E-92A9-4D2D-B92B-204D6DEDD801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858000" y="6475413"/>
            <a:ext cx="1685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T. </a:t>
            </a:r>
            <a:r>
              <a:rPr lang="en-US" err="1"/>
              <a:t>Paré</a:t>
            </a:r>
            <a:r>
              <a:rPr lang="en-US"/>
              <a:t>, </a:t>
            </a:r>
            <a:r>
              <a:rPr lang="en-US" err="1"/>
              <a:t>Ralink</a:t>
            </a:r>
            <a:r>
              <a:rPr lang="en-US"/>
              <a:t> Technology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C2CB10-FF79-44AA-8164-87932041932A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858000" y="6475413"/>
            <a:ext cx="1685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T. </a:t>
            </a:r>
            <a:r>
              <a:rPr lang="en-US" err="1"/>
              <a:t>Paré</a:t>
            </a:r>
            <a:r>
              <a:rPr lang="en-US"/>
              <a:t>, </a:t>
            </a:r>
            <a:r>
              <a:rPr lang="en-US" err="1"/>
              <a:t>Ralink</a:t>
            </a:r>
            <a:r>
              <a:rPr lang="en-US"/>
              <a:t> Technology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0EFC0F-0330-4742-9848-16BEA7D25C95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76CC0D-1EAA-4917-8BC3-894916E845F3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7805649-3DFF-4CA3-9967-5543279DA1A4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1EC13-3916-4DC5-AF9B-83BC6436FFF7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Nir Shapira, Celeno Communications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59373-BEB5-4D88-B770-2EF7E9046DF0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1800" y="6475413"/>
            <a:ext cx="1762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T. </a:t>
            </a:r>
            <a:r>
              <a:rPr lang="en-US" err="1"/>
              <a:t>Paré</a:t>
            </a:r>
            <a:r>
              <a:rPr lang="en-US"/>
              <a:t>, </a:t>
            </a:r>
            <a:r>
              <a:rPr lang="en-US" err="1"/>
              <a:t>Ralink</a:t>
            </a:r>
            <a:r>
              <a:rPr lang="en-US"/>
              <a:t> </a:t>
            </a:r>
            <a:r>
              <a:rPr lang="en-US" err="1"/>
              <a:t>Technnology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C5A97E-EF51-4FCF-9DD5-7216311F31F0}" type="slidenum">
              <a:rPr lang="he-IL">
                <a:cs typeface="Times New Roman" pitchFamily="18" charset="0"/>
              </a:rPr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802.11-10/0584r0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F0F4F9-AFD0-4606-854D-EE20D650C3C8}" type="datetimeFigureOut">
              <a:rPr lang="en-US"/>
              <a:pPr>
                <a:defRPr/>
              </a:pPr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323F84B0-3CF2-4D9E-89F8-79E89A5CD1D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8287273-C3A0-46FB-A107-3123ACA7F506}" type="slidenum">
              <a:rPr lang="he-IL" smtClean="0">
                <a:cs typeface="Times New Roman" pitchFamily="18" charset="0"/>
              </a:rPr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Grouping Process for MU-MIMO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2010-05-16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790575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844550" y="2520950"/>
          <a:ext cx="7056438" cy="2917825"/>
        </p:xfrm>
        <a:graphic>
          <a:graphicData uri="http://schemas.openxmlformats.org/presentationml/2006/ole">
            <p:oleObj spid="_x0000_s1027" name="Document" r:id="rId4" imgW="8086359" imgH="334789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A880039-F303-440F-B613-9914811C4675}" type="slidenum">
              <a:rPr lang="he-IL" smtClean="0">
                <a:cs typeface="Times New Roman" pitchFamily="18" charset="0"/>
              </a:rPr>
              <a:pPr/>
              <a:t>10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type="title"/>
          </p:nvPr>
        </p:nvSpPr>
        <p:spPr>
          <a:xfrm>
            <a:off x="4724400" y="914400"/>
            <a:ext cx="4114800" cy="1295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 smtClean="0"/>
              <a:t>Grouping Algorithm: Iterative solution to find feasible groups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1066800" y="762000"/>
          <a:ext cx="5638800" cy="5594350"/>
        </p:xfrm>
        <a:graphic>
          <a:graphicData uri="http://schemas.openxmlformats.org/presentationml/2006/ole">
            <p:oleObj spid="_x0000_s3074" name="Visio" r:id="rId3" imgW="5006772" imgH="4967737" progId="Visio.Drawing.11">
              <p:embed/>
            </p:oleObj>
          </a:graphicData>
        </a:graphic>
      </p:graphicFrame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7EA3506-B262-483C-AC19-DDE6B3AD086C}" type="slidenum">
              <a:rPr lang="he-IL" smtClean="0">
                <a:cs typeface="Times New Roman" pitchFamily="18" charset="0"/>
              </a:rPr>
              <a:pPr/>
              <a:t>11</a:t>
            </a:fld>
            <a:endParaRPr lang="en-US" smtClean="0"/>
          </a:p>
        </p:txBody>
      </p:sp>
      <p:sp>
        <p:nvSpPr>
          <p:cNvPr id="24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Observations</a:t>
            </a:r>
          </a:p>
        </p:txBody>
      </p:sp>
      <p:sp>
        <p:nvSpPr>
          <p:cNvPr id="24582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1SS </a:t>
            </a:r>
            <a:r>
              <a:rPr lang="en-US" dirty="0" err="1" smtClean="0"/>
              <a:t>vs</a:t>
            </a:r>
            <a:r>
              <a:rPr lang="en-US" dirty="0" smtClean="0"/>
              <a:t> multi-SS clients</a:t>
            </a:r>
          </a:p>
          <a:p>
            <a:pPr lvl="1"/>
            <a:r>
              <a:rPr lang="en-US" dirty="0" smtClean="0"/>
              <a:t>Should 2SS be split up and treated individually?</a:t>
            </a:r>
          </a:p>
          <a:p>
            <a:pPr lvl="2"/>
            <a:r>
              <a:rPr lang="en-US" dirty="0" smtClean="0"/>
              <a:t>This could potentially penalize the 2SS device</a:t>
            </a:r>
          </a:p>
          <a:p>
            <a:pPr lvl="2"/>
            <a:r>
              <a:rPr lang="en-US" dirty="0" smtClean="0"/>
              <a:t>Let AP decide number of SS for each multi-SS device</a:t>
            </a:r>
          </a:p>
          <a:p>
            <a:pPr lvl="2"/>
            <a:r>
              <a:rPr lang="en-US" dirty="0" smtClean="0"/>
              <a:t>Client does not need to know details of spatial stream selection</a:t>
            </a:r>
          </a:p>
          <a:p>
            <a:r>
              <a:rPr lang="en-US" dirty="0" smtClean="0"/>
              <a:t>Incompatible </a:t>
            </a:r>
            <a:r>
              <a:rPr lang="en-US" dirty="0" smtClean="0"/>
              <a:t>pairs of users requires re-computation of nullspaces, precoders</a:t>
            </a:r>
          </a:p>
          <a:p>
            <a:pPr lvl="1"/>
            <a:r>
              <a:rPr lang="en-US" b="1" i="1" dirty="0" smtClean="0"/>
              <a:t>Good:</a:t>
            </a:r>
            <a:r>
              <a:rPr lang="en-US" dirty="0" smtClean="0"/>
              <a:t> Solution for reduced set of clients improves</a:t>
            </a:r>
          </a:p>
          <a:p>
            <a:pPr lvl="1"/>
            <a:r>
              <a:rPr lang="en-US" b="1" i="1" dirty="0" smtClean="0"/>
              <a:t>Bad:</a:t>
            </a:r>
            <a:r>
              <a:rPr lang="en-US" dirty="0" smtClean="0"/>
              <a:t> Could require many QR operations</a:t>
            </a:r>
          </a:p>
          <a:p>
            <a:pPr lvl="2"/>
            <a:r>
              <a:rPr lang="en-US" dirty="0" smtClean="0"/>
              <a:t>Include a mechanism to minimize/guarantee suitable groups are </a:t>
            </a:r>
            <a:r>
              <a:rPr lang="en-US" dirty="0" smtClean="0"/>
              <a:t>formed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2CACF5-64D3-414F-9D5A-4F75CE6C288B}" type="slidenum">
              <a:rPr lang="he-IL" smtClean="0">
                <a:cs typeface="Times New Roman" pitchFamily="18" charset="0"/>
              </a:rPr>
              <a:pPr/>
              <a:t>12</a:t>
            </a:fld>
            <a:endParaRPr lang="en-US" smtClean="0"/>
          </a:p>
        </p:txBody>
      </p:sp>
      <p:sp>
        <p:nvSpPr>
          <p:cNvPr id="2560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mtClean="0"/>
              <a:t>Design results in precoded MU channel:</a:t>
            </a:r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By design:</a:t>
            </a:r>
          </a:p>
          <a:p>
            <a:pPr lvl="1"/>
            <a:r>
              <a:rPr lang="en-US" sz="2400" smtClean="0"/>
              <a:t>Off-diagonal terms are zero</a:t>
            </a:r>
          </a:p>
          <a:p>
            <a:pPr lvl="1"/>
            <a:r>
              <a:rPr lang="en-US" sz="2400" smtClean="0"/>
              <a:t>Non-zero indicates interference between users</a:t>
            </a:r>
          </a:p>
          <a:p>
            <a:r>
              <a:rPr lang="en-US" i="1" smtClean="0"/>
              <a:t>MU-Sounding recommendation:</a:t>
            </a:r>
          </a:p>
          <a:p>
            <a:pPr lvl="1"/>
            <a:r>
              <a:rPr lang="en-US" sz="2400" smtClean="0"/>
              <a:t>Include BF-NDP or precoded-NDP mode for direct measure of MU channel</a:t>
            </a:r>
          </a:p>
          <a:p>
            <a:pPr lvl="1">
              <a:buFontTx/>
              <a:buNone/>
            </a:pPr>
            <a:endParaRPr lang="en-US" sz="2400" smtClean="0"/>
          </a:p>
        </p:txBody>
      </p:sp>
      <p:sp>
        <p:nvSpPr>
          <p:cNvPr id="25606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MU-Sounding Mode (1/3)</a:t>
            </a:r>
          </a:p>
        </p:txBody>
      </p:sp>
      <p:pic>
        <p:nvPicPr>
          <p:cNvPr id="2560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438400"/>
            <a:ext cx="34988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2362200"/>
            <a:ext cx="2857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CC1F7C3-A98E-444A-ADE6-E690282E8A85}" type="slidenum">
              <a:rPr lang="he-IL" smtClean="0">
                <a:cs typeface="Times New Roman" pitchFamily="18" charset="0"/>
              </a:rPr>
              <a:pPr/>
              <a:t>13</a:t>
            </a:fld>
            <a:endParaRPr lang="en-US" smtClean="0"/>
          </a:p>
        </p:txBody>
      </p:sp>
      <p:sp>
        <p:nvSpPr>
          <p:cNvPr id="2662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MU-Sounding Mode (2/3)</a:t>
            </a:r>
          </a:p>
        </p:txBody>
      </p:sp>
      <p:sp>
        <p:nvSpPr>
          <p:cNvPr id="26630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114800"/>
          </a:xfrm>
        </p:spPr>
        <p:txBody>
          <a:bodyPr/>
          <a:lstStyle/>
          <a:p>
            <a:r>
              <a:rPr lang="en-US" dirty="0" smtClean="0"/>
              <a:t>Possible MU-Sounding Formats</a:t>
            </a:r>
          </a:p>
          <a:p>
            <a:pPr lvl="1"/>
            <a:r>
              <a:rPr lang="en-US" dirty="0" err="1" smtClean="0"/>
              <a:t>Precoded</a:t>
            </a:r>
            <a:r>
              <a:rPr lang="en-US" dirty="0" smtClean="0"/>
              <a:t>-NDP</a:t>
            </a:r>
          </a:p>
          <a:p>
            <a:pPr lvl="1"/>
            <a:r>
              <a:rPr lang="en-US" dirty="0" smtClean="0"/>
              <a:t>Staggered </a:t>
            </a:r>
            <a:r>
              <a:rPr lang="en-US" dirty="0" err="1" smtClean="0"/>
              <a:t>Precoded</a:t>
            </a:r>
            <a:r>
              <a:rPr lang="en-US" dirty="0" smtClean="0"/>
              <a:t>-LTF</a:t>
            </a:r>
          </a:p>
          <a:p>
            <a:r>
              <a:rPr lang="en-US" dirty="0" smtClean="0"/>
              <a:t>Feedback </a:t>
            </a:r>
          </a:p>
          <a:p>
            <a:pPr lvl="1"/>
            <a:r>
              <a:rPr lang="en-US" dirty="0" smtClean="0"/>
              <a:t>BF-CSI</a:t>
            </a:r>
          </a:p>
          <a:p>
            <a:pPr lvl="2"/>
            <a:r>
              <a:rPr lang="en-US" dirty="0" smtClean="0"/>
              <a:t>Transparent to users</a:t>
            </a:r>
          </a:p>
          <a:p>
            <a:pPr lvl="1"/>
            <a:r>
              <a:rPr lang="en-US" dirty="0" smtClean="0"/>
              <a:t>SINR metrics</a:t>
            </a:r>
          </a:p>
          <a:p>
            <a:pPr lvl="2"/>
            <a:r>
              <a:rPr lang="en-US" dirty="0" smtClean="0"/>
              <a:t>Reduced overhead</a:t>
            </a:r>
          </a:p>
          <a:p>
            <a:pPr lvl="2"/>
            <a:r>
              <a:rPr lang="en-US" dirty="0" smtClean="0"/>
              <a:t>Per User interference level</a:t>
            </a:r>
          </a:p>
          <a:p>
            <a:pPr lvl="2"/>
            <a:r>
              <a:rPr lang="en-US" dirty="0" smtClean="0"/>
              <a:t>Per STS interference level 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for MU operation</a:t>
            </a:r>
          </a:p>
          <a:p>
            <a:pPr lvl="1"/>
            <a:r>
              <a:rPr lang="en-US" dirty="0" smtClean="0"/>
              <a:t>Validate initial Group Formation Algorithm</a:t>
            </a:r>
          </a:p>
          <a:p>
            <a:pPr lvl="2"/>
            <a:r>
              <a:rPr lang="en-US" sz="1600" dirty="0" smtClean="0"/>
              <a:t>Detect poor initial CSI, or</a:t>
            </a:r>
          </a:p>
          <a:p>
            <a:pPr lvl="2"/>
            <a:r>
              <a:rPr lang="en-US" sz="1600" dirty="0" smtClean="0"/>
              <a:t>Practical imperfections in antenna/RF circuits</a:t>
            </a:r>
          </a:p>
          <a:p>
            <a:pPr lvl="2"/>
            <a:r>
              <a:rPr lang="en-US" sz="1600" dirty="0" smtClean="0"/>
              <a:t>Assist MU MCS selection (similar to FLA in .11n)</a:t>
            </a:r>
          </a:p>
          <a:p>
            <a:pPr lvl="1"/>
            <a:r>
              <a:rPr lang="en-US" dirty="0" smtClean="0"/>
              <a:t>Provide specific info on particular interfering pairs</a:t>
            </a:r>
          </a:p>
          <a:p>
            <a:pPr lvl="2"/>
            <a:r>
              <a:rPr lang="en-US" sz="1600" dirty="0" smtClean="0"/>
              <a:t>Streamline re-grouping process</a:t>
            </a:r>
          </a:p>
          <a:p>
            <a:pPr lvl="2"/>
            <a:r>
              <a:rPr lang="en-US" sz="1600" dirty="0" smtClean="0"/>
              <a:t>Minimize QR re-computation process</a:t>
            </a:r>
          </a:p>
          <a:p>
            <a:pPr lvl="1"/>
            <a:r>
              <a:rPr lang="en-US" dirty="0" smtClean="0"/>
              <a:t>Detect changing channel conditions</a:t>
            </a:r>
          </a:p>
          <a:p>
            <a:pPr lvl="2"/>
            <a:r>
              <a:rPr lang="en-US" sz="1600" dirty="0" smtClean="0"/>
              <a:t>Allow AP to maintain/schedule interference metrics</a:t>
            </a:r>
          </a:p>
          <a:p>
            <a:pPr lvl="2"/>
            <a:r>
              <a:rPr lang="en-US" sz="1600" dirty="0" smtClean="0"/>
              <a:t>AP suspend, regroup and re-initiate MU operation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MU-Sounding Mode (3/3)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AF062F-D08C-4FD0-976B-C4A2565D0D31}" type="slidenum">
              <a:rPr lang="he-IL" smtClean="0">
                <a:cs typeface="Times New Roman" pitchFamily="18" charset="0"/>
              </a:rPr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5168"/>
            <a:ext cx="8229600" cy="1143000"/>
          </a:xfrm>
        </p:spPr>
        <p:txBody>
          <a:bodyPr/>
          <a:lstStyle/>
          <a:p>
            <a:r>
              <a:rPr lang="en-US" dirty="0" smtClean="0"/>
              <a:t>SINR report simulation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92130"/>
            <a:ext cx="4495800" cy="1184275"/>
          </a:xfrm>
        </p:spPr>
        <p:txBody>
          <a:bodyPr/>
          <a:lstStyle/>
          <a:p>
            <a:r>
              <a:rPr lang="en-US" dirty="0" smtClean="0"/>
              <a:t>2x2 user: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SINR lower on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Less impact co-existing with 1SS STA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95368"/>
            <a:ext cx="4117975" cy="639762"/>
          </a:xfrm>
        </p:spPr>
        <p:txBody>
          <a:bodyPr/>
          <a:lstStyle/>
          <a:p>
            <a:r>
              <a:rPr lang="en-US" dirty="0" smtClean="0"/>
              <a:t>1x1 STA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Symmetric interference from 2x2 STAs</a:t>
            </a: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F0EFC0F-0330-4742-9848-16BEA7D25C95}" type="slidenum">
              <a:rPr lang="he-IL" smtClean="0">
                <a:cs typeface="Times New Roman" pitchFamily="18" charset="0"/>
              </a:rPr>
              <a:pPr>
                <a:defRPr/>
              </a:pPr>
              <a:t>15</a:t>
            </a:fld>
            <a:endParaRPr lang="en-US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51494"/>
            <a:ext cx="4040188" cy="303910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pic>
        <p:nvPicPr>
          <p:cNvPr id="583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25" y="2750897"/>
            <a:ext cx="4041775" cy="304030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81258AD-E7C7-4349-A045-07F50D0E9421}" type="slidenum">
              <a:rPr lang="he-IL" smtClean="0">
                <a:cs typeface="Times New Roman" pitchFamily="18" charset="0"/>
              </a:rPr>
              <a:pPr/>
              <a:t>16</a:t>
            </a:fld>
            <a:endParaRPr lang="en-US" smtClean="0"/>
          </a:p>
        </p:txBody>
      </p:sp>
      <p:sp>
        <p:nvSpPr>
          <p:cNvPr id="2765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447800"/>
          </a:xfrm>
        </p:spPr>
        <p:txBody>
          <a:bodyPr/>
          <a:lstStyle/>
          <a:p>
            <a:r>
              <a:rPr lang="en-US" smtClean="0"/>
              <a:t>Group stages: Formation, validation, and maintanence</a:t>
            </a:r>
          </a:p>
        </p:txBody>
      </p:sp>
      <p:sp>
        <p:nvSpPr>
          <p:cNvPr id="2765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Group maintenance process</a:t>
            </a:r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75120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386E4FF-153C-4A64-A8FD-A9CDE730AEEF}" type="slidenum">
              <a:rPr lang="he-IL" smtClean="0">
                <a:cs typeface="Times New Roman" pitchFamily="18" charset="0"/>
              </a:rPr>
              <a:pPr/>
              <a:t>17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Proposed MU-sounding mode (BF </a:t>
            </a:r>
            <a:r>
              <a:rPr lang="en-US" dirty="0" smtClean="0"/>
              <a:t>or </a:t>
            </a:r>
            <a:r>
              <a:rPr lang="en-US" dirty="0" err="1" smtClean="0"/>
              <a:t>Precoded</a:t>
            </a:r>
            <a:r>
              <a:rPr lang="en-US" dirty="0" smtClean="0"/>
              <a:t> NDP)</a:t>
            </a:r>
          </a:p>
          <a:p>
            <a:pPr lvl="1">
              <a:defRPr/>
            </a:pPr>
            <a:r>
              <a:rPr lang="en-US" dirty="0" smtClean="0"/>
              <a:t>Direct Interference measure</a:t>
            </a:r>
          </a:p>
          <a:p>
            <a:pPr lvl="1">
              <a:defRPr/>
            </a:pPr>
            <a:r>
              <a:rPr lang="en-US" dirty="0" smtClean="0"/>
              <a:t>Qualify candidate </a:t>
            </a:r>
            <a:r>
              <a:rPr lang="en-US" dirty="0" smtClean="0"/>
              <a:t>groupings</a:t>
            </a:r>
          </a:p>
          <a:p>
            <a:pPr lvl="1">
              <a:defRPr/>
            </a:pPr>
            <a:r>
              <a:rPr lang="en-US" dirty="0" smtClean="0"/>
              <a:t>Assist MU link adaptation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Periodic MU-Sounding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Staggered BF LTF, or periodic </a:t>
            </a:r>
            <a:r>
              <a:rPr lang="en-US" dirty="0" err="1" smtClean="0"/>
              <a:t>Precoded</a:t>
            </a:r>
            <a:r>
              <a:rPr lang="en-US" dirty="0" smtClean="0"/>
              <a:t>-NDP</a:t>
            </a:r>
          </a:p>
          <a:p>
            <a:pPr lvl="2">
              <a:defRPr/>
            </a:pPr>
            <a:r>
              <a:rPr lang="en-US" dirty="0" smtClean="0"/>
              <a:t>Real-time assessment of grouping validity</a:t>
            </a:r>
          </a:p>
          <a:p>
            <a:pPr lvl="1">
              <a:defRPr/>
            </a:pPr>
            <a:r>
              <a:rPr lang="en-US" dirty="0" smtClean="0"/>
              <a:t>SINR feedback for reduced overhead</a:t>
            </a:r>
          </a:p>
          <a:p>
            <a:pPr>
              <a:defRPr/>
            </a:pPr>
            <a:r>
              <a:rPr lang="en-US" dirty="0" smtClean="0"/>
              <a:t>Allow single user to belong to multiple groups</a:t>
            </a:r>
          </a:p>
          <a:p>
            <a:pPr lvl="1">
              <a:defRPr/>
            </a:pPr>
            <a:r>
              <a:rPr lang="en-US" dirty="0" smtClean="0"/>
              <a:t>Streamlines group formation process</a:t>
            </a:r>
          </a:p>
          <a:p>
            <a:pPr lvl="1">
              <a:defRPr/>
            </a:pPr>
            <a:r>
              <a:rPr lang="en-US" dirty="0" smtClean="0"/>
              <a:t>Allow groups to add/subtract users seamlessly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Q. H. Spencer, A. L. </a:t>
            </a:r>
            <a:r>
              <a:rPr lang="en-US" dirty="0" err="1" smtClean="0"/>
              <a:t>Swindlehurst</a:t>
            </a:r>
            <a:r>
              <a:rPr lang="en-US" dirty="0" smtClean="0"/>
              <a:t>, and M. </a:t>
            </a:r>
            <a:r>
              <a:rPr lang="en-US" dirty="0" err="1" smtClean="0"/>
              <a:t>Haardt</a:t>
            </a:r>
            <a:r>
              <a:rPr lang="en-US" dirty="0" smtClean="0"/>
              <a:t>, “Zero-forcing methods for downlink spatial multiplexing in multiuser MIMO channels” </a:t>
            </a:r>
            <a:r>
              <a:rPr lang="en-US" i="1" dirty="0" smtClean="0"/>
              <a:t>IEEE Trans. Sig. Proc</a:t>
            </a:r>
            <a:r>
              <a:rPr lang="en-US" dirty="0" smtClean="0"/>
              <a:t>., vol. 52, pp. 461–471 , Feb. 2004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AF062F-D08C-4FD0-976B-C4A2565D0D31}" type="slidenum">
              <a:rPr lang="he-IL" smtClean="0">
                <a:cs typeface="Times New Roman" pitchFamily="18" charset="0"/>
              </a:rPr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53D370-2D46-4525-A2B1-B1B5A417B57A}" type="slidenum">
              <a:rPr lang="he-IL" smtClean="0">
                <a:cs typeface="Times New Roman" pitchFamily="18" charset="0"/>
              </a:rPr>
              <a:pPr/>
              <a:t>2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Typical problem definition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MU solution details:</a:t>
            </a:r>
          </a:p>
          <a:p>
            <a:pPr lvl="1" eaLnBrk="1" hangingPunct="1"/>
            <a:r>
              <a:rPr lang="en-US" dirty="0" smtClean="0"/>
              <a:t>Optimal linear solution [1]</a:t>
            </a:r>
          </a:p>
          <a:p>
            <a:pPr lvl="1" eaLnBrk="1" hangingPunct="1"/>
            <a:r>
              <a:rPr lang="en-US" dirty="0" smtClean="0"/>
              <a:t>Single and multi-spatial stream users</a:t>
            </a:r>
          </a:p>
          <a:p>
            <a:pPr lvl="1" eaLnBrk="1" hangingPunct="1"/>
            <a:r>
              <a:rPr lang="en-US" dirty="0" smtClean="0"/>
              <a:t>Grouping algorithm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Real-time implementation issues</a:t>
            </a:r>
          </a:p>
          <a:p>
            <a:pPr lvl="1" eaLnBrk="1" hangingPunct="1"/>
            <a:r>
              <a:rPr lang="en-US" dirty="0" smtClean="0"/>
              <a:t>Qualifying candidate groupings</a:t>
            </a:r>
          </a:p>
          <a:p>
            <a:pPr lvl="1" eaLnBrk="1" hangingPunct="1"/>
            <a:r>
              <a:rPr lang="en-US" dirty="0" smtClean="0"/>
              <a:t>Regrouping, adding/subtracting users from groups</a:t>
            </a:r>
          </a:p>
          <a:p>
            <a:pPr lvl="1" eaLnBrk="1" hangingPunct="1"/>
            <a:r>
              <a:rPr lang="en-US" dirty="0" smtClean="0"/>
              <a:t>Use of pre-coded NDP sounding packets for group management</a:t>
            </a:r>
          </a:p>
        </p:txBody>
      </p:sp>
      <p:sp>
        <p:nvSpPr>
          <p:cNvPr id="17414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כותרת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MU problem set-up: 3 users</a:t>
            </a:r>
            <a:br>
              <a:rPr lang="en-US" sz="4000" smtClean="0"/>
            </a:br>
            <a:endParaRPr lang="he-IL" sz="4000" smtClean="0"/>
          </a:p>
        </p:txBody>
      </p:sp>
      <p:sp>
        <p:nvSpPr>
          <p:cNvPr id="2052" name="Footer Placeholder 4"/>
          <p:cNvSpPr txBox="1">
            <a:spLocks noGrp="1"/>
          </p:cNvSpPr>
          <p:nvPr/>
        </p:nvSpPr>
        <p:spPr bwMode="auto">
          <a:xfrm>
            <a:off x="25146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he-IL" sz="1400"/>
          </a:p>
        </p:txBody>
      </p:sp>
      <p:sp>
        <p:nvSpPr>
          <p:cNvPr id="2053" name="Rectangle 104"/>
          <p:cNvSpPr>
            <a:spLocks noChangeArrowheads="1"/>
          </p:cNvSpPr>
          <p:nvPr/>
        </p:nvSpPr>
        <p:spPr bwMode="auto">
          <a:xfrm>
            <a:off x="0" y="241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4" name="Date Placeholder 10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055" name="Slide Number Placeholder 10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6BDC5B1-A666-48DA-8D68-4328051040DC}" type="slidenum">
              <a:rPr lang="he-IL" smtClean="0">
                <a:cs typeface="Times New Roman" pitchFamily="18" charset="0"/>
              </a:rPr>
              <a:pPr/>
              <a:t>3</a:t>
            </a:fld>
            <a:endParaRPr lang="en-US" smtClean="0"/>
          </a:p>
        </p:txBody>
      </p:sp>
      <p:graphicFrame>
        <p:nvGraphicFramePr>
          <p:cNvPr id="2050" name="Object 106"/>
          <p:cNvGraphicFramePr>
            <a:graphicFrameLocks noChangeAspect="1"/>
          </p:cNvGraphicFramePr>
          <p:nvPr/>
        </p:nvGraphicFramePr>
        <p:xfrm>
          <a:off x="1219200" y="1219200"/>
          <a:ext cx="6411913" cy="3657600"/>
        </p:xfrm>
        <a:graphic>
          <a:graphicData uri="http://schemas.openxmlformats.org/presentationml/2006/ole">
            <p:oleObj spid="_x0000_s2050" name="Visio" r:id="rId4" imgW="5406687" imgH="3092300" progId="Visio.Drawing.11">
              <p:embed/>
            </p:oleObj>
          </a:graphicData>
        </a:graphic>
      </p:graphicFrame>
      <p:sp>
        <p:nvSpPr>
          <p:cNvPr id="2056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7924800" cy="1676400"/>
          </a:xfrm>
        </p:spPr>
        <p:txBody>
          <a:bodyPr/>
          <a:lstStyle/>
          <a:p>
            <a:r>
              <a:rPr lang="en-US" smtClean="0"/>
              <a:t>Composite channel:</a:t>
            </a:r>
          </a:p>
          <a:p>
            <a:endParaRPr lang="en-US" smtClean="0"/>
          </a:p>
          <a:p>
            <a:r>
              <a:rPr lang="en-US" smtClean="0"/>
              <a:t>Received signal</a:t>
            </a:r>
          </a:p>
        </p:txBody>
      </p:sp>
      <p:pic>
        <p:nvPicPr>
          <p:cNvPr id="205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876800"/>
            <a:ext cx="9144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791200"/>
            <a:ext cx="18303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the precoding matrices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28FE0AC-BE90-4C5F-9652-CFC471D44446}" type="slidenum">
              <a:rPr lang="he-IL" smtClean="0">
                <a:cs typeface="Times New Roman" pitchFamily="18" charset="0"/>
              </a:rPr>
              <a:pPr/>
              <a:t>4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 dirty="0" err="1" smtClean="0"/>
              <a:t>Precoded</a:t>
            </a:r>
            <a:r>
              <a:rPr lang="en-US" sz="2800" dirty="0" smtClean="0"/>
              <a:t> MU transmission: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 smtClean="0"/>
              <a:t>Need to find V: 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 smtClean="0"/>
              <a:t>Necessary condition: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 smtClean="0"/>
              <a:t>Two step problem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400" dirty="0" smtClean="0"/>
              <a:t>Find appropriate Null spaces for each MU user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sz="2400" dirty="0" smtClean="0"/>
              <a:t>Find best Vi in the Null space for good reception at </a:t>
            </a:r>
            <a:r>
              <a:rPr lang="en-US" sz="2400" dirty="0" err="1" smtClean="0"/>
              <a:t>STAi</a:t>
            </a:r>
            <a:endParaRPr lang="en-US" sz="2400" dirty="0"/>
          </a:p>
        </p:txBody>
      </p:sp>
      <p:pic>
        <p:nvPicPr>
          <p:cNvPr id="1843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1828800"/>
            <a:ext cx="36433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2859088"/>
            <a:ext cx="2895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3810000"/>
            <a:ext cx="21336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799125A-B410-43A8-BB3D-7A355A5BFE5E}" type="slidenum">
              <a:rPr lang="he-IL" smtClean="0">
                <a:cs typeface="Times New Roman" pitchFamily="18" charset="0"/>
              </a:rPr>
              <a:pPr/>
              <a:t>5</a:t>
            </a:fld>
            <a:endParaRPr lang="en-US" smtClean="0"/>
          </a:p>
        </p:txBody>
      </p:sp>
      <p:sp>
        <p:nvSpPr>
          <p:cNvPr id="1946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conditions to satisfy:</a:t>
            </a:r>
          </a:p>
          <a:p>
            <a:endParaRPr lang="en-US" dirty="0" smtClean="0"/>
          </a:p>
          <a:p>
            <a:pPr marL="971550" lvl="1" indent="-514350">
              <a:buFont typeface="Times New Roman" pitchFamily="18" charset="0"/>
              <a:buAutoNum type="arabicPeriod"/>
            </a:pPr>
            <a:r>
              <a:rPr lang="en-US" dirty="0" smtClean="0"/>
              <a:t>Null space requirement:</a:t>
            </a:r>
          </a:p>
          <a:p>
            <a:pPr marL="971550" lvl="1" indent="-514350">
              <a:buFont typeface="Times New Roman" pitchFamily="18" charset="0"/>
              <a:buAutoNum type="arabicPeriod"/>
            </a:pPr>
            <a:endParaRPr lang="en-US" dirty="0" smtClean="0"/>
          </a:p>
          <a:p>
            <a:pPr marL="971550" lvl="1" indent="-514350">
              <a:buFont typeface="Times New Roman" pitchFamily="18" charset="0"/>
              <a:buAutoNum type="arabicPeriod"/>
            </a:pPr>
            <a:endParaRPr lang="en-US" dirty="0" smtClean="0"/>
          </a:p>
          <a:p>
            <a:pPr marL="971550" lvl="1" indent="-514350">
              <a:buFont typeface="Times New Roman" pitchFamily="18" charset="0"/>
              <a:buAutoNum type="arabicPeriod"/>
            </a:pPr>
            <a:endParaRPr lang="en-US" dirty="0" smtClean="0"/>
          </a:p>
          <a:p>
            <a:pPr marL="971550" lvl="1" indent="-514350">
              <a:buFont typeface="Times New Roman" pitchFamily="18" charset="0"/>
              <a:buAutoNum type="arabicPeriod"/>
            </a:pPr>
            <a:endParaRPr lang="en-US" dirty="0" smtClean="0"/>
          </a:p>
          <a:p>
            <a:pPr marL="971550" lvl="1" indent="-514350">
              <a:buFont typeface="Times New Roman" pitchFamily="18" charset="0"/>
              <a:buAutoNum type="arabicPeriod"/>
            </a:pPr>
            <a:r>
              <a:rPr lang="en-US" dirty="0" smtClean="0"/>
              <a:t>Good </a:t>
            </a:r>
            <a:r>
              <a:rPr lang="en-US" dirty="0" err="1" smtClean="0"/>
              <a:t>Tx</a:t>
            </a:r>
            <a:r>
              <a:rPr lang="en-US" dirty="0" smtClean="0"/>
              <a:t> gain, can’t have: </a:t>
            </a:r>
          </a:p>
        </p:txBody>
      </p:sp>
      <p:sp>
        <p:nvSpPr>
          <p:cNvPr id="194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necessary conditions</a:t>
            </a:r>
          </a:p>
        </p:txBody>
      </p:sp>
      <p:pic>
        <p:nvPicPr>
          <p:cNvPr id="1946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91075" y="2133600"/>
            <a:ext cx="2209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3138" y="2771775"/>
            <a:ext cx="22272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3138" y="3438525"/>
            <a:ext cx="22272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4343400"/>
            <a:ext cx="152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ED3A749-11B3-412F-8EF7-F51B51474ACE}" type="slidenum">
              <a:rPr lang="he-IL" smtClean="0">
                <a:cs typeface="Times New Roman" pitchFamily="18" charset="0"/>
              </a:rPr>
              <a:pPr/>
              <a:t>6</a:t>
            </a:fld>
            <a:endParaRPr lang="en-US" smtClean="0"/>
          </a:p>
        </p:txBody>
      </p:sp>
      <p:sp>
        <p:nvSpPr>
          <p:cNvPr id="204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</a:p>
        </p:txBody>
      </p:sp>
      <p:sp>
        <p:nvSpPr>
          <p:cNvPr id="204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Constrained optimization problem: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Maximize the transmission through the ith channel, subject to Null space constraint </a:t>
            </a:r>
          </a:p>
        </p:txBody>
      </p:sp>
      <p:pic>
        <p:nvPicPr>
          <p:cNvPr id="2048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522538"/>
            <a:ext cx="1909763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868BE65-B42E-4F36-BF5A-AF71ACD554BC}" type="slidenum">
              <a:rPr lang="he-IL" smtClean="0">
                <a:cs typeface="Times New Roman" pitchFamily="18" charset="0"/>
              </a:rPr>
              <a:pPr/>
              <a:t>7</a:t>
            </a:fld>
            <a:endParaRPr lang="en-US" smtClean="0"/>
          </a:p>
        </p:txBody>
      </p:sp>
      <p:sp>
        <p:nvSpPr>
          <p:cNvPr id="2150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T. Paré, Ralink Technology</a:t>
            </a:r>
          </a:p>
        </p:txBody>
      </p:sp>
      <p:sp>
        <p:nvSpPr>
          <p:cNvPr id="215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3-user example</a:t>
            </a:r>
          </a:p>
        </p:txBody>
      </p:sp>
      <p:sp>
        <p:nvSpPr>
          <p:cNvPr id="215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AP: 8x8</a:t>
            </a:r>
          </a:p>
          <a:p>
            <a:r>
              <a:rPr lang="en-US" smtClean="0"/>
              <a:t>Three users:</a:t>
            </a:r>
          </a:p>
          <a:p>
            <a:pPr lvl="1"/>
            <a:r>
              <a:rPr lang="en-US" smtClean="0"/>
              <a:t>STA1 and STA2: 2x2</a:t>
            </a:r>
          </a:p>
          <a:p>
            <a:pPr lvl="1"/>
            <a:r>
              <a:rPr lang="en-US" smtClean="0"/>
              <a:t>STA3: 1x1</a:t>
            </a:r>
          </a:p>
          <a:p>
            <a:r>
              <a:rPr lang="en-US" smtClean="0"/>
              <a:t>MU Channel dimensions:</a:t>
            </a:r>
          </a:p>
          <a:p>
            <a:endParaRPr lang="en-US" smtClean="0"/>
          </a:p>
          <a:p>
            <a:r>
              <a:rPr lang="en-US" smtClean="0"/>
              <a:t>Corresponding Nullspaces:</a:t>
            </a:r>
          </a:p>
          <a:p>
            <a:pPr lvl="1"/>
            <a:r>
              <a:rPr lang="en-US" sz="2400" smtClean="0"/>
              <a:t>Find nullspaces using QR decomposition </a:t>
            </a:r>
          </a:p>
        </p:txBody>
      </p:sp>
      <p:pic>
        <p:nvPicPr>
          <p:cNvPr id="215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3352800"/>
            <a:ext cx="28987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410200"/>
            <a:ext cx="2935111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584321D-94F0-4BCB-BDCF-5583EA7AE18E}" type="slidenum">
              <a:rPr lang="he-IL" smtClean="0">
                <a:cs typeface="Times New Roman" pitchFamily="18" charset="0"/>
              </a:rPr>
              <a:pPr/>
              <a:t>8</a:t>
            </a:fld>
            <a:endParaRPr lang="en-US" smtClean="0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7772400" cy="1066800"/>
          </a:xfrm>
        </p:spPr>
        <p:txBody>
          <a:bodyPr/>
          <a:lstStyle/>
          <a:p>
            <a:r>
              <a:rPr lang="en-US" smtClean="0"/>
              <a:t>Precoder for STA3: 1SS user</a:t>
            </a:r>
          </a:p>
        </p:txBody>
      </p:sp>
      <p:sp>
        <p:nvSpPr>
          <p:cNvPr id="225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Nullspace:</a:t>
            </a:r>
          </a:p>
          <a:p>
            <a:r>
              <a:rPr lang="en-US" smtClean="0"/>
              <a:t>Assume linear solution:</a:t>
            </a:r>
          </a:p>
          <a:p>
            <a:r>
              <a:rPr lang="en-US" smtClean="0"/>
              <a:t>Find </a:t>
            </a:r>
            <a:r>
              <a:rPr lang="en-US" i="1" smtClean="0"/>
              <a:t>a</a:t>
            </a:r>
            <a:r>
              <a:rPr lang="en-US" smtClean="0"/>
              <a:t> that maximizes Y3, where: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Let:</a:t>
            </a:r>
          </a:p>
          <a:p>
            <a:endParaRPr lang="en-US" smtClean="0"/>
          </a:p>
          <a:p>
            <a:r>
              <a:rPr lang="en-US" smtClean="0"/>
              <a:t>Optimal solution (2-norm):    </a:t>
            </a:r>
          </a:p>
        </p:txBody>
      </p:sp>
      <p:pic>
        <p:nvPicPr>
          <p:cNvPr id="2253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4188" y="2052638"/>
            <a:ext cx="243046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6500" y="2493963"/>
            <a:ext cx="14366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05650" y="2222500"/>
            <a:ext cx="110331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6025" y="3429000"/>
            <a:ext cx="180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57388" y="4159250"/>
            <a:ext cx="17938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986338"/>
            <a:ext cx="173513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May 2010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1103343-CD66-4A10-ACF9-A5076B3EAAD4}" type="slidenum">
              <a:rPr lang="he-IL" smtClean="0">
                <a:cs typeface="Times New Roman" pitchFamily="18" charset="0"/>
              </a:rPr>
              <a:pPr/>
              <a:t>9</a:t>
            </a:fld>
            <a:endParaRPr lang="en-US" smtClean="0"/>
          </a:p>
        </p:txBody>
      </p:sp>
      <p:sp>
        <p:nvSpPr>
          <p:cNvPr id="235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Multi-stream Users: STA1,2</a:t>
            </a:r>
          </a:p>
        </p:txBody>
      </p:sp>
      <p:sp>
        <p:nvSpPr>
          <p:cNvPr id="235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Larger nullspace:</a:t>
            </a:r>
          </a:p>
          <a:p>
            <a:r>
              <a:rPr lang="en-US" smtClean="0"/>
              <a:t>Solution form:</a:t>
            </a:r>
          </a:p>
          <a:p>
            <a:r>
              <a:rPr lang="en-US" smtClean="0"/>
              <a:t>Find </a:t>
            </a:r>
            <a:r>
              <a:rPr lang="en-US" i="1" smtClean="0"/>
              <a:t>A</a:t>
            </a:r>
            <a:r>
              <a:rPr lang="en-US" smtClean="0"/>
              <a:t> (5X2) that maximizes Y1, where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SVD solution to find optimal directions:</a:t>
            </a:r>
          </a:p>
          <a:p>
            <a:endParaRPr lang="en-US" smtClean="0"/>
          </a:p>
          <a:p>
            <a:r>
              <a:rPr lang="en-US" smtClean="0"/>
              <a:t>Optimal solution (2-norm):    </a:t>
            </a:r>
          </a:p>
        </p:txBody>
      </p:sp>
      <p:pic>
        <p:nvPicPr>
          <p:cNvPr id="2355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057400"/>
            <a:ext cx="2700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438400"/>
            <a:ext cx="1447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3505200"/>
            <a:ext cx="2103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42088" y="4213225"/>
            <a:ext cx="196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95863" y="5057775"/>
            <a:ext cx="990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6669078" y="6475413"/>
            <a:ext cx="20637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/>
              <a:t>T. </a:t>
            </a:r>
            <a:r>
              <a:rPr lang="en-US" dirty="0" err="1" smtClean="0"/>
              <a:t>Paré</a:t>
            </a:r>
            <a:r>
              <a:rPr lang="en-US" dirty="0" smtClean="0"/>
              <a:t> et al. , </a:t>
            </a:r>
            <a:r>
              <a:rPr lang="en-US" dirty="0" err="1" smtClean="0"/>
              <a:t>Ralink</a:t>
            </a:r>
            <a:r>
              <a:rPr lang="en-US" dirty="0" smtClean="0"/>
              <a:t> Technology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</TotalTime>
  <Words>842</Words>
  <Application>Microsoft Office PowerPoint</Application>
  <PresentationFormat>On-screen Show (4:3)</PresentationFormat>
  <Paragraphs>198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802-11-Submission</vt:lpstr>
      <vt:lpstr>Custom Design</vt:lpstr>
      <vt:lpstr>Document</vt:lpstr>
      <vt:lpstr>Visio</vt:lpstr>
      <vt:lpstr>Grouping Process for MU-MIMO</vt:lpstr>
      <vt:lpstr>Outline</vt:lpstr>
      <vt:lpstr>MU problem set-up: 3 users </vt:lpstr>
      <vt:lpstr>Finding the precoding matrices</vt:lpstr>
      <vt:lpstr>Problem necessary conditions</vt:lpstr>
      <vt:lpstr>Problem statement</vt:lpstr>
      <vt:lpstr>Typical 3-user example</vt:lpstr>
      <vt:lpstr>Precoder for STA3: 1SS user</vt:lpstr>
      <vt:lpstr>Multi-stream Users: STA1,2</vt:lpstr>
      <vt:lpstr>Grouping Algorithm: Iterative solution to find feasible groups</vt:lpstr>
      <vt:lpstr>Observations</vt:lpstr>
      <vt:lpstr>MU-Sounding Mode (1/3)</vt:lpstr>
      <vt:lpstr>MU-Sounding Mode (2/3)</vt:lpstr>
      <vt:lpstr>MU-Sounding Mode (3/3)</vt:lpstr>
      <vt:lpstr>SINR report simulation</vt:lpstr>
      <vt:lpstr>Group maintenance process</vt:lpstr>
      <vt:lpstr>Summary</vt:lpstr>
      <vt:lpstr>Reference</vt:lpstr>
    </vt:vector>
  </TitlesOfParts>
  <Company>Ralink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Thomas Pare</dc:creator>
  <cp:lastModifiedBy>Thomas</cp:lastModifiedBy>
  <cp:revision>69</cp:revision>
  <cp:lastPrinted>1998-02-10T13:28:06Z</cp:lastPrinted>
  <dcterms:created xsi:type="dcterms:W3CDTF">2007-05-21T21:00:37Z</dcterms:created>
  <dcterms:modified xsi:type="dcterms:W3CDTF">2010-05-18T09:40:04Z</dcterms:modified>
</cp:coreProperties>
</file>