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24"/>
  </p:notesMasterIdLst>
  <p:handoutMasterIdLst>
    <p:handoutMasterId r:id="rId25"/>
  </p:handout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91" r:id="rId19"/>
    <p:sldId id="287" r:id="rId20"/>
    <p:sldId id="288" r:id="rId21"/>
    <p:sldId id="289" r:id="rId22"/>
    <p:sldId id="290" r:id="rId2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13" autoAdjust="0"/>
    <p:restoredTop sz="86353" autoAdjust="0"/>
  </p:normalViewPr>
  <p:slideViewPr>
    <p:cSldViewPr>
      <p:cViewPr varScale="1">
        <p:scale>
          <a:sx n="74" d="100"/>
          <a:sy n="74" d="100"/>
        </p:scale>
        <p:origin x="-4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4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56"/>
    </p:cViewPr>
  </p:sorterViewPr>
  <p:notesViewPr>
    <p:cSldViewPr>
      <p:cViewPr varScale="1">
        <p:scale>
          <a:sx n="38" d="100"/>
          <a:sy n="38" d="100"/>
        </p:scale>
        <p:origin x="-1584" y="-12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802.11-yy/0847r0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2AC588E-0EA5-4421-869E-0A1A5B5BE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20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802.11-yy/0847r0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z="1200"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FABD008D-C862-4CD8-BB00-1E78266626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20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doc.: IEEE 802.11-yy/0847r0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Month Year</a:t>
            </a:r>
          </a:p>
        </p:txBody>
      </p:sp>
      <p:sp>
        <p:nvSpPr>
          <p:cNvPr id="460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ja-JP" smtClean="0"/>
              <a:t>John Doe, Some Company</a:t>
            </a:r>
          </a:p>
        </p:txBody>
      </p:sp>
      <p:sp>
        <p:nvSpPr>
          <p:cNvPr id="460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B9673781-102F-43F4-9C0C-08B54A13B79A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460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60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331913" y="274638"/>
            <a:ext cx="735488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8313" y="1628775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59313" y="1628775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8313" y="3967163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9313" y="3967163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altLang="ja-JP" sz="1800" b="1" dirty="0">
                <a:ea typeface="ＭＳ Ｐゴシック" pitchFamily="34" charset="-128"/>
              </a:rPr>
              <a:t>doc.: IEEE </a:t>
            </a:r>
            <a:r>
              <a:rPr lang="en-US" altLang="ja-JP" sz="1800" b="1" dirty="0" smtClean="0">
                <a:ea typeface="ＭＳ Ｐゴシック" pitchFamily="34" charset="-128"/>
              </a:rPr>
              <a:t>802.11-10/0567r1</a:t>
            </a:r>
            <a:endParaRPr lang="ja-JP" altLang="en-US" sz="1800" b="1">
              <a:ea typeface="ＭＳ Ｐゴシック" pitchFamily="34" charset="-128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200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</a:t>
            </a:r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200"/>
          </a:p>
        </p:txBody>
      </p:sp>
      <p:sp>
        <p:nvSpPr>
          <p:cNvPr id="8" name="Rectangle 9"/>
          <p:cNvSpPr>
            <a:spLocks noChangeArrowheads="1"/>
          </p:cNvSpPr>
          <p:nvPr userDrawn="1"/>
        </p:nvSpPr>
        <p:spPr bwMode="auto">
          <a:xfrm>
            <a:off x="4343400" y="6477000"/>
            <a:ext cx="530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Slide </a:t>
            </a:r>
            <a:fld id="{D969430A-6938-4340-B3D3-F8CF0C7BC47A}" type="slidenum">
              <a:rPr lang="en-US" sz="1200"/>
              <a:pPr>
                <a:defRPr/>
              </a:pPr>
              <a:t>‹#›</a:t>
            </a:fld>
            <a:endParaRPr lang="en-US" sz="1200" dirty="0"/>
          </a:p>
        </p:txBody>
      </p:sp>
      <p:sp>
        <p:nvSpPr>
          <p:cNvPr id="9" name="Rectangle 9"/>
          <p:cNvSpPr>
            <a:spLocks noChangeArrowheads="1"/>
          </p:cNvSpPr>
          <p:nvPr userDrawn="1"/>
        </p:nvSpPr>
        <p:spPr bwMode="auto">
          <a:xfrm>
            <a:off x="6858000" y="6477000"/>
            <a:ext cx="12779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ja-JP" sz="1200">
                <a:ea typeface="ＭＳ Ｐゴシック" pitchFamily="34" charset="-128"/>
              </a:rPr>
              <a:t>Michelle Gong, Intel</a:t>
            </a: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693738" y="333375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ja-JP" sz="1800" b="1" dirty="0" smtClean="0">
                <a:ea typeface="ＭＳ Ｐゴシック" pitchFamily="34" charset="-128"/>
              </a:rPr>
              <a:t>May  </a:t>
            </a:r>
            <a:r>
              <a:rPr lang="en-US" altLang="ja-JP" sz="1800" b="1" dirty="0">
                <a:ea typeface="ＭＳ Ｐゴシック" pitchFamily="34" charset="-128"/>
              </a:rPr>
              <a:t>2010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802.11-10/0yyyr0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200"/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4343400" y="6477000"/>
            <a:ext cx="530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Slide </a:t>
            </a:r>
            <a:fld id="{6F0996E6-ED16-4984-9019-D100D9492126}" type="slidenum">
              <a:rPr lang="en-US" sz="1200"/>
              <a:pPr>
                <a:defRPr/>
              </a:pPr>
              <a:t>‹#›</a:t>
            </a:fld>
            <a:endParaRPr lang="en-US" sz="1200" dirty="0"/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6408738" y="6477000"/>
            <a:ext cx="12904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 smtClean="0"/>
              <a:t>Michelle Gong, Intel</a:t>
            </a:r>
            <a:endParaRPr lang="en-US" sz="1200" dirty="0"/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93738" y="333375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800" b="1" dirty="0" smtClean="0"/>
              <a:t>May 2010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41" r:id="rId2"/>
    <p:sldLayoutId id="2147483942" r:id="rId3"/>
    <p:sldLayoutId id="2147483943" r:id="rId4"/>
    <p:sldLayoutId id="2147483944" r:id="rId5"/>
    <p:sldLayoutId id="2147483945" r:id="rId6"/>
    <p:sldLayoutId id="2147483946" r:id="rId7"/>
    <p:sldLayoutId id="2147483947" r:id="rId8"/>
    <p:sldLayoutId id="2147483948" r:id="rId9"/>
    <p:sldLayoutId id="2147483949" r:id="rId10"/>
    <p:sldLayoutId id="2147483950" r:id="rId11"/>
    <p:sldLayoutId id="214748395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2800" dirty="0" smtClean="0"/>
              <a:t>DL MU MIMO Analysis and OBSS Simulation Results</a:t>
            </a:r>
            <a:endParaRPr lang="en-US" altLang="ja-JP" sz="2800" dirty="0" smtClean="0">
              <a:ea typeface="ＭＳ Ｐゴシック" pitchFamily="34" charset="-128"/>
            </a:endParaRPr>
          </a:p>
        </p:txBody>
      </p:sp>
      <p:sp>
        <p:nvSpPr>
          <p:cNvPr id="1028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altLang="ja-JP" sz="2000" dirty="0" smtClean="0">
                <a:ea typeface="ＭＳ Ｐゴシック" pitchFamily="34" charset="-128"/>
              </a:rPr>
              <a:t>Date:</a:t>
            </a:r>
            <a:r>
              <a:rPr lang="en-US" altLang="ja-JP" sz="2000" b="0" dirty="0" smtClean="0">
                <a:ea typeface="ＭＳ Ｐゴシック" pitchFamily="34" charset="-128"/>
              </a:rPr>
              <a:t> 2010-05-15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34988" y="2517775"/>
          <a:ext cx="7432675" cy="3074988"/>
        </p:xfrm>
        <a:graphic>
          <a:graphicData uri="http://schemas.openxmlformats.org/presentationml/2006/ole">
            <p:oleObj spid="_x0000_s1026" name="Document" r:id="rId4" imgW="9186161" imgH="3802824" progId="Word.Document.8">
              <p:embed/>
            </p:oleObj>
          </a:graphicData>
        </a:graphic>
      </p:graphicFrame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altLang="ja-JP" sz="2000" b="1" dirty="0">
                <a:latin typeface="+mj-lt"/>
                <a:ea typeface="MS PGothic" pitchFamily="34" charset="-128"/>
              </a:rPr>
              <a:t>Authors:</a:t>
            </a:r>
            <a:endParaRPr lang="en-US" altLang="ja-JP" sz="2000" dirty="0">
              <a:latin typeface="+mj-lt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smtClean="0"/>
              <a:t>AP’s medium access behavior (option 1)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37538" cy="1905000"/>
          </a:xfrm>
        </p:spPr>
        <p:txBody>
          <a:bodyPr/>
          <a:lstStyle/>
          <a:p>
            <a:r>
              <a:rPr lang="en-US" smtClean="0"/>
              <a:t> </a:t>
            </a:r>
            <a:r>
              <a:rPr lang="en-US" sz="2000" smtClean="0"/>
              <a:t>As long as one BA is received by the AP (or at least one received BA indicates correctly received new packets) , the AP treats the DL SDMA transmission as a success</a:t>
            </a:r>
          </a:p>
          <a:p>
            <a:pPr lvl="1"/>
            <a:r>
              <a:rPr lang="en-US" smtClean="0"/>
              <a:t>CW = CWmin</a:t>
            </a:r>
          </a:p>
          <a:p>
            <a:r>
              <a:rPr lang="en-US" sz="2000" smtClean="0"/>
              <a:t> If no BA is received (or no received BA indicates correctly received new packets) , the AP treats the DL SDMA transmission as a failure and initiates exponential backoff</a:t>
            </a:r>
          </a:p>
          <a:p>
            <a:pPr lvl="1"/>
            <a:r>
              <a:rPr lang="en-US" smtClean="0"/>
              <a:t>CW = (CW+1)*2-1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1079500" y="4449763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1308100" y="4449763"/>
            <a:ext cx="1295400" cy="228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Arial" charset="0"/>
                <a:cs typeface="Arial" charset="0"/>
              </a:rPr>
              <a:t>Data (STA1)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1308100" y="4906963"/>
            <a:ext cx="838200" cy="228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Arial" charset="0"/>
                <a:cs typeface="Arial" charset="0"/>
              </a:rPr>
              <a:t>Data (STA3)</a:t>
            </a: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3429000" y="5364163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3657600" y="5364163"/>
            <a:ext cx="304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Arial" charset="0"/>
                <a:cs typeface="Arial" charset="0"/>
              </a:rPr>
              <a:t>BA</a:t>
            </a: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1079500" y="4678363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1308100" y="4678363"/>
            <a:ext cx="990600" cy="228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Arial" charset="0"/>
                <a:cs typeface="Arial" charset="0"/>
              </a:rPr>
              <a:t>Data (STA2)</a:t>
            </a: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1079500" y="4906963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4178300" y="5668963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4406900" y="5668963"/>
            <a:ext cx="304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Arial" charset="0"/>
                <a:cs typeface="Arial" charset="0"/>
              </a:rPr>
              <a:t>BA</a:t>
            </a:r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2743200" y="5135563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2971800" y="5135563"/>
            <a:ext cx="304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Arial" charset="0"/>
                <a:cs typeface="Arial" charset="0"/>
              </a:rPr>
              <a:t>BA</a:t>
            </a:r>
          </a:p>
        </p:txBody>
      </p:sp>
      <p:sp>
        <p:nvSpPr>
          <p:cNvPr id="26640" name="Line 16"/>
          <p:cNvSpPr>
            <a:spLocks noChangeShapeType="1"/>
          </p:cNvSpPr>
          <p:nvPr/>
        </p:nvSpPr>
        <p:spPr bwMode="auto">
          <a:xfrm>
            <a:off x="2590800" y="43735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>
            <a:off x="3251200" y="43735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>
            <a:off x="3429000" y="43735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3" name="Line 19"/>
          <p:cNvSpPr>
            <a:spLocks noChangeShapeType="1"/>
          </p:cNvSpPr>
          <p:nvPr/>
        </p:nvSpPr>
        <p:spPr bwMode="auto">
          <a:xfrm>
            <a:off x="2743200" y="43735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4" name="Line 20"/>
          <p:cNvSpPr>
            <a:spLocks noChangeShapeType="1"/>
          </p:cNvSpPr>
          <p:nvPr/>
        </p:nvSpPr>
        <p:spPr bwMode="auto">
          <a:xfrm>
            <a:off x="3962400" y="43735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>
            <a:off x="4165600" y="45259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6" name="Line 22"/>
          <p:cNvSpPr>
            <a:spLocks noChangeShapeType="1"/>
          </p:cNvSpPr>
          <p:nvPr/>
        </p:nvSpPr>
        <p:spPr bwMode="auto">
          <a:xfrm>
            <a:off x="2590800" y="5592763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7" name="Line 23"/>
          <p:cNvSpPr>
            <a:spLocks noChangeShapeType="1"/>
          </p:cNvSpPr>
          <p:nvPr/>
        </p:nvSpPr>
        <p:spPr bwMode="auto">
          <a:xfrm>
            <a:off x="3200400" y="5592763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8" name="Line 24"/>
          <p:cNvSpPr>
            <a:spLocks noChangeShapeType="1"/>
          </p:cNvSpPr>
          <p:nvPr/>
        </p:nvSpPr>
        <p:spPr bwMode="auto">
          <a:xfrm>
            <a:off x="3962400" y="5592763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2133600" y="5715000"/>
            <a:ext cx="1171575" cy="274638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i="1">
                <a:latin typeface="Verdana" pitchFamily="34" charset="0"/>
                <a:cs typeface="Arial" charset="0"/>
              </a:rPr>
              <a:t>SIFS or RIFS</a:t>
            </a:r>
          </a:p>
        </p:txBody>
      </p:sp>
      <p:sp>
        <p:nvSpPr>
          <p:cNvPr id="26650" name="Line 26"/>
          <p:cNvSpPr>
            <a:spLocks noChangeShapeType="1"/>
          </p:cNvSpPr>
          <p:nvPr/>
        </p:nvSpPr>
        <p:spPr bwMode="auto">
          <a:xfrm>
            <a:off x="4724400" y="45259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1" name="Line 27"/>
          <p:cNvSpPr>
            <a:spLocks noChangeShapeType="1"/>
          </p:cNvSpPr>
          <p:nvPr/>
        </p:nvSpPr>
        <p:spPr bwMode="auto">
          <a:xfrm>
            <a:off x="5334000" y="44958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2" name="Line 28"/>
          <p:cNvSpPr>
            <a:spLocks noChangeShapeType="1"/>
          </p:cNvSpPr>
          <p:nvPr/>
        </p:nvSpPr>
        <p:spPr bwMode="auto">
          <a:xfrm>
            <a:off x="4724400" y="5638800"/>
            <a:ext cx="685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3" name="Text Box 29"/>
          <p:cNvSpPr txBox="1">
            <a:spLocks noChangeArrowheads="1"/>
          </p:cNvSpPr>
          <p:nvPr/>
        </p:nvSpPr>
        <p:spPr bwMode="auto">
          <a:xfrm>
            <a:off x="4572000" y="4114800"/>
            <a:ext cx="866775" cy="45720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i="1">
                <a:latin typeface="Verdana" pitchFamily="34" charset="0"/>
                <a:cs typeface="Arial" charset="0"/>
              </a:rPr>
              <a:t>Backoff </a:t>
            </a:r>
          </a:p>
          <a:p>
            <a:pPr algn="ctr" eaLnBrk="0" hangingPunct="0"/>
            <a:r>
              <a:rPr lang="en-US" i="1">
                <a:latin typeface="Verdana" pitchFamily="34" charset="0"/>
                <a:cs typeface="Arial" charset="0"/>
              </a:rPr>
              <a:t>(CWmin)</a:t>
            </a:r>
          </a:p>
        </p:txBody>
      </p:sp>
      <p:sp>
        <p:nvSpPr>
          <p:cNvPr id="26654" name="Rectangle 30"/>
          <p:cNvSpPr>
            <a:spLocks noChangeArrowheads="1"/>
          </p:cNvSpPr>
          <p:nvPr/>
        </p:nvSpPr>
        <p:spPr bwMode="auto">
          <a:xfrm>
            <a:off x="5346700" y="4445000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26655" name="Rectangle 31"/>
          <p:cNvSpPr>
            <a:spLocks noChangeArrowheads="1"/>
          </p:cNvSpPr>
          <p:nvPr/>
        </p:nvSpPr>
        <p:spPr bwMode="auto">
          <a:xfrm>
            <a:off x="5575300" y="4445000"/>
            <a:ext cx="1295400" cy="228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Arial" charset="0"/>
                <a:cs typeface="Arial" charset="0"/>
              </a:rPr>
              <a:t>Data (STA1)</a:t>
            </a:r>
          </a:p>
        </p:txBody>
      </p:sp>
      <p:sp>
        <p:nvSpPr>
          <p:cNvPr id="26656" name="Rectangle 32"/>
          <p:cNvSpPr>
            <a:spLocks noChangeArrowheads="1"/>
          </p:cNvSpPr>
          <p:nvPr/>
        </p:nvSpPr>
        <p:spPr bwMode="auto">
          <a:xfrm>
            <a:off x="7772400" y="5410200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26657" name="Rectangle 33"/>
          <p:cNvSpPr>
            <a:spLocks noChangeArrowheads="1"/>
          </p:cNvSpPr>
          <p:nvPr/>
        </p:nvSpPr>
        <p:spPr bwMode="auto">
          <a:xfrm>
            <a:off x="8001000" y="5410200"/>
            <a:ext cx="304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Arial" charset="0"/>
                <a:cs typeface="Arial" charset="0"/>
              </a:rPr>
              <a:t>BA</a:t>
            </a:r>
          </a:p>
        </p:txBody>
      </p:sp>
      <p:sp>
        <p:nvSpPr>
          <p:cNvPr id="26658" name="Rectangle 34"/>
          <p:cNvSpPr>
            <a:spLocks noChangeArrowheads="1"/>
          </p:cNvSpPr>
          <p:nvPr/>
        </p:nvSpPr>
        <p:spPr bwMode="auto">
          <a:xfrm>
            <a:off x="5346700" y="4673600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26659" name="Rectangle 35"/>
          <p:cNvSpPr>
            <a:spLocks noChangeArrowheads="1"/>
          </p:cNvSpPr>
          <p:nvPr/>
        </p:nvSpPr>
        <p:spPr bwMode="auto">
          <a:xfrm>
            <a:off x="5575300" y="4673600"/>
            <a:ext cx="990600" cy="228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Arial" charset="0"/>
                <a:cs typeface="Arial" charset="0"/>
              </a:rPr>
              <a:t>Data (STA2)</a:t>
            </a:r>
          </a:p>
        </p:txBody>
      </p:sp>
      <p:sp>
        <p:nvSpPr>
          <p:cNvPr id="26660" name="Rectangle 36"/>
          <p:cNvSpPr>
            <a:spLocks noChangeArrowheads="1"/>
          </p:cNvSpPr>
          <p:nvPr/>
        </p:nvSpPr>
        <p:spPr bwMode="auto">
          <a:xfrm>
            <a:off x="7086600" y="5181600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26661" name="Rectangle 37"/>
          <p:cNvSpPr>
            <a:spLocks noChangeArrowheads="1"/>
          </p:cNvSpPr>
          <p:nvPr/>
        </p:nvSpPr>
        <p:spPr bwMode="auto">
          <a:xfrm>
            <a:off x="7315200" y="5181600"/>
            <a:ext cx="304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Arial" charset="0"/>
                <a:cs typeface="Arial" charset="0"/>
              </a:rPr>
              <a:t>BA</a:t>
            </a:r>
          </a:p>
        </p:txBody>
      </p:sp>
      <p:sp>
        <p:nvSpPr>
          <p:cNvPr id="26662" name="Line 38"/>
          <p:cNvSpPr>
            <a:spLocks noChangeShapeType="1"/>
          </p:cNvSpPr>
          <p:nvPr/>
        </p:nvSpPr>
        <p:spPr bwMode="auto">
          <a:xfrm>
            <a:off x="6934200" y="45259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63" name="Line 39"/>
          <p:cNvSpPr>
            <a:spLocks noChangeShapeType="1"/>
          </p:cNvSpPr>
          <p:nvPr/>
        </p:nvSpPr>
        <p:spPr bwMode="auto">
          <a:xfrm>
            <a:off x="7594600" y="45259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64" name="Line 40"/>
          <p:cNvSpPr>
            <a:spLocks noChangeShapeType="1"/>
          </p:cNvSpPr>
          <p:nvPr/>
        </p:nvSpPr>
        <p:spPr bwMode="auto">
          <a:xfrm>
            <a:off x="7772400" y="45259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65" name="Line 41"/>
          <p:cNvSpPr>
            <a:spLocks noChangeShapeType="1"/>
          </p:cNvSpPr>
          <p:nvPr/>
        </p:nvSpPr>
        <p:spPr bwMode="auto">
          <a:xfrm>
            <a:off x="7086600" y="45259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66" name="Line 42"/>
          <p:cNvSpPr>
            <a:spLocks noChangeShapeType="1"/>
          </p:cNvSpPr>
          <p:nvPr/>
        </p:nvSpPr>
        <p:spPr bwMode="auto">
          <a:xfrm>
            <a:off x="8305800" y="45259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67" name="Line 43"/>
          <p:cNvSpPr>
            <a:spLocks noChangeShapeType="1"/>
          </p:cNvSpPr>
          <p:nvPr/>
        </p:nvSpPr>
        <p:spPr bwMode="auto">
          <a:xfrm>
            <a:off x="6934200" y="5638800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68" name="Line 44"/>
          <p:cNvSpPr>
            <a:spLocks noChangeShapeType="1"/>
          </p:cNvSpPr>
          <p:nvPr/>
        </p:nvSpPr>
        <p:spPr bwMode="auto">
          <a:xfrm>
            <a:off x="7543800" y="56388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69" name="Line 45"/>
          <p:cNvSpPr>
            <a:spLocks noChangeShapeType="1"/>
          </p:cNvSpPr>
          <p:nvPr/>
        </p:nvSpPr>
        <p:spPr bwMode="auto">
          <a:xfrm>
            <a:off x="4419600" y="5562600"/>
            <a:ext cx="152400" cy="457200"/>
          </a:xfrm>
          <a:prstGeom prst="line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70" name="Line 46"/>
          <p:cNvSpPr>
            <a:spLocks noChangeShapeType="1"/>
          </p:cNvSpPr>
          <p:nvPr/>
        </p:nvSpPr>
        <p:spPr bwMode="auto">
          <a:xfrm flipH="1">
            <a:off x="4419600" y="5562600"/>
            <a:ext cx="152400" cy="457200"/>
          </a:xfrm>
          <a:prstGeom prst="line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71" name="Line 47"/>
          <p:cNvSpPr>
            <a:spLocks noChangeShapeType="1"/>
          </p:cNvSpPr>
          <p:nvPr/>
        </p:nvSpPr>
        <p:spPr bwMode="auto">
          <a:xfrm>
            <a:off x="1143000" y="4191000"/>
            <a:ext cx="35052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72" name="Rectangle 48"/>
          <p:cNvSpPr>
            <a:spLocks noChangeArrowheads="1"/>
          </p:cNvSpPr>
          <p:nvPr/>
        </p:nvSpPr>
        <p:spPr bwMode="auto">
          <a:xfrm>
            <a:off x="5562600" y="4902200"/>
            <a:ext cx="838200" cy="228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Arial" charset="0"/>
                <a:cs typeface="Arial" charset="0"/>
              </a:rPr>
              <a:t>Data (STA3)</a:t>
            </a:r>
          </a:p>
        </p:txBody>
      </p:sp>
      <p:sp>
        <p:nvSpPr>
          <p:cNvPr id="26673" name="Rectangle 49"/>
          <p:cNvSpPr>
            <a:spLocks noChangeArrowheads="1"/>
          </p:cNvSpPr>
          <p:nvPr/>
        </p:nvSpPr>
        <p:spPr bwMode="auto">
          <a:xfrm>
            <a:off x="5334000" y="4902200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mtClean="0"/>
              <a:t>AP’s medium access behavior (option 2)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237538" cy="1905000"/>
          </a:xfrm>
        </p:spPr>
        <p:txBody>
          <a:bodyPr/>
          <a:lstStyle/>
          <a:p>
            <a:r>
              <a:rPr lang="en-US" smtClean="0"/>
              <a:t> </a:t>
            </a:r>
            <a:r>
              <a:rPr lang="en-US" sz="2000" smtClean="0"/>
              <a:t>If all BAs are received by the AP (or all received BA indicate correctly received new packets) , the AP treats the DL SDMA transmission as a success</a:t>
            </a:r>
          </a:p>
          <a:p>
            <a:pPr lvl="1"/>
            <a:r>
              <a:rPr lang="en-US" smtClean="0"/>
              <a:t>CW = CWmin</a:t>
            </a:r>
          </a:p>
          <a:p>
            <a:r>
              <a:rPr lang="en-US" sz="2000" smtClean="0"/>
              <a:t> If at least one BA is not received (or a received BA doesn’t indicate any correctly received packet), the AP treats the DL SDMA transmission as a failure and initiates exponential backoff</a:t>
            </a:r>
          </a:p>
          <a:p>
            <a:pPr lvl="1"/>
            <a:r>
              <a:rPr lang="en-US" smtClean="0"/>
              <a:t>CW = (CW+1)*2-1</a:t>
            </a:r>
            <a:endParaRPr lang="en-US" sz="1800" smtClean="0"/>
          </a:p>
          <a:p>
            <a:endParaRPr lang="en-US" sz="2000" smtClean="0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1079500" y="4602163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1308100" y="4602163"/>
            <a:ext cx="1295400" cy="228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Arial" charset="0"/>
                <a:cs typeface="Arial" charset="0"/>
              </a:rPr>
              <a:t>Data (STA1)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1308100" y="5059363"/>
            <a:ext cx="838200" cy="228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Arial" charset="0"/>
                <a:cs typeface="Arial" charset="0"/>
              </a:rPr>
              <a:t>Data (STA3)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3429000" y="5516563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3657600" y="5516563"/>
            <a:ext cx="304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Arial" charset="0"/>
                <a:cs typeface="Arial" charset="0"/>
              </a:rPr>
              <a:t>BA</a:t>
            </a:r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1079500" y="4830763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1308100" y="4830763"/>
            <a:ext cx="990600" cy="228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Arial" charset="0"/>
                <a:cs typeface="Arial" charset="0"/>
              </a:rPr>
              <a:t>Data (STA2)</a:t>
            </a: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1079500" y="5059363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4178300" y="5821363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4406900" y="5821363"/>
            <a:ext cx="304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Arial" charset="0"/>
                <a:cs typeface="Arial" charset="0"/>
              </a:rPr>
              <a:t>BA</a:t>
            </a:r>
          </a:p>
        </p:txBody>
      </p:sp>
      <p:sp>
        <p:nvSpPr>
          <p:cNvPr id="27662" name="Rectangle 14"/>
          <p:cNvSpPr>
            <a:spLocks noChangeArrowheads="1"/>
          </p:cNvSpPr>
          <p:nvPr/>
        </p:nvSpPr>
        <p:spPr bwMode="auto">
          <a:xfrm>
            <a:off x="2743200" y="5287963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27663" name="Rectangle 15"/>
          <p:cNvSpPr>
            <a:spLocks noChangeArrowheads="1"/>
          </p:cNvSpPr>
          <p:nvPr/>
        </p:nvSpPr>
        <p:spPr bwMode="auto">
          <a:xfrm>
            <a:off x="2971800" y="5287963"/>
            <a:ext cx="304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Arial" charset="0"/>
                <a:cs typeface="Arial" charset="0"/>
              </a:rPr>
              <a:t>BA</a:t>
            </a:r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2590800" y="45259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>
            <a:off x="3251200" y="45259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>
            <a:off x="3429000" y="45259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7" name="Line 19"/>
          <p:cNvSpPr>
            <a:spLocks noChangeShapeType="1"/>
          </p:cNvSpPr>
          <p:nvPr/>
        </p:nvSpPr>
        <p:spPr bwMode="auto">
          <a:xfrm>
            <a:off x="2743200" y="45259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8" name="Line 20"/>
          <p:cNvSpPr>
            <a:spLocks noChangeShapeType="1"/>
          </p:cNvSpPr>
          <p:nvPr/>
        </p:nvSpPr>
        <p:spPr bwMode="auto">
          <a:xfrm>
            <a:off x="3962400" y="45259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9" name="Line 21"/>
          <p:cNvSpPr>
            <a:spLocks noChangeShapeType="1"/>
          </p:cNvSpPr>
          <p:nvPr/>
        </p:nvSpPr>
        <p:spPr bwMode="auto">
          <a:xfrm>
            <a:off x="4165600" y="46783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0" name="Line 22"/>
          <p:cNvSpPr>
            <a:spLocks noChangeShapeType="1"/>
          </p:cNvSpPr>
          <p:nvPr/>
        </p:nvSpPr>
        <p:spPr bwMode="auto">
          <a:xfrm>
            <a:off x="2590800" y="5745163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1" name="Line 23"/>
          <p:cNvSpPr>
            <a:spLocks noChangeShapeType="1"/>
          </p:cNvSpPr>
          <p:nvPr/>
        </p:nvSpPr>
        <p:spPr bwMode="auto">
          <a:xfrm>
            <a:off x="3200400" y="5745163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2" name="Line 24"/>
          <p:cNvSpPr>
            <a:spLocks noChangeShapeType="1"/>
          </p:cNvSpPr>
          <p:nvPr/>
        </p:nvSpPr>
        <p:spPr bwMode="auto">
          <a:xfrm>
            <a:off x="3962400" y="5745163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3" name="Text Box 25"/>
          <p:cNvSpPr txBox="1">
            <a:spLocks noChangeArrowheads="1"/>
          </p:cNvSpPr>
          <p:nvPr/>
        </p:nvSpPr>
        <p:spPr bwMode="auto">
          <a:xfrm>
            <a:off x="2743200" y="5867400"/>
            <a:ext cx="1225550" cy="274638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i="1">
                <a:latin typeface="Verdana" pitchFamily="34" charset="0"/>
                <a:cs typeface="Arial" charset="0"/>
              </a:rPr>
              <a:t>SIFS or RIFS </a:t>
            </a:r>
          </a:p>
        </p:txBody>
      </p:sp>
      <p:sp>
        <p:nvSpPr>
          <p:cNvPr id="27674" name="Line 26"/>
          <p:cNvSpPr>
            <a:spLocks noChangeShapeType="1"/>
          </p:cNvSpPr>
          <p:nvPr/>
        </p:nvSpPr>
        <p:spPr bwMode="auto">
          <a:xfrm>
            <a:off x="4724400" y="46783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5" name="Line 27"/>
          <p:cNvSpPr>
            <a:spLocks noChangeShapeType="1"/>
          </p:cNvSpPr>
          <p:nvPr/>
        </p:nvSpPr>
        <p:spPr bwMode="auto">
          <a:xfrm>
            <a:off x="5334000" y="46482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6" name="Line 28"/>
          <p:cNvSpPr>
            <a:spLocks noChangeShapeType="1"/>
          </p:cNvSpPr>
          <p:nvPr/>
        </p:nvSpPr>
        <p:spPr bwMode="auto">
          <a:xfrm>
            <a:off x="4724400" y="5791200"/>
            <a:ext cx="685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7" name="Text Box 29"/>
          <p:cNvSpPr txBox="1">
            <a:spLocks noChangeArrowheads="1"/>
          </p:cNvSpPr>
          <p:nvPr/>
        </p:nvSpPr>
        <p:spPr bwMode="auto">
          <a:xfrm>
            <a:off x="4419600" y="4114800"/>
            <a:ext cx="1474788" cy="45720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i="1">
                <a:latin typeface="Verdana" pitchFamily="34" charset="0"/>
                <a:cs typeface="Arial" charset="0"/>
              </a:rPr>
              <a:t>Exponential backoff</a:t>
            </a:r>
          </a:p>
        </p:txBody>
      </p:sp>
      <p:sp>
        <p:nvSpPr>
          <p:cNvPr id="27678" name="Rectangle 30"/>
          <p:cNvSpPr>
            <a:spLocks noChangeArrowheads="1"/>
          </p:cNvSpPr>
          <p:nvPr/>
        </p:nvSpPr>
        <p:spPr bwMode="auto">
          <a:xfrm>
            <a:off x="5346700" y="4597400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27679" name="Rectangle 31"/>
          <p:cNvSpPr>
            <a:spLocks noChangeArrowheads="1"/>
          </p:cNvSpPr>
          <p:nvPr/>
        </p:nvSpPr>
        <p:spPr bwMode="auto">
          <a:xfrm>
            <a:off x="5575300" y="4597400"/>
            <a:ext cx="1295400" cy="228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Arial" charset="0"/>
                <a:cs typeface="Arial" charset="0"/>
              </a:rPr>
              <a:t>Data (STA1)</a:t>
            </a:r>
          </a:p>
        </p:txBody>
      </p:sp>
      <p:sp>
        <p:nvSpPr>
          <p:cNvPr id="27680" name="Rectangle 32"/>
          <p:cNvSpPr>
            <a:spLocks noChangeArrowheads="1"/>
          </p:cNvSpPr>
          <p:nvPr/>
        </p:nvSpPr>
        <p:spPr bwMode="auto">
          <a:xfrm>
            <a:off x="7772400" y="5562600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27681" name="Rectangle 33"/>
          <p:cNvSpPr>
            <a:spLocks noChangeArrowheads="1"/>
          </p:cNvSpPr>
          <p:nvPr/>
        </p:nvSpPr>
        <p:spPr bwMode="auto">
          <a:xfrm>
            <a:off x="8001000" y="5562600"/>
            <a:ext cx="304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Arial" charset="0"/>
                <a:cs typeface="Arial" charset="0"/>
              </a:rPr>
              <a:t>BA</a:t>
            </a:r>
          </a:p>
        </p:txBody>
      </p:sp>
      <p:sp>
        <p:nvSpPr>
          <p:cNvPr id="27682" name="Rectangle 34"/>
          <p:cNvSpPr>
            <a:spLocks noChangeArrowheads="1"/>
          </p:cNvSpPr>
          <p:nvPr/>
        </p:nvSpPr>
        <p:spPr bwMode="auto">
          <a:xfrm>
            <a:off x="5346700" y="4826000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27683" name="Rectangle 35"/>
          <p:cNvSpPr>
            <a:spLocks noChangeArrowheads="1"/>
          </p:cNvSpPr>
          <p:nvPr/>
        </p:nvSpPr>
        <p:spPr bwMode="auto">
          <a:xfrm>
            <a:off x="5575300" y="4826000"/>
            <a:ext cx="990600" cy="228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Arial" charset="0"/>
                <a:cs typeface="Arial" charset="0"/>
              </a:rPr>
              <a:t>Data (STA2)</a:t>
            </a:r>
          </a:p>
        </p:txBody>
      </p:sp>
      <p:sp>
        <p:nvSpPr>
          <p:cNvPr id="27684" name="Rectangle 36"/>
          <p:cNvSpPr>
            <a:spLocks noChangeArrowheads="1"/>
          </p:cNvSpPr>
          <p:nvPr/>
        </p:nvSpPr>
        <p:spPr bwMode="auto">
          <a:xfrm>
            <a:off x="7086600" y="5334000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27685" name="Rectangle 37"/>
          <p:cNvSpPr>
            <a:spLocks noChangeArrowheads="1"/>
          </p:cNvSpPr>
          <p:nvPr/>
        </p:nvSpPr>
        <p:spPr bwMode="auto">
          <a:xfrm>
            <a:off x="7315200" y="5334000"/>
            <a:ext cx="304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Arial" charset="0"/>
                <a:cs typeface="Arial" charset="0"/>
              </a:rPr>
              <a:t>BA</a:t>
            </a:r>
          </a:p>
        </p:txBody>
      </p:sp>
      <p:sp>
        <p:nvSpPr>
          <p:cNvPr id="27686" name="Line 38"/>
          <p:cNvSpPr>
            <a:spLocks noChangeShapeType="1"/>
          </p:cNvSpPr>
          <p:nvPr/>
        </p:nvSpPr>
        <p:spPr bwMode="auto">
          <a:xfrm>
            <a:off x="6934200" y="46783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87" name="Line 39"/>
          <p:cNvSpPr>
            <a:spLocks noChangeShapeType="1"/>
          </p:cNvSpPr>
          <p:nvPr/>
        </p:nvSpPr>
        <p:spPr bwMode="auto">
          <a:xfrm>
            <a:off x="7594600" y="46783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88" name="Line 40"/>
          <p:cNvSpPr>
            <a:spLocks noChangeShapeType="1"/>
          </p:cNvSpPr>
          <p:nvPr/>
        </p:nvSpPr>
        <p:spPr bwMode="auto">
          <a:xfrm>
            <a:off x="7772400" y="46783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89" name="Line 41"/>
          <p:cNvSpPr>
            <a:spLocks noChangeShapeType="1"/>
          </p:cNvSpPr>
          <p:nvPr/>
        </p:nvSpPr>
        <p:spPr bwMode="auto">
          <a:xfrm>
            <a:off x="7086600" y="46783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90" name="Line 42"/>
          <p:cNvSpPr>
            <a:spLocks noChangeShapeType="1"/>
          </p:cNvSpPr>
          <p:nvPr/>
        </p:nvSpPr>
        <p:spPr bwMode="auto">
          <a:xfrm>
            <a:off x="8305800" y="46783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91" name="Line 43"/>
          <p:cNvSpPr>
            <a:spLocks noChangeShapeType="1"/>
          </p:cNvSpPr>
          <p:nvPr/>
        </p:nvSpPr>
        <p:spPr bwMode="auto">
          <a:xfrm>
            <a:off x="6934200" y="5791200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92" name="Line 44"/>
          <p:cNvSpPr>
            <a:spLocks noChangeShapeType="1"/>
          </p:cNvSpPr>
          <p:nvPr/>
        </p:nvSpPr>
        <p:spPr bwMode="auto">
          <a:xfrm>
            <a:off x="7543800" y="57912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93" name="Line 45"/>
          <p:cNvSpPr>
            <a:spLocks noChangeShapeType="1"/>
          </p:cNvSpPr>
          <p:nvPr/>
        </p:nvSpPr>
        <p:spPr bwMode="auto">
          <a:xfrm>
            <a:off x="4419600" y="5715000"/>
            <a:ext cx="152400" cy="457200"/>
          </a:xfrm>
          <a:prstGeom prst="line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94" name="Line 46"/>
          <p:cNvSpPr>
            <a:spLocks noChangeShapeType="1"/>
          </p:cNvSpPr>
          <p:nvPr/>
        </p:nvSpPr>
        <p:spPr bwMode="auto">
          <a:xfrm flipH="1">
            <a:off x="4419600" y="5715000"/>
            <a:ext cx="152400" cy="457200"/>
          </a:xfrm>
          <a:prstGeom prst="line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95" name="Line 47"/>
          <p:cNvSpPr>
            <a:spLocks noChangeShapeType="1"/>
          </p:cNvSpPr>
          <p:nvPr/>
        </p:nvSpPr>
        <p:spPr bwMode="auto">
          <a:xfrm>
            <a:off x="1143000" y="4343400"/>
            <a:ext cx="3505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96" name="Rectangle 48"/>
          <p:cNvSpPr>
            <a:spLocks noChangeArrowheads="1"/>
          </p:cNvSpPr>
          <p:nvPr/>
        </p:nvSpPr>
        <p:spPr bwMode="auto">
          <a:xfrm>
            <a:off x="5562600" y="5054600"/>
            <a:ext cx="838200" cy="228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Arial" charset="0"/>
                <a:cs typeface="Arial" charset="0"/>
              </a:rPr>
              <a:t>Data (STA3)</a:t>
            </a:r>
          </a:p>
        </p:txBody>
      </p:sp>
      <p:sp>
        <p:nvSpPr>
          <p:cNvPr id="27697" name="Rectangle 49"/>
          <p:cNvSpPr>
            <a:spLocks noChangeArrowheads="1"/>
          </p:cNvSpPr>
          <p:nvPr/>
        </p:nvSpPr>
        <p:spPr bwMode="auto">
          <a:xfrm>
            <a:off x="5334000" y="5054600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838200"/>
          </a:xfrm>
        </p:spPr>
        <p:txBody>
          <a:bodyPr/>
          <a:lstStyle/>
          <a:p>
            <a:r>
              <a:rPr lang="en-US" smtClean="0"/>
              <a:t>Simulation parameters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389938" cy="5334000"/>
          </a:xfrm>
        </p:spPr>
        <p:txBody>
          <a:bodyPr/>
          <a:lstStyle/>
          <a:p>
            <a:r>
              <a:rPr lang="en-US" sz="1800" dirty="0" smtClean="0"/>
              <a:t> </a:t>
            </a:r>
            <a:r>
              <a:rPr lang="en-US" sz="2000" dirty="0" smtClean="0"/>
              <a:t>One AP (4 antennas), three STAs (each with 2 antennas) in one BSS</a:t>
            </a:r>
          </a:p>
          <a:p>
            <a:pPr lvl="2"/>
            <a:r>
              <a:rPr lang="en-US" sz="1600" dirty="0" smtClean="0"/>
              <a:t>TXOP limit: 3 ms</a:t>
            </a:r>
          </a:p>
          <a:p>
            <a:pPr lvl="2"/>
            <a:r>
              <a:rPr lang="en-US" sz="1600" dirty="0" smtClean="0"/>
              <a:t>20MHz: 52 data subcarriers, 4 pilot tones</a:t>
            </a:r>
          </a:p>
          <a:p>
            <a:pPr lvl="2"/>
            <a:r>
              <a:rPr lang="en-US" sz="1600" dirty="0" smtClean="0"/>
              <a:t>SIFS=16 us, RIFS=2us, </a:t>
            </a:r>
            <a:r>
              <a:rPr lang="en-US" sz="1600" dirty="0" err="1" smtClean="0"/>
              <a:t>aSlotTime</a:t>
            </a:r>
            <a:r>
              <a:rPr lang="en-US" sz="1600" dirty="0" smtClean="0"/>
              <a:t>=9 us </a:t>
            </a:r>
          </a:p>
          <a:p>
            <a:pPr lvl="2"/>
            <a:r>
              <a:rPr lang="en-US" sz="1600" dirty="0" smtClean="0"/>
              <a:t>Data packet size: 1500 bytes</a:t>
            </a:r>
          </a:p>
          <a:p>
            <a:pPr lvl="2"/>
            <a:r>
              <a:rPr lang="en-US" sz="1600" dirty="0" err="1" smtClean="0"/>
              <a:t>CWmin</a:t>
            </a:r>
            <a:r>
              <a:rPr lang="en-US" sz="1600" dirty="0" smtClean="0"/>
              <a:t>=7, </a:t>
            </a:r>
            <a:r>
              <a:rPr lang="en-US" sz="1600" dirty="0" err="1" smtClean="0"/>
              <a:t>CWmax</a:t>
            </a:r>
            <a:r>
              <a:rPr lang="en-US" sz="1600" dirty="0" smtClean="0"/>
              <a:t>=63 for AC_VI; </a:t>
            </a:r>
            <a:r>
              <a:rPr lang="en-US" sz="1600" dirty="0" err="1" smtClean="0"/>
              <a:t>CWmin</a:t>
            </a:r>
            <a:r>
              <a:rPr lang="en-US" sz="1600" dirty="0" smtClean="0"/>
              <a:t>=15, </a:t>
            </a:r>
            <a:r>
              <a:rPr lang="en-US" sz="1600" dirty="0" err="1" smtClean="0"/>
              <a:t>CWmax</a:t>
            </a:r>
            <a:r>
              <a:rPr lang="en-US" sz="1600" dirty="0" smtClean="0"/>
              <a:t>=1023 for AC_BE</a:t>
            </a:r>
          </a:p>
          <a:p>
            <a:r>
              <a:rPr lang="en-US" sz="2000" dirty="0" smtClean="0"/>
              <a:t> Data rates: </a:t>
            </a:r>
          </a:p>
          <a:p>
            <a:pPr lvl="2"/>
            <a:r>
              <a:rPr lang="en-US" sz="1600" dirty="0" smtClean="0"/>
              <a:t>802.11a, 16QAM, r=1/2 for control rate (BAR/BA), 802.11n MCS7 (64QAM, r=5/6, </a:t>
            </a:r>
            <a:r>
              <a:rPr lang="en-US" sz="1600" dirty="0" err="1" smtClean="0"/>
              <a:t>nSS</a:t>
            </a:r>
            <a:r>
              <a:rPr lang="en-US" sz="1600" dirty="0" smtClean="0"/>
              <a:t>=1) for downlink data rate </a:t>
            </a:r>
          </a:p>
          <a:p>
            <a:pPr lvl="2"/>
            <a:r>
              <a:rPr lang="en-US" sz="1600" dirty="0" smtClean="0"/>
              <a:t>Assumption: each STA needs 2 antennas to receive one spatial stream in DL SDMA (MMSE </a:t>
            </a:r>
            <a:r>
              <a:rPr lang="en-US" sz="1600" dirty="0" err="1" smtClean="0"/>
              <a:t>precoding</a:t>
            </a:r>
            <a:r>
              <a:rPr lang="en-US" sz="1600" dirty="0" smtClean="0"/>
              <a:t> and MMSE receiver for resolvable LTFs)</a:t>
            </a:r>
            <a:endParaRPr lang="en-US" sz="2000" dirty="0" smtClean="0"/>
          </a:p>
          <a:p>
            <a:r>
              <a:rPr lang="en-US" sz="2000" dirty="0" smtClean="0"/>
              <a:t> Comparison:</a:t>
            </a:r>
          </a:p>
          <a:p>
            <a:pPr lvl="2"/>
            <a:r>
              <a:rPr lang="en-US" sz="1600" dirty="0" smtClean="0"/>
              <a:t>Response mechanisms</a:t>
            </a:r>
          </a:p>
          <a:p>
            <a:pPr lvl="3"/>
            <a:r>
              <a:rPr lang="en-US" sz="1400" dirty="0" smtClean="0"/>
              <a:t>DL SDMA with scheduled ACK (SIFS)</a:t>
            </a:r>
          </a:p>
          <a:p>
            <a:pPr lvl="3"/>
            <a:r>
              <a:rPr lang="en-US" sz="1400" dirty="0" smtClean="0"/>
              <a:t>DL SDMA with scheduled ACK (RIFS)</a:t>
            </a:r>
          </a:p>
          <a:p>
            <a:pPr lvl="3"/>
            <a:r>
              <a:rPr lang="en-US" sz="1400" dirty="0" smtClean="0"/>
              <a:t>DL SDMA with polled ACK</a:t>
            </a:r>
          </a:p>
          <a:p>
            <a:pPr lvl="2"/>
            <a:r>
              <a:rPr lang="en-US" sz="1600" dirty="0" smtClean="0"/>
              <a:t>AP’s medium access behavior</a:t>
            </a:r>
          </a:p>
          <a:p>
            <a:pPr lvl="3"/>
            <a:r>
              <a:rPr lang="en-US" sz="1400" dirty="0" smtClean="0"/>
              <a:t>Two options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Simulation scenario one</a:t>
            </a:r>
          </a:p>
        </p:txBody>
      </p:sp>
      <p:sp>
        <p:nvSpPr>
          <p:cNvPr id="2969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7924800" cy="2362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Two overlapping </a:t>
            </a:r>
            <a:r>
              <a:rPr lang="en-US" sz="1800" dirty="0" err="1" smtClean="0"/>
              <a:t>BSSes</a:t>
            </a:r>
            <a:endParaRPr lang="en-US" sz="1800" dirty="0" smtClean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One AP and multiple STAs in one BSS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Both APs are DL SDMA capable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Fully loaded network: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Downlink and uplink UDP traffic</a:t>
            </a:r>
            <a:endParaRPr lang="en-US" sz="14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Goal: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Evaluate two DL SDMA response mechanisms when there are hidden nodes in the network</a:t>
            </a:r>
          </a:p>
        </p:txBody>
      </p:sp>
      <p:sp>
        <p:nvSpPr>
          <p:cNvPr id="57" name="AutoShape 9"/>
          <p:cNvSpPr>
            <a:spLocks noChangeArrowheads="1"/>
          </p:cNvSpPr>
          <p:nvPr/>
        </p:nvSpPr>
        <p:spPr bwMode="auto">
          <a:xfrm>
            <a:off x="2819400" y="4572000"/>
            <a:ext cx="685800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58" name="AutoShape 10"/>
          <p:cNvSpPr>
            <a:spLocks noChangeArrowheads="1"/>
          </p:cNvSpPr>
          <p:nvPr/>
        </p:nvSpPr>
        <p:spPr bwMode="auto">
          <a:xfrm>
            <a:off x="5486400" y="4648200"/>
            <a:ext cx="685800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59" name="Line 11"/>
          <p:cNvSpPr>
            <a:spLocks noChangeShapeType="1"/>
          </p:cNvSpPr>
          <p:nvPr/>
        </p:nvSpPr>
        <p:spPr bwMode="auto">
          <a:xfrm>
            <a:off x="3429000" y="4953000"/>
            <a:ext cx="457200" cy="1524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Line 12"/>
          <p:cNvSpPr>
            <a:spLocks noChangeShapeType="1"/>
          </p:cNvSpPr>
          <p:nvPr/>
        </p:nvSpPr>
        <p:spPr bwMode="auto">
          <a:xfrm flipH="1">
            <a:off x="4724400" y="5029200"/>
            <a:ext cx="685800" cy="1524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Oval 13"/>
          <p:cNvSpPr>
            <a:spLocks noChangeArrowheads="1"/>
          </p:cNvSpPr>
          <p:nvPr/>
        </p:nvSpPr>
        <p:spPr bwMode="auto">
          <a:xfrm>
            <a:off x="2286000" y="4038600"/>
            <a:ext cx="5791200" cy="2057400"/>
          </a:xfrm>
          <a:prstGeom prst="ellipse">
            <a:avLst/>
          </a:prstGeom>
          <a:noFill/>
          <a:ln w="22225" algn="ctr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62" name="Text Box 15"/>
          <p:cNvSpPr txBox="1">
            <a:spLocks noChangeArrowheads="1"/>
          </p:cNvSpPr>
          <p:nvPr/>
        </p:nvSpPr>
        <p:spPr bwMode="auto">
          <a:xfrm>
            <a:off x="3200400" y="4343400"/>
            <a:ext cx="671512" cy="396875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 i="1" dirty="0">
                <a:latin typeface="Verdana" pitchFamily="34" charset="0"/>
                <a:cs typeface="Arial" charset="0"/>
              </a:rPr>
              <a:t>AP1</a:t>
            </a:r>
          </a:p>
        </p:txBody>
      </p:sp>
      <p:sp>
        <p:nvSpPr>
          <p:cNvPr id="63" name="Text Box 16"/>
          <p:cNvSpPr txBox="1">
            <a:spLocks noChangeArrowheads="1"/>
          </p:cNvSpPr>
          <p:nvPr/>
        </p:nvSpPr>
        <p:spPr bwMode="auto">
          <a:xfrm>
            <a:off x="5791200" y="4419600"/>
            <a:ext cx="671512" cy="396875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 i="1" dirty="0">
                <a:latin typeface="Verdana" pitchFamily="34" charset="0"/>
                <a:cs typeface="Arial" charset="0"/>
              </a:rPr>
              <a:t>AP2</a:t>
            </a:r>
          </a:p>
        </p:txBody>
      </p:sp>
      <p:sp>
        <p:nvSpPr>
          <p:cNvPr id="64" name="Text Box 17"/>
          <p:cNvSpPr txBox="1">
            <a:spLocks noChangeArrowheads="1"/>
          </p:cNvSpPr>
          <p:nvPr/>
        </p:nvSpPr>
        <p:spPr bwMode="auto">
          <a:xfrm>
            <a:off x="3243583" y="5410200"/>
            <a:ext cx="721672" cy="338554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i="1" dirty="0" smtClean="0">
                <a:latin typeface="Verdana" pitchFamily="34" charset="0"/>
                <a:cs typeface="Arial" charset="0"/>
              </a:rPr>
              <a:t>STA3</a:t>
            </a:r>
            <a:endParaRPr lang="en-US" sz="1600" i="1" dirty="0">
              <a:latin typeface="Verdana" pitchFamily="34" charset="0"/>
              <a:cs typeface="Arial" charset="0"/>
            </a:endParaRPr>
          </a:p>
        </p:txBody>
      </p:sp>
      <p:sp>
        <p:nvSpPr>
          <p:cNvPr id="65" name="Text Box 18"/>
          <p:cNvSpPr txBox="1">
            <a:spLocks noChangeArrowheads="1"/>
          </p:cNvSpPr>
          <p:nvPr/>
        </p:nvSpPr>
        <p:spPr bwMode="auto">
          <a:xfrm>
            <a:off x="4724400" y="5334000"/>
            <a:ext cx="715962" cy="33655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i="1" dirty="0">
                <a:latin typeface="Verdana" pitchFamily="34" charset="0"/>
                <a:cs typeface="Arial" charset="0"/>
              </a:rPr>
              <a:t>STA4</a:t>
            </a:r>
          </a:p>
        </p:txBody>
      </p:sp>
      <p:sp>
        <p:nvSpPr>
          <p:cNvPr id="66" name="Rectangle 19"/>
          <p:cNvSpPr>
            <a:spLocks noChangeArrowheads="1"/>
          </p:cNvSpPr>
          <p:nvPr/>
        </p:nvSpPr>
        <p:spPr bwMode="auto">
          <a:xfrm>
            <a:off x="1493838" y="5334000"/>
            <a:ext cx="152400" cy="381000"/>
          </a:xfrm>
          <a:prstGeom prst="rect">
            <a:avLst/>
          </a:prstGeom>
          <a:solidFill>
            <a:srgbClr val="FF0000"/>
          </a:solidFill>
          <a:ln w="349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67" name="Text Box 20"/>
          <p:cNvSpPr txBox="1">
            <a:spLocks noChangeArrowheads="1"/>
          </p:cNvSpPr>
          <p:nvPr/>
        </p:nvSpPr>
        <p:spPr bwMode="auto">
          <a:xfrm>
            <a:off x="1719583" y="5638800"/>
            <a:ext cx="721672" cy="338554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i="1" dirty="0" smtClean="0">
                <a:latin typeface="Verdana" pitchFamily="34" charset="0"/>
                <a:cs typeface="Arial" charset="0"/>
              </a:rPr>
              <a:t>STA2</a:t>
            </a:r>
            <a:endParaRPr lang="en-US" sz="1600" i="1" dirty="0">
              <a:latin typeface="Verdana" pitchFamily="34" charset="0"/>
              <a:cs typeface="Arial" charset="0"/>
            </a:endParaRPr>
          </a:p>
        </p:txBody>
      </p:sp>
      <p:sp>
        <p:nvSpPr>
          <p:cNvPr id="68" name="Line 21"/>
          <p:cNvSpPr>
            <a:spLocks noChangeShapeType="1"/>
          </p:cNvSpPr>
          <p:nvPr/>
        </p:nvSpPr>
        <p:spPr bwMode="auto">
          <a:xfrm flipH="1">
            <a:off x="1752600" y="5257800"/>
            <a:ext cx="838200" cy="3048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Rectangle 22"/>
          <p:cNvSpPr>
            <a:spLocks noChangeArrowheads="1"/>
          </p:cNvSpPr>
          <p:nvPr/>
        </p:nvSpPr>
        <p:spPr bwMode="auto">
          <a:xfrm>
            <a:off x="4008438" y="4953000"/>
            <a:ext cx="152400" cy="381000"/>
          </a:xfrm>
          <a:prstGeom prst="rect">
            <a:avLst/>
          </a:prstGeom>
          <a:solidFill>
            <a:schemeClr val="accent1"/>
          </a:solidFill>
          <a:ln w="349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70" name="Rectangle 23"/>
          <p:cNvSpPr>
            <a:spLocks noChangeArrowheads="1"/>
          </p:cNvSpPr>
          <p:nvPr/>
        </p:nvSpPr>
        <p:spPr bwMode="auto">
          <a:xfrm>
            <a:off x="4541838" y="5029200"/>
            <a:ext cx="152400" cy="381000"/>
          </a:xfrm>
          <a:prstGeom prst="rect">
            <a:avLst/>
          </a:prstGeom>
          <a:solidFill>
            <a:schemeClr val="accent1"/>
          </a:solidFill>
          <a:ln w="349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71" name="Rectangle 28"/>
          <p:cNvSpPr>
            <a:spLocks noChangeArrowheads="1"/>
          </p:cNvSpPr>
          <p:nvPr/>
        </p:nvSpPr>
        <p:spPr bwMode="auto">
          <a:xfrm>
            <a:off x="6980238" y="5257800"/>
            <a:ext cx="152400" cy="381000"/>
          </a:xfrm>
          <a:prstGeom prst="rect">
            <a:avLst/>
          </a:prstGeom>
          <a:solidFill>
            <a:srgbClr val="FF0000"/>
          </a:solidFill>
          <a:ln w="349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72" name="Rectangle 29"/>
          <p:cNvSpPr>
            <a:spLocks noChangeArrowheads="1"/>
          </p:cNvSpPr>
          <p:nvPr/>
        </p:nvSpPr>
        <p:spPr bwMode="auto">
          <a:xfrm>
            <a:off x="1722438" y="4572000"/>
            <a:ext cx="152400" cy="381000"/>
          </a:xfrm>
          <a:prstGeom prst="rect">
            <a:avLst/>
          </a:prstGeom>
          <a:solidFill>
            <a:srgbClr val="FF0000"/>
          </a:solidFill>
          <a:ln w="349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73" name="Line 30"/>
          <p:cNvSpPr>
            <a:spLocks noChangeShapeType="1"/>
          </p:cNvSpPr>
          <p:nvPr/>
        </p:nvSpPr>
        <p:spPr bwMode="auto">
          <a:xfrm flipH="1" flipV="1">
            <a:off x="1951038" y="4724400"/>
            <a:ext cx="609600" cy="76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" name="Text Box 31"/>
          <p:cNvSpPr txBox="1">
            <a:spLocks noChangeArrowheads="1"/>
          </p:cNvSpPr>
          <p:nvPr/>
        </p:nvSpPr>
        <p:spPr bwMode="auto">
          <a:xfrm>
            <a:off x="6751638" y="5715000"/>
            <a:ext cx="715962" cy="33655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i="1">
                <a:latin typeface="Verdana" pitchFamily="34" charset="0"/>
                <a:cs typeface="Arial" charset="0"/>
              </a:rPr>
              <a:t>STA5</a:t>
            </a:r>
          </a:p>
        </p:txBody>
      </p:sp>
      <p:sp>
        <p:nvSpPr>
          <p:cNvPr id="75" name="Text Box 32"/>
          <p:cNvSpPr txBox="1">
            <a:spLocks noChangeArrowheads="1"/>
          </p:cNvSpPr>
          <p:nvPr/>
        </p:nvSpPr>
        <p:spPr bwMode="auto">
          <a:xfrm>
            <a:off x="7208838" y="4267200"/>
            <a:ext cx="715962" cy="33655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i="1">
                <a:latin typeface="Verdana" pitchFamily="34" charset="0"/>
                <a:cs typeface="Arial" charset="0"/>
              </a:rPr>
              <a:t>STA6</a:t>
            </a:r>
          </a:p>
        </p:txBody>
      </p:sp>
      <p:sp>
        <p:nvSpPr>
          <p:cNvPr id="76" name="Text Box 33"/>
          <p:cNvSpPr txBox="1">
            <a:spLocks noChangeArrowheads="1"/>
          </p:cNvSpPr>
          <p:nvPr/>
        </p:nvSpPr>
        <p:spPr bwMode="auto">
          <a:xfrm>
            <a:off x="1262384" y="4191000"/>
            <a:ext cx="721672" cy="338554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i="1" dirty="0" smtClean="0">
                <a:latin typeface="Verdana" pitchFamily="34" charset="0"/>
                <a:cs typeface="Arial" charset="0"/>
              </a:rPr>
              <a:t>STA1</a:t>
            </a:r>
            <a:endParaRPr lang="en-US" sz="1600" i="1" dirty="0">
              <a:latin typeface="Verdana" pitchFamily="34" charset="0"/>
              <a:cs typeface="Arial" charset="0"/>
            </a:endParaRPr>
          </a:p>
        </p:txBody>
      </p:sp>
      <p:sp>
        <p:nvSpPr>
          <p:cNvPr id="77" name="Line 34"/>
          <p:cNvSpPr>
            <a:spLocks noChangeShapeType="1"/>
          </p:cNvSpPr>
          <p:nvPr/>
        </p:nvSpPr>
        <p:spPr bwMode="auto">
          <a:xfrm>
            <a:off x="6446838" y="5181600"/>
            <a:ext cx="457200" cy="1524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" name="Rectangle 35"/>
          <p:cNvSpPr>
            <a:spLocks noChangeArrowheads="1"/>
          </p:cNvSpPr>
          <p:nvPr/>
        </p:nvSpPr>
        <p:spPr bwMode="auto">
          <a:xfrm>
            <a:off x="7132638" y="4648200"/>
            <a:ext cx="152400" cy="381000"/>
          </a:xfrm>
          <a:prstGeom prst="rect">
            <a:avLst/>
          </a:prstGeom>
          <a:solidFill>
            <a:srgbClr val="FF0000"/>
          </a:solidFill>
          <a:ln w="349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79" name="Line 36"/>
          <p:cNvSpPr>
            <a:spLocks noChangeShapeType="1"/>
          </p:cNvSpPr>
          <p:nvPr/>
        </p:nvSpPr>
        <p:spPr bwMode="auto">
          <a:xfrm flipV="1">
            <a:off x="6446838" y="4724400"/>
            <a:ext cx="609600" cy="2286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Oval 13"/>
          <p:cNvSpPr>
            <a:spLocks noChangeArrowheads="1"/>
          </p:cNvSpPr>
          <p:nvPr/>
        </p:nvSpPr>
        <p:spPr bwMode="auto">
          <a:xfrm>
            <a:off x="914400" y="4114800"/>
            <a:ext cx="5791200" cy="2057400"/>
          </a:xfrm>
          <a:prstGeom prst="ellipse">
            <a:avLst/>
          </a:prstGeom>
          <a:noFill/>
          <a:ln w="22225" algn="ctr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458200" cy="1066800"/>
          </a:xfrm>
        </p:spPr>
        <p:txBody>
          <a:bodyPr/>
          <a:lstStyle/>
          <a:p>
            <a:pPr algn="l"/>
            <a:r>
              <a:rPr lang="en-US" dirty="0" smtClean="0"/>
              <a:t>Without MAC protection, polled </a:t>
            </a:r>
            <a:r>
              <a:rPr lang="en-US" dirty="0" err="1" smtClean="0"/>
              <a:t>ack</a:t>
            </a:r>
            <a:r>
              <a:rPr lang="en-US" dirty="0" smtClean="0"/>
              <a:t> performs significantly better than scheduled </a:t>
            </a:r>
            <a:r>
              <a:rPr lang="en-US" dirty="0" err="1" smtClean="0"/>
              <a:t>ack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7410" name="Picture 2" descr="image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1828800"/>
            <a:ext cx="3924300" cy="441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28600" y="2438400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457200" y="2438400"/>
            <a:ext cx="1295400" cy="228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000">
                <a:latin typeface="Arial" charset="0"/>
                <a:cs typeface="Arial" charset="0"/>
              </a:rPr>
              <a:t>Data (STA1)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457200" y="2895600"/>
            <a:ext cx="838200" cy="228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000">
                <a:latin typeface="Arial" charset="0"/>
                <a:cs typeface="Arial" charset="0"/>
              </a:rPr>
              <a:t>Data (STA3)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228600" y="2667000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457200" y="2667000"/>
            <a:ext cx="990600" cy="228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000">
                <a:latin typeface="Arial" charset="0"/>
                <a:cs typeface="Arial" charset="0"/>
              </a:rPr>
              <a:t>Data (STA2)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228600" y="2895600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3429000" y="3916363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3657600" y="3911600"/>
            <a:ext cx="304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000">
                <a:latin typeface="Arial" charset="0"/>
                <a:cs typeface="Arial" charset="0"/>
              </a:rPr>
              <a:t>BA</a:t>
            </a: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1917700" y="3382963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2146300" y="3382963"/>
            <a:ext cx="304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000">
                <a:latin typeface="Arial" charset="0"/>
                <a:cs typeface="Arial" charset="0"/>
              </a:rPr>
              <a:t>BA</a:t>
            </a:r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>
            <a:off x="1765300" y="26209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>
            <a:off x="2463800" y="26209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>
            <a:off x="2641600" y="26209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>
            <a:off x="1917700" y="26209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3175000" y="26209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>
            <a:off x="3403600" y="2620963"/>
            <a:ext cx="0" cy="1447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20"/>
          <p:cNvSpPr>
            <a:spLocks noChangeShapeType="1"/>
          </p:cNvSpPr>
          <p:nvPr/>
        </p:nvSpPr>
        <p:spPr bwMode="auto">
          <a:xfrm>
            <a:off x="1765300" y="3840163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21"/>
          <p:cNvSpPr>
            <a:spLocks noChangeShapeType="1"/>
          </p:cNvSpPr>
          <p:nvPr/>
        </p:nvSpPr>
        <p:spPr bwMode="auto">
          <a:xfrm>
            <a:off x="2413000" y="3840163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Line 22"/>
          <p:cNvSpPr>
            <a:spLocks noChangeShapeType="1"/>
          </p:cNvSpPr>
          <p:nvPr/>
        </p:nvSpPr>
        <p:spPr bwMode="auto">
          <a:xfrm>
            <a:off x="3175000" y="3840163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1612900" y="3916363"/>
            <a:ext cx="544513" cy="274637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200" i="1" dirty="0">
                <a:latin typeface="Verdana" pitchFamily="34" charset="0"/>
                <a:cs typeface="Arial" charset="0"/>
              </a:rPr>
              <a:t>SIFS</a:t>
            </a:r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>
            <a:off x="1752600" y="2971800"/>
            <a:ext cx="14478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Line 29"/>
          <p:cNvSpPr>
            <a:spLocks noChangeShapeType="1"/>
          </p:cNvSpPr>
          <p:nvPr/>
        </p:nvSpPr>
        <p:spPr bwMode="auto">
          <a:xfrm>
            <a:off x="1752600" y="25908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" name="Text Box 30"/>
          <p:cNvSpPr txBox="1">
            <a:spLocks noChangeArrowheads="1"/>
          </p:cNvSpPr>
          <p:nvPr/>
        </p:nvSpPr>
        <p:spPr bwMode="auto">
          <a:xfrm>
            <a:off x="1676400" y="2286000"/>
            <a:ext cx="9461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cs typeface="Arial" charset="0"/>
              </a:rPr>
              <a:t>EIFS = 94us</a:t>
            </a:r>
          </a:p>
        </p:txBody>
      </p:sp>
      <p:sp>
        <p:nvSpPr>
          <p:cNvPr id="29" name="Rectangle 10"/>
          <p:cNvSpPr>
            <a:spLocks noChangeArrowheads="1"/>
          </p:cNvSpPr>
          <p:nvPr/>
        </p:nvSpPr>
        <p:spPr bwMode="auto">
          <a:xfrm>
            <a:off x="2641600" y="3624263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Rectangle 11"/>
          <p:cNvSpPr>
            <a:spLocks noChangeArrowheads="1"/>
          </p:cNvSpPr>
          <p:nvPr/>
        </p:nvSpPr>
        <p:spPr bwMode="auto">
          <a:xfrm>
            <a:off x="2870200" y="3619500"/>
            <a:ext cx="304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000">
                <a:latin typeface="Arial" charset="0"/>
                <a:cs typeface="Arial" charset="0"/>
              </a:rPr>
              <a:t>BA</a:t>
            </a:r>
          </a:p>
        </p:txBody>
      </p:sp>
      <p:sp>
        <p:nvSpPr>
          <p:cNvPr id="31" name="Text Box 33"/>
          <p:cNvSpPr txBox="1">
            <a:spLocks noChangeArrowheads="1"/>
          </p:cNvSpPr>
          <p:nvPr/>
        </p:nvSpPr>
        <p:spPr bwMode="auto">
          <a:xfrm>
            <a:off x="1905000" y="3124200"/>
            <a:ext cx="609600" cy="246221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1000" i="1" dirty="0" smtClean="0">
                <a:latin typeface="Verdana" pitchFamily="34" charset="0"/>
                <a:cs typeface="Arial" charset="0"/>
              </a:rPr>
              <a:t>STA1</a:t>
            </a:r>
            <a:endParaRPr lang="en-US" sz="1000" i="1" dirty="0">
              <a:latin typeface="Verdana" pitchFamily="34" charset="0"/>
              <a:cs typeface="Arial" charset="0"/>
            </a:endParaRPr>
          </a:p>
        </p:txBody>
      </p:sp>
      <p:sp>
        <p:nvSpPr>
          <p:cNvPr id="32" name="Text Box 33"/>
          <p:cNvSpPr txBox="1">
            <a:spLocks noChangeArrowheads="1"/>
          </p:cNvSpPr>
          <p:nvPr/>
        </p:nvSpPr>
        <p:spPr bwMode="auto">
          <a:xfrm>
            <a:off x="2590800" y="3373279"/>
            <a:ext cx="609600" cy="246221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1000" i="1" dirty="0" smtClean="0">
                <a:latin typeface="Verdana" pitchFamily="34" charset="0"/>
                <a:cs typeface="Arial" charset="0"/>
              </a:rPr>
              <a:t>STA2</a:t>
            </a:r>
            <a:endParaRPr lang="en-US" sz="1000" i="1" dirty="0">
              <a:latin typeface="Verdana" pitchFamily="34" charset="0"/>
              <a:cs typeface="Arial" charset="0"/>
            </a:endParaRPr>
          </a:p>
        </p:txBody>
      </p:sp>
      <p:sp>
        <p:nvSpPr>
          <p:cNvPr id="33" name="Text Box 33"/>
          <p:cNvSpPr txBox="1">
            <a:spLocks noChangeArrowheads="1"/>
          </p:cNvSpPr>
          <p:nvPr/>
        </p:nvSpPr>
        <p:spPr bwMode="auto">
          <a:xfrm>
            <a:off x="3352800" y="3657600"/>
            <a:ext cx="609600" cy="246221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1000" i="1" dirty="0" smtClean="0">
                <a:latin typeface="Verdana" pitchFamily="34" charset="0"/>
                <a:cs typeface="Arial" charset="0"/>
              </a:rPr>
              <a:t>STA3</a:t>
            </a:r>
            <a:endParaRPr lang="en-US" sz="1000" i="1" dirty="0">
              <a:latin typeface="Verdana" pitchFamily="34" charset="0"/>
              <a:cs typeface="Arial" charset="0"/>
            </a:endParaRPr>
          </a:p>
        </p:txBody>
      </p:sp>
      <p:sp>
        <p:nvSpPr>
          <p:cNvPr id="34" name="Text Box 23"/>
          <p:cNvSpPr txBox="1">
            <a:spLocks noChangeArrowheads="1"/>
          </p:cNvSpPr>
          <p:nvPr/>
        </p:nvSpPr>
        <p:spPr bwMode="auto">
          <a:xfrm>
            <a:off x="609600" y="4267200"/>
            <a:ext cx="3203121" cy="338554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i="1" dirty="0" smtClean="0">
                <a:latin typeface="Verdana" pitchFamily="34" charset="0"/>
                <a:cs typeface="Arial" charset="0"/>
              </a:rPr>
              <a:t>EIFS can protect only one BA</a:t>
            </a:r>
            <a:endParaRPr lang="en-US" sz="1600" i="1" dirty="0">
              <a:latin typeface="Verdana" pitchFamily="34" charset="0"/>
              <a:cs typeface="Arial" charset="0"/>
            </a:endParaRPr>
          </a:p>
        </p:txBody>
      </p:sp>
      <p:sp>
        <p:nvSpPr>
          <p:cNvPr id="35" name="Text Box 23"/>
          <p:cNvSpPr txBox="1">
            <a:spLocks noChangeArrowheads="1"/>
          </p:cNvSpPr>
          <p:nvPr/>
        </p:nvSpPr>
        <p:spPr bwMode="auto">
          <a:xfrm>
            <a:off x="457200" y="5029200"/>
            <a:ext cx="3810000" cy="830997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i="1" dirty="0" smtClean="0">
                <a:latin typeface="Verdana" pitchFamily="34" charset="0"/>
                <a:cs typeface="Arial" charset="0"/>
              </a:rPr>
              <a:t>STAs that cannot decode the DL SDMA transmission can contend and collide with the remaining BA</a:t>
            </a:r>
            <a:endParaRPr lang="en-US" sz="1600" i="1" dirty="0">
              <a:latin typeface="Verdana" pitchFamily="34" charset="0"/>
              <a:cs typeface="Arial" charset="0"/>
            </a:endParaRPr>
          </a:p>
        </p:txBody>
      </p:sp>
      <p:sp>
        <p:nvSpPr>
          <p:cNvPr id="36" name="Text Box 36"/>
          <p:cNvSpPr txBox="1">
            <a:spLocks noChangeArrowheads="1"/>
          </p:cNvSpPr>
          <p:nvPr/>
        </p:nvSpPr>
        <p:spPr bwMode="auto">
          <a:xfrm>
            <a:off x="5410200" y="5181600"/>
            <a:ext cx="2669192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1" dirty="0" smtClean="0"/>
              <a:t>Aggregated network throughput</a:t>
            </a:r>
            <a:endParaRPr lang="en-US" sz="1400" b="1" dirty="0"/>
          </a:p>
        </p:txBody>
      </p:sp>
      <p:cxnSp>
        <p:nvCxnSpPr>
          <p:cNvPr id="37" name="Straight Arrow Connector 36"/>
          <p:cNvCxnSpPr/>
          <p:nvPr/>
        </p:nvCxnSpPr>
        <p:spPr bwMode="auto">
          <a:xfrm rot="5400000">
            <a:off x="6896100" y="3162300"/>
            <a:ext cx="228600" cy="15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8" name="Straight Arrow Connector 37"/>
          <p:cNvCxnSpPr/>
          <p:nvPr/>
        </p:nvCxnSpPr>
        <p:spPr bwMode="auto">
          <a:xfrm rot="16200000" flipV="1">
            <a:off x="6934200" y="4142602"/>
            <a:ext cx="304800" cy="15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9" name="Text Box 36"/>
          <p:cNvSpPr txBox="1">
            <a:spLocks noChangeArrowheads="1"/>
          </p:cNvSpPr>
          <p:nvPr/>
        </p:nvSpPr>
        <p:spPr bwMode="auto">
          <a:xfrm>
            <a:off x="6934200" y="2885301"/>
            <a:ext cx="865943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 dirty="0" smtClean="0"/>
              <a:t>Polled </a:t>
            </a:r>
            <a:r>
              <a:rPr lang="en-US" b="1" dirty="0" err="1" smtClean="0"/>
              <a:t>ack</a:t>
            </a:r>
            <a:endParaRPr lang="en-US" b="1" dirty="0"/>
          </a:p>
        </p:txBody>
      </p:sp>
      <p:sp>
        <p:nvSpPr>
          <p:cNvPr id="40" name="Text Box 36"/>
          <p:cNvSpPr txBox="1">
            <a:spLocks noChangeArrowheads="1"/>
          </p:cNvSpPr>
          <p:nvPr/>
        </p:nvSpPr>
        <p:spPr bwMode="auto">
          <a:xfrm>
            <a:off x="6416054" y="4343400"/>
            <a:ext cx="1593706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 dirty="0" smtClean="0"/>
              <a:t>Scheduled </a:t>
            </a:r>
            <a:r>
              <a:rPr lang="en-US" b="1" dirty="0" err="1" smtClean="0"/>
              <a:t>ack</a:t>
            </a:r>
            <a:r>
              <a:rPr lang="en-US" b="1" dirty="0" smtClean="0"/>
              <a:t> (SIFS)</a:t>
            </a:r>
            <a:endParaRPr lang="en-US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Simulation scenario two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4953000" cy="2362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Two overlapping </a:t>
            </a:r>
            <a:r>
              <a:rPr lang="en-US" sz="1800" dirty="0" err="1" smtClean="0"/>
              <a:t>BSSes</a:t>
            </a:r>
            <a:endParaRPr lang="en-US" sz="1800" dirty="0" smtClean="0"/>
          </a:p>
          <a:p>
            <a:pPr lvl="1">
              <a:lnSpc>
                <a:spcPct val="80000"/>
              </a:lnSpc>
            </a:pPr>
            <a:r>
              <a:rPr lang="en-US" sz="1800" dirty="0" smtClean="0"/>
              <a:t>All STAs can hear each other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Two cases:</a:t>
            </a:r>
          </a:p>
          <a:p>
            <a:pPr lvl="2">
              <a:lnSpc>
                <a:spcPct val="80000"/>
              </a:lnSpc>
            </a:pPr>
            <a:r>
              <a:rPr lang="en-US" b="1" i="1" dirty="0" smtClean="0"/>
              <a:t>Case 1</a:t>
            </a:r>
            <a:r>
              <a:rPr lang="en-US" i="1" dirty="0" smtClean="0"/>
              <a:t>: AP1 is DL SDMA capable but AP2 is a legacy AP</a:t>
            </a:r>
          </a:p>
          <a:p>
            <a:pPr lvl="2">
              <a:lnSpc>
                <a:spcPct val="80000"/>
              </a:lnSpc>
            </a:pPr>
            <a:r>
              <a:rPr lang="en-US" b="1" i="1" dirty="0" smtClean="0"/>
              <a:t>Case 2</a:t>
            </a:r>
            <a:r>
              <a:rPr lang="en-US" i="1" dirty="0" smtClean="0"/>
              <a:t>: Both APs are legacy APs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Downlink UDP traffic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Goal: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Study fairness in terms of each STA’s throughput </a:t>
            </a:r>
          </a:p>
          <a:p>
            <a:pPr>
              <a:lnSpc>
                <a:spcPct val="80000"/>
              </a:lnSpc>
            </a:pPr>
            <a:endParaRPr lang="en-US" sz="1800" dirty="0" smtClean="0"/>
          </a:p>
        </p:txBody>
      </p:sp>
      <p:sp>
        <p:nvSpPr>
          <p:cNvPr id="32772" name="AutoShape 4"/>
          <p:cNvSpPr>
            <a:spLocks noChangeArrowheads="1"/>
          </p:cNvSpPr>
          <p:nvPr/>
        </p:nvSpPr>
        <p:spPr bwMode="auto">
          <a:xfrm>
            <a:off x="6294438" y="2971800"/>
            <a:ext cx="685800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2773" name="AutoShape 5"/>
          <p:cNvSpPr>
            <a:spLocks noChangeArrowheads="1"/>
          </p:cNvSpPr>
          <p:nvPr/>
        </p:nvSpPr>
        <p:spPr bwMode="auto">
          <a:xfrm>
            <a:off x="6599238" y="4800600"/>
            <a:ext cx="685800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6980238" y="3352800"/>
            <a:ext cx="457200" cy="1524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 flipH="1">
            <a:off x="5761038" y="5181600"/>
            <a:ext cx="685800" cy="1524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6" name="Oval 8"/>
          <p:cNvSpPr>
            <a:spLocks noChangeArrowheads="1"/>
          </p:cNvSpPr>
          <p:nvPr/>
        </p:nvSpPr>
        <p:spPr bwMode="auto">
          <a:xfrm>
            <a:off x="4618038" y="2590800"/>
            <a:ext cx="3886200" cy="3733800"/>
          </a:xfrm>
          <a:prstGeom prst="ellipse">
            <a:avLst/>
          </a:prstGeom>
          <a:noFill/>
          <a:ln w="22225" algn="ctr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2777" name="Oval 9"/>
          <p:cNvSpPr>
            <a:spLocks noChangeArrowheads="1"/>
          </p:cNvSpPr>
          <p:nvPr/>
        </p:nvSpPr>
        <p:spPr bwMode="auto">
          <a:xfrm>
            <a:off x="4694238" y="2286000"/>
            <a:ext cx="3810000" cy="3733800"/>
          </a:xfrm>
          <a:prstGeom prst="ellipse">
            <a:avLst/>
          </a:prstGeom>
          <a:noFill/>
          <a:ln w="22225" algn="ctr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6446838" y="2590800"/>
            <a:ext cx="671512" cy="396875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 i="1">
                <a:latin typeface="Verdana" pitchFamily="34" charset="0"/>
                <a:cs typeface="Arial" charset="0"/>
              </a:rPr>
              <a:t>AP1</a:t>
            </a:r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6751638" y="4343400"/>
            <a:ext cx="671512" cy="396875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 i="1">
                <a:latin typeface="Verdana" pitchFamily="34" charset="0"/>
                <a:cs typeface="Arial" charset="0"/>
              </a:rPr>
              <a:t>AP2</a:t>
            </a:r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7285038" y="3657600"/>
            <a:ext cx="715962" cy="33655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i="1">
                <a:latin typeface="Verdana" pitchFamily="34" charset="0"/>
                <a:cs typeface="Arial" charset="0"/>
              </a:rPr>
              <a:t>STA2</a:t>
            </a:r>
          </a:p>
        </p:txBody>
      </p:sp>
      <p:sp>
        <p:nvSpPr>
          <p:cNvPr id="32781" name="Text Box 13"/>
          <p:cNvSpPr txBox="1">
            <a:spLocks noChangeArrowheads="1"/>
          </p:cNvSpPr>
          <p:nvPr/>
        </p:nvSpPr>
        <p:spPr bwMode="auto">
          <a:xfrm>
            <a:off x="5761038" y="5562600"/>
            <a:ext cx="715962" cy="33655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i="1">
                <a:latin typeface="Verdana" pitchFamily="34" charset="0"/>
                <a:cs typeface="Arial" charset="0"/>
              </a:rPr>
              <a:t>STA4</a:t>
            </a:r>
          </a:p>
        </p:txBody>
      </p:sp>
      <p:sp>
        <p:nvSpPr>
          <p:cNvPr id="32782" name="Rectangle 14"/>
          <p:cNvSpPr>
            <a:spLocks noChangeArrowheads="1"/>
          </p:cNvSpPr>
          <p:nvPr/>
        </p:nvSpPr>
        <p:spPr bwMode="auto">
          <a:xfrm>
            <a:off x="5303838" y="3733800"/>
            <a:ext cx="152400" cy="381000"/>
          </a:xfrm>
          <a:prstGeom prst="rect">
            <a:avLst/>
          </a:prstGeom>
          <a:solidFill>
            <a:schemeClr val="accent1"/>
          </a:solidFill>
          <a:ln w="349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2783" name="Text Box 15"/>
          <p:cNvSpPr txBox="1">
            <a:spLocks noChangeArrowheads="1"/>
          </p:cNvSpPr>
          <p:nvPr/>
        </p:nvSpPr>
        <p:spPr bwMode="auto">
          <a:xfrm>
            <a:off x="5532438" y="4038600"/>
            <a:ext cx="715962" cy="33655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i="1">
                <a:latin typeface="Verdana" pitchFamily="34" charset="0"/>
                <a:cs typeface="Arial" charset="0"/>
              </a:rPr>
              <a:t>STA1</a:t>
            </a:r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 flipH="1">
            <a:off x="5684838" y="3505200"/>
            <a:ext cx="533400" cy="2286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5" name="Rectangle 17"/>
          <p:cNvSpPr>
            <a:spLocks noChangeArrowheads="1"/>
          </p:cNvSpPr>
          <p:nvPr/>
        </p:nvSpPr>
        <p:spPr bwMode="auto">
          <a:xfrm>
            <a:off x="7589838" y="3276600"/>
            <a:ext cx="152400" cy="381000"/>
          </a:xfrm>
          <a:prstGeom prst="rect">
            <a:avLst/>
          </a:prstGeom>
          <a:solidFill>
            <a:schemeClr val="accent1"/>
          </a:solidFill>
          <a:ln w="349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2786" name="Rectangle 18"/>
          <p:cNvSpPr>
            <a:spLocks noChangeArrowheads="1"/>
          </p:cNvSpPr>
          <p:nvPr/>
        </p:nvSpPr>
        <p:spPr bwMode="auto">
          <a:xfrm>
            <a:off x="5380038" y="5181600"/>
            <a:ext cx="152400" cy="381000"/>
          </a:xfrm>
          <a:prstGeom prst="rect">
            <a:avLst/>
          </a:prstGeom>
          <a:solidFill>
            <a:schemeClr val="accent1"/>
          </a:solidFill>
          <a:ln w="349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2787" name="Rectangle 19"/>
          <p:cNvSpPr>
            <a:spLocks noChangeArrowheads="1"/>
          </p:cNvSpPr>
          <p:nvPr/>
        </p:nvSpPr>
        <p:spPr bwMode="auto">
          <a:xfrm>
            <a:off x="7818438" y="5410200"/>
            <a:ext cx="152400" cy="381000"/>
          </a:xfrm>
          <a:prstGeom prst="rect">
            <a:avLst/>
          </a:prstGeom>
          <a:solidFill>
            <a:schemeClr val="accent1"/>
          </a:solidFill>
          <a:ln w="349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2788" name="Rectangle 20"/>
          <p:cNvSpPr>
            <a:spLocks noChangeArrowheads="1"/>
          </p:cNvSpPr>
          <p:nvPr/>
        </p:nvSpPr>
        <p:spPr bwMode="auto">
          <a:xfrm>
            <a:off x="5532438" y="2971800"/>
            <a:ext cx="152400" cy="381000"/>
          </a:xfrm>
          <a:prstGeom prst="rect">
            <a:avLst/>
          </a:prstGeom>
          <a:solidFill>
            <a:schemeClr val="accent1"/>
          </a:solidFill>
          <a:ln w="349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2789" name="Line 21"/>
          <p:cNvSpPr>
            <a:spLocks noChangeShapeType="1"/>
          </p:cNvSpPr>
          <p:nvPr/>
        </p:nvSpPr>
        <p:spPr bwMode="auto">
          <a:xfrm flipH="1" flipV="1">
            <a:off x="5761038" y="3124200"/>
            <a:ext cx="609600" cy="76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90" name="Text Box 22"/>
          <p:cNvSpPr txBox="1">
            <a:spLocks noChangeArrowheads="1"/>
          </p:cNvSpPr>
          <p:nvPr/>
        </p:nvSpPr>
        <p:spPr bwMode="auto">
          <a:xfrm>
            <a:off x="7589838" y="5867400"/>
            <a:ext cx="715962" cy="33655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i="1">
                <a:latin typeface="Verdana" pitchFamily="34" charset="0"/>
                <a:cs typeface="Arial" charset="0"/>
              </a:rPr>
              <a:t>STA5</a:t>
            </a:r>
          </a:p>
        </p:txBody>
      </p:sp>
      <p:sp>
        <p:nvSpPr>
          <p:cNvPr id="32791" name="Text Box 23"/>
          <p:cNvSpPr txBox="1">
            <a:spLocks noChangeArrowheads="1"/>
          </p:cNvSpPr>
          <p:nvPr/>
        </p:nvSpPr>
        <p:spPr bwMode="auto">
          <a:xfrm>
            <a:off x="8047038" y="4419600"/>
            <a:ext cx="715962" cy="33655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i="1">
                <a:latin typeface="Verdana" pitchFamily="34" charset="0"/>
                <a:cs typeface="Arial" charset="0"/>
              </a:rPr>
              <a:t>STA6</a:t>
            </a:r>
          </a:p>
        </p:txBody>
      </p:sp>
      <p:sp>
        <p:nvSpPr>
          <p:cNvPr id="32792" name="Text Box 24"/>
          <p:cNvSpPr txBox="1">
            <a:spLocks noChangeArrowheads="1"/>
          </p:cNvSpPr>
          <p:nvPr/>
        </p:nvSpPr>
        <p:spPr bwMode="auto">
          <a:xfrm>
            <a:off x="5380038" y="2590800"/>
            <a:ext cx="715962" cy="33655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i="1">
                <a:latin typeface="Verdana" pitchFamily="34" charset="0"/>
                <a:cs typeface="Arial" charset="0"/>
              </a:rPr>
              <a:t>STA3</a:t>
            </a:r>
          </a:p>
        </p:txBody>
      </p:sp>
      <p:sp>
        <p:nvSpPr>
          <p:cNvPr id="32793" name="Line 25"/>
          <p:cNvSpPr>
            <a:spLocks noChangeShapeType="1"/>
          </p:cNvSpPr>
          <p:nvPr/>
        </p:nvSpPr>
        <p:spPr bwMode="auto">
          <a:xfrm>
            <a:off x="7285038" y="5334000"/>
            <a:ext cx="457200" cy="1524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94" name="Rectangle 26"/>
          <p:cNvSpPr>
            <a:spLocks noChangeArrowheads="1"/>
          </p:cNvSpPr>
          <p:nvPr/>
        </p:nvSpPr>
        <p:spPr bwMode="auto">
          <a:xfrm>
            <a:off x="7970838" y="4800600"/>
            <a:ext cx="152400" cy="381000"/>
          </a:xfrm>
          <a:prstGeom prst="rect">
            <a:avLst/>
          </a:prstGeom>
          <a:solidFill>
            <a:schemeClr val="accent1"/>
          </a:solidFill>
          <a:ln w="349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2795" name="Line 27"/>
          <p:cNvSpPr>
            <a:spLocks noChangeShapeType="1"/>
          </p:cNvSpPr>
          <p:nvPr/>
        </p:nvSpPr>
        <p:spPr bwMode="auto">
          <a:xfrm flipV="1">
            <a:off x="7285038" y="4876800"/>
            <a:ext cx="609600" cy="2286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077200" cy="1066800"/>
          </a:xfrm>
        </p:spPr>
        <p:txBody>
          <a:bodyPr/>
          <a:lstStyle/>
          <a:p>
            <a:r>
              <a:rPr lang="en-US" dirty="0" smtClean="0"/>
              <a:t>An AP utilizing a scheduled </a:t>
            </a:r>
            <a:r>
              <a:rPr lang="en-US" dirty="0" err="1" smtClean="0"/>
              <a:t>ack</a:t>
            </a:r>
            <a:r>
              <a:rPr lang="en-US" dirty="0" smtClean="0"/>
              <a:t> scheme is disadvantaged when there are legacy STAs</a:t>
            </a:r>
            <a:endParaRPr lang="en-US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1752600"/>
            <a:ext cx="3927668" cy="4631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774700" y="2362200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003300" y="2362200"/>
            <a:ext cx="1295400" cy="228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Arial" charset="0"/>
                <a:cs typeface="Arial" charset="0"/>
              </a:rPr>
              <a:t>Data (STA1)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003300" y="2819400"/>
            <a:ext cx="838200" cy="228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Arial" charset="0"/>
                <a:cs typeface="Arial" charset="0"/>
              </a:rPr>
              <a:t>Data (STA3)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774700" y="2590800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003300" y="2590800"/>
            <a:ext cx="990600" cy="228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Arial" charset="0"/>
                <a:cs typeface="Arial" charset="0"/>
              </a:rPr>
              <a:t>Data (STA2)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774700" y="2819400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2298700" y="25447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>
            <a:off x="2997200" y="25447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3175000" y="25447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2451100" y="25447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>
            <a:off x="3708400" y="25447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>
            <a:off x="3886200" y="2544763"/>
            <a:ext cx="0" cy="1447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>
            <a:off x="2298700" y="3763963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>
            <a:off x="2946400" y="3763963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>
            <a:off x="3708400" y="3733800"/>
            <a:ext cx="177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Text Box 23"/>
          <p:cNvSpPr txBox="1">
            <a:spLocks noChangeArrowheads="1"/>
          </p:cNvSpPr>
          <p:nvPr/>
        </p:nvSpPr>
        <p:spPr bwMode="auto">
          <a:xfrm>
            <a:off x="1827692" y="3840163"/>
            <a:ext cx="839308" cy="461665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i="1" dirty="0" smtClean="0">
                <a:latin typeface="Verdana" pitchFamily="34" charset="0"/>
                <a:cs typeface="Arial" charset="0"/>
              </a:rPr>
              <a:t>SIFS or RIFS</a:t>
            </a:r>
            <a:endParaRPr lang="en-US" i="1" dirty="0">
              <a:latin typeface="Verdana" pitchFamily="34" charset="0"/>
              <a:cs typeface="Arial" charset="0"/>
            </a:endParaRPr>
          </a:p>
        </p:txBody>
      </p:sp>
      <p:sp>
        <p:nvSpPr>
          <p:cNvPr id="22" name="Line 24"/>
          <p:cNvSpPr>
            <a:spLocks noChangeShapeType="1"/>
          </p:cNvSpPr>
          <p:nvPr/>
        </p:nvSpPr>
        <p:spPr bwMode="auto">
          <a:xfrm>
            <a:off x="1600200" y="2590800"/>
            <a:ext cx="152400" cy="228600"/>
          </a:xfrm>
          <a:prstGeom prst="line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25"/>
          <p:cNvSpPr>
            <a:spLocks noChangeShapeType="1"/>
          </p:cNvSpPr>
          <p:nvPr/>
        </p:nvSpPr>
        <p:spPr bwMode="auto">
          <a:xfrm flipH="1">
            <a:off x="1600200" y="2590800"/>
            <a:ext cx="152400" cy="228600"/>
          </a:xfrm>
          <a:prstGeom prst="line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Line 26"/>
          <p:cNvSpPr>
            <a:spLocks noChangeShapeType="1"/>
          </p:cNvSpPr>
          <p:nvPr/>
        </p:nvSpPr>
        <p:spPr bwMode="auto">
          <a:xfrm>
            <a:off x="1295400" y="2819400"/>
            <a:ext cx="152400" cy="228600"/>
          </a:xfrm>
          <a:prstGeom prst="line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Line 27"/>
          <p:cNvSpPr>
            <a:spLocks noChangeShapeType="1"/>
          </p:cNvSpPr>
          <p:nvPr/>
        </p:nvSpPr>
        <p:spPr bwMode="auto">
          <a:xfrm flipH="1">
            <a:off x="1295400" y="2819400"/>
            <a:ext cx="152400" cy="228600"/>
          </a:xfrm>
          <a:prstGeom prst="line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Line 31"/>
          <p:cNvSpPr>
            <a:spLocks noChangeShapeType="1"/>
          </p:cNvSpPr>
          <p:nvPr/>
        </p:nvSpPr>
        <p:spPr bwMode="auto">
          <a:xfrm>
            <a:off x="762000" y="2209800"/>
            <a:ext cx="3581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9" name="Line 32"/>
          <p:cNvSpPr>
            <a:spLocks noChangeShapeType="1"/>
          </p:cNvSpPr>
          <p:nvPr/>
        </p:nvSpPr>
        <p:spPr bwMode="auto">
          <a:xfrm>
            <a:off x="4343400" y="2057400"/>
            <a:ext cx="0" cy="1828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Line 33"/>
          <p:cNvSpPr>
            <a:spLocks noChangeShapeType="1"/>
          </p:cNvSpPr>
          <p:nvPr/>
        </p:nvSpPr>
        <p:spPr bwMode="auto">
          <a:xfrm>
            <a:off x="774700" y="2057400"/>
            <a:ext cx="0" cy="1828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Line 34"/>
          <p:cNvSpPr>
            <a:spLocks noChangeShapeType="1"/>
          </p:cNvSpPr>
          <p:nvPr/>
        </p:nvSpPr>
        <p:spPr bwMode="auto">
          <a:xfrm>
            <a:off x="1371600" y="2362200"/>
            <a:ext cx="152400" cy="228600"/>
          </a:xfrm>
          <a:prstGeom prst="line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Line 35"/>
          <p:cNvSpPr>
            <a:spLocks noChangeShapeType="1"/>
          </p:cNvSpPr>
          <p:nvPr/>
        </p:nvSpPr>
        <p:spPr bwMode="auto">
          <a:xfrm flipH="1">
            <a:off x="1371600" y="2362200"/>
            <a:ext cx="152400" cy="228600"/>
          </a:xfrm>
          <a:prstGeom prst="line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Text Box 36"/>
          <p:cNvSpPr txBox="1">
            <a:spLocks noChangeArrowheads="1"/>
          </p:cNvSpPr>
          <p:nvPr/>
        </p:nvSpPr>
        <p:spPr bwMode="auto">
          <a:xfrm>
            <a:off x="2438400" y="1905000"/>
            <a:ext cx="5810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/>
              <a:t>TXOP</a:t>
            </a:r>
          </a:p>
        </p:txBody>
      </p:sp>
      <p:sp>
        <p:nvSpPr>
          <p:cNvPr id="34" name="Text Box 23"/>
          <p:cNvSpPr txBox="1">
            <a:spLocks noChangeArrowheads="1"/>
          </p:cNvSpPr>
          <p:nvPr/>
        </p:nvSpPr>
        <p:spPr bwMode="auto">
          <a:xfrm>
            <a:off x="2589692" y="3886200"/>
            <a:ext cx="839308" cy="461665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i="1" dirty="0" smtClean="0">
                <a:latin typeface="Verdana" pitchFamily="34" charset="0"/>
                <a:cs typeface="Arial" charset="0"/>
              </a:rPr>
              <a:t>SIFS or RIFS</a:t>
            </a:r>
            <a:endParaRPr lang="en-US" i="1" dirty="0">
              <a:latin typeface="Verdana" pitchFamily="34" charset="0"/>
              <a:cs typeface="Arial" charset="0"/>
            </a:endParaRPr>
          </a:p>
        </p:txBody>
      </p:sp>
      <p:sp>
        <p:nvSpPr>
          <p:cNvPr id="35" name="Text Box 23"/>
          <p:cNvSpPr txBox="1">
            <a:spLocks noChangeArrowheads="1"/>
          </p:cNvSpPr>
          <p:nvPr/>
        </p:nvSpPr>
        <p:spPr bwMode="auto">
          <a:xfrm>
            <a:off x="3351692" y="3911600"/>
            <a:ext cx="839308" cy="461665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i="1" dirty="0" smtClean="0">
                <a:latin typeface="Verdana" pitchFamily="34" charset="0"/>
                <a:cs typeface="Arial" charset="0"/>
              </a:rPr>
              <a:t>SIFS or RIFS</a:t>
            </a:r>
            <a:endParaRPr lang="en-US" i="1" dirty="0">
              <a:latin typeface="Verdana" pitchFamily="34" charset="0"/>
              <a:cs typeface="Arial" charset="0"/>
            </a:endParaRPr>
          </a:p>
        </p:txBody>
      </p:sp>
      <p:sp>
        <p:nvSpPr>
          <p:cNvPr id="36" name="Text Box 23"/>
          <p:cNvSpPr txBox="1">
            <a:spLocks noChangeArrowheads="1"/>
          </p:cNvSpPr>
          <p:nvPr/>
        </p:nvSpPr>
        <p:spPr bwMode="auto">
          <a:xfrm>
            <a:off x="685800" y="4747736"/>
            <a:ext cx="3733800" cy="738664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400" i="1" dirty="0" smtClean="0">
                <a:latin typeface="Verdana" pitchFamily="34" charset="0"/>
                <a:cs typeface="Arial" charset="0"/>
              </a:rPr>
              <a:t>Utilizing the scheduled </a:t>
            </a:r>
            <a:r>
              <a:rPr lang="en-US" sz="1400" i="1" dirty="0" err="1" smtClean="0">
                <a:latin typeface="Verdana" pitchFamily="34" charset="0"/>
                <a:cs typeface="Arial" charset="0"/>
              </a:rPr>
              <a:t>ack</a:t>
            </a:r>
            <a:r>
              <a:rPr lang="en-US" sz="1400" i="1" dirty="0" smtClean="0">
                <a:latin typeface="Verdana" pitchFamily="34" charset="0"/>
                <a:cs typeface="Arial" charset="0"/>
              </a:rPr>
              <a:t> scheme, the AP needs to wait for the duration of three BAs </a:t>
            </a:r>
            <a:endParaRPr lang="en-US" sz="1400" i="1" dirty="0">
              <a:latin typeface="Verdana" pitchFamily="34" charset="0"/>
              <a:cs typeface="Arial" charset="0"/>
            </a:endParaRPr>
          </a:p>
        </p:txBody>
      </p:sp>
      <p:sp>
        <p:nvSpPr>
          <p:cNvPr id="48" name="Text Box 23"/>
          <p:cNvSpPr txBox="1">
            <a:spLocks noChangeArrowheads="1"/>
          </p:cNvSpPr>
          <p:nvPr/>
        </p:nvSpPr>
        <p:spPr bwMode="auto">
          <a:xfrm>
            <a:off x="685800" y="5648980"/>
            <a:ext cx="3733800" cy="52322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400" i="1" dirty="0" smtClean="0">
                <a:latin typeface="Verdana" pitchFamily="34" charset="0"/>
                <a:cs typeface="Arial" charset="0"/>
              </a:rPr>
              <a:t>Legacy STAs recover more quickly from a random access collision</a:t>
            </a:r>
            <a:endParaRPr lang="en-US" sz="1400" i="1" dirty="0">
              <a:latin typeface="Verdana" pitchFamily="34" charset="0"/>
              <a:cs typeface="Arial" charset="0"/>
            </a:endParaRPr>
          </a:p>
        </p:txBody>
      </p:sp>
      <p:cxnSp>
        <p:nvCxnSpPr>
          <p:cNvPr id="51" name="Straight Arrow Connector 50"/>
          <p:cNvCxnSpPr/>
          <p:nvPr/>
        </p:nvCxnSpPr>
        <p:spPr bwMode="auto">
          <a:xfrm rot="5400000">
            <a:off x="6896100" y="3771900"/>
            <a:ext cx="228600" cy="15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2" name="Straight Arrow Connector 51"/>
          <p:cNvCxnSpPr/>
          <p:nvPr/>
        </p:nvCxnSpPr>
        <p:spPr bwMode="auto">
          <a:xfrm rot="16200000" flipV="1">
            <a:off x="6934200" y="4495801"/>
            <a:ext cx="304800" cy="15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5" name="Text Box 36"/>
          <p:cNvSpPr txBox="1">
            <a:spLocks noChangeArrowheads="1"/>
          </p:cNvSpPr>
          <p:nvPr/>
        </p:nvSpPr>
        <p:spPr bwMode="auto">
          <a:xfrm>
            <a:off x="6858000" y="3505200"/>
            <a:ext cx="615874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 dirty="0" smtClean="0"/>
              <a:t>Case 1</a:t>
            </a:r>
            <a:endParaRPr lang="en-US" b="1" dirty="0"/>
          </a:p>
        </p:txBody>
      </p:sp>
      <p:sp>
        <p:nvSpPr>
          <p:cNvPr id="56" name="Text Box 36"/>
          <p:cNvSpPr txBox="1">
            <a:spLocks noChangeArrowheads="1"/>
          </p:cNvSpPr>
          <p:nvPr/>
        </p:nvSpPr>
        <p:spPr bwMode="auto">
          <a:xfrm>
            <a:off x="6934200" y="4724400"/>
            <a:ext cx="615874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 dirty="0" smtClean="0"/>
              <a:t>Case 2</a:t>
            </a:r>
            <a:endParaRPr lang="en-US" b="1" dirty="0"/>
          </a:p>
        </p:txBody>
      </p:sp>
      <p:sp>
        <p:nvSpPr>
          <p:cNvPr id="57" name="Text Box 36"/>
          <p:cNvSpPr txBox="1">
            <a:spLocks noChangeArrowheads="1"/>
          </p:cNvSpPr>
          <p:nvPr/>
        </p:nvSpPr>
        <p:spPr bwMode="auto">
          <a:xfrm>
            <a:off x="5181600" y="5486400"/>
            <a:ext cx="2914709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1" dirty="0" smtClean="0"/>
              <a:t>Per STA throughput for legacy STA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Simulation scenario three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066800"/>
            <a:ext cx="7772400" cy="3200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Two overlapping </a:t>
            </a:r>
            <a:r>
              <a:rPr lang="en-US" sz="1800" dirty="0" err="1" smtClean="0"/>
              <a:t>BSSes</a:t>
            </a:r>
            <a:endParaRPr lang="en-US" sz="1800" dirty="0" smtClean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One AP and multiple STAs in one BSS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AP1 and AP2 are hidden nodes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Two cases:</a:t>
            </a:r>
          </a:p>
          <a:p>
            <a:pPr lvl="2">
              <a:lnSpc>
                <a:spcPct val="80000"/>
              </a:lnSpc>
            </a:pPr>
            <a:r>
              <a:rPr lang="en-US" sz="1400" b="1" i="1" dirty="0" smtClean="0"/>
              <a:t>Case 1</a:t>
            </a:r>
            <a:r>
              <a:rPr lang="en-US" sz="1400" i="1" dirty="0" smtClean="0"/>
              <a:t>: AP1 is a DL SDMA capable AP; AP2 is a legacy AP</a:t>
            </a:r>
          </a:p>
          <a:p>
            <a:pPr lvl="2">
              <a:lnSpc>
                <a:spcPct val="80000"/>
              </a:lnSpc>
            </a:pPr>
            <a:r>
              <a:rPr lang="en-US" sz="1400" b="1" i="1" dirty="0" smtClean="0"/>
              <a:t>Case 2</a:t>
            </a:r>
            <a:r>
              <a:rPr lang="en-US" sz="1400" i="1" dirty="0" smtClean="0"/>
              <a:t>: both APs are legacy APs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Fully loaded network: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Downlink UDP traffic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Dynamic MAC protection: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Goal: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Evaluate two medium access options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Study fairness in terms of each STA’s throughput </a:t>
            </a:r>
          </a:p>
        </p:txBody>
      </p:sp>
      <p:sp>
        <p:nvSpPr>
          <p:cNvPr id="40964" name="AutoShape 4"/>
          <p:cNvSpPr>
            <a:spLocks noChangeArrowheads="1"/>
          </p:cNvSpPr>
          <p:nvPr/>
        </p:nvSpPr>
        <p:spPr bwMode="auto">
          <a:xfrm>
            <a:off x="2484438" y="4800600"/>
            <a:ext cx="685800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40965" name="AutoShape 5"/>
          <p:cNvSpPr>
            <a:spLocks noChangeArrowheads="1"/>
          </p:cNvSpPr>
          <p:nvPr/>
        </p:nvSpPr>
        <p:spPr bwMode="auto">
          <a:xfrm>
            <a:off x="5761038" y="4876800"/>
            <a:ext cx="685800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40966" name="Line 6"/>
          <p:cNvSpPr>
            <a:spLocks noChangeShapeType="1"/>
          </p:cNvSpPr>
          <p:nvPr/>
        </p:nvSpPr>
        <p:spPr bwMode="auto">
          <a:xfrm>
            <a:off x="3170238" y="5181600"/>
            <a:ext cx="457200" cy="1524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Line 7"/>
          <p:cNvSpPr>
            <a:spLocks noChangeShapeType="1"/>
          </p:cNvSpPr>
          <p:nvPr/>
        </p:nvSpPr>
        <p:spPr bwMode="auto">
          <a:xfrm flipH="1">
            <a:off x="4922838" y="5257800"/>
            <a:ext cx="685800" cy="1524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8" name="Oval 8"/>
          <p:cNvSpPr>
            <a:spLocks noChangeArrowheads="1"/>
          </p:cNvSpPr>
          <p:nvPr/>
        </p:nvSpPr>
        <p:spPr bwMode="auto">
          <a:xfrm>
            <a:off x="3779838" y="4419600"/>
            <a:ext cx="3886200" cy="1981200"/>
          </a:xfrm>
          <a:prstGeom prst="ellipse">
            <a:avLst/>
          </a:prstGeom>
          <a:noFill/>
          <a:ln w="22225" algn="ctr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40969" name="Oval 9"/>
          <p:cNvSpPr>
            <a:spLocks noChangeArrowheads="1"/>
          </p:cNvSpPr>
          <p:nvPr/>
        </p:nvSpPr>
        <p:spPr bwMode="auto">
          <a:xfrm>
            <a:off x="1112838" y="4495800"/>
            <a:ext cx="3810000" cy="1981200"/>
          </a:xfrm>
          <a:prstGeom prst="ellipse">
            <a:avLst/>
          </a:prstGeom>
          <a:noFill/>
          <a:ln w="22225" algn="ctr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2636838" y="4419600"/>
            <a:ext cx="671512" cy="396875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 i="1">
                <a:latin typeface="Verdana" pitchFamily="34" charset="0"/>
                <a:cs typeface="Arial" charset="0"/>
              </a:rPr>
              <a:t>AP1</a:t>
            </a:r>
          </a:p>
        </p:txBody>
      </p:sp>
      <p:sp>
        <p:nvSpPr>
          <p:cNvPr id="40971" name="Text Box 11"/>
          <p:cNvSpPr txBox="1">
            <a:spLocks noChangeArrowheads="1"/>
          </p:cNvSpPr>
          <p:nvPr/>
        </p:nvSpPr>
        <p:spPr bwMode="auto">
          <a:xfrm>
            <a:off x="5913438" y="4419600"/>
            <a:ext cx="671512" cy="396875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 i="1">
                <a:latin typeface="Verdana" pitchFamily="34" charset="0"/>
                <a:cs typeface="Arial" charset="0"/>
              </a:rPr>
              <a:t>AP2</a:t>
            </a:r>
          </a:p>
        </p:txBody>
      </p:sp>
      <p:sp>
        <p:nvSpPr>
          <p:cNvPr id="40972" name="Text Box 12"/>
          <p:cNvSpPr txBox="1">
            <a:spLocks noChangeArrowheads="1"/>
          </p:cNvSpPr>
          <p:nvPr/>
        </p:nvSpPr>
        <p:spPr bwMode="auto">
          <a:xfrm>
            <a:off x="3246438" y="5638800"/>
            <a:ext cx="715962" cy="33655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i="1">
                <a:latin typeface="Verdana" pitchFamily="34" charset="0"/>
                <a:cs typeface="Arial" charset="0"/>
              </a:rPr>
              <a:t>STA2</a:t>
            </a:r>
          </a:p>
        </p:txBody>
      </p:sp>
      <p:sp>
        <p:nvSpPr>
          <p:cNvPr id="40973" name="Text Box 13"/>
          <p:cNvSpPr txBox="1">
            <a:spLocks noChangeArrowheads="1"/>
          </p:cNvSpPr>
          <p:nvPr/>
        </p:nvSpPr>
        <p:spPr bwMode="auto">
          <a:xfrm>
            <a:off x="4922838" y="5638800"/>
            <a:ext cx="715962" cy="33655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i="1">
                <a:latin typeface="Verdana" pitchFamily="34" charset="0"/>
                <a:cs typeface="Arial" charset="0"/>
              </a:rPr>
              <a:t>STA4</a:t>
            </a:r>
          </a:p>
        </p:txBody>
      </p:sp>
      <p:sp>
        <p:nvSpPr>
          <p:cNvPr id="40974" name="Rectangle 14"/>
          <p:cNvSpPr>
            <a:spLocks noChangeArrowheads="1"/>
          </p:cNvSpPr>
          <p:nvPr/>
        </p:nvSpPr>
        <p:spPr bwMode="auto">
          <a:xfrm>
            <a:off x="1493838" y="5562600"/>
            <a:ext cx="152400" cy="381000"/>
          </a:xfrm>
          <a:prstGeom prst="rect">
            <a:avLst/>
          </a:prstGeom>
          <a:solidFill>
            <a:schemeClr val="accent1"/>
          </a:solidFill>
          <a:ln w="349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1722438" y="5867400"/>
            <a:ext cx="715962" cy="33655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i="1">
                <a:latin typeface="Verdana" pitchFamily="34" charset="0"/>
                <a:cs typeface="Arial" charset="0"/>
              </a:rPr>
              <a:t>STA1</a:t>
            </a:r>
          </a:p>
        </p:txBody>
      </p:sp>
      <p:sp>
        <p:nvSpPr>
          <p:cNvPr id="40976" name="Line 16"/>
          <p:cNvSpPr>
            <a:spLocks noChangeShapeType="1"/>
          </p:cNvSpPr>
          <p:nvPr/>
        </p:nvSpPr>
        <p:spPr bwMode="auto">
          <a:xfrm flipH="1">
            <a:off x="1874838" y="5334000"/>
            <a:ext cx="533400" cy="2286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>
            <a:off x="4008438" y="5181600"/>
            <a:ext cx="152400" cy="381000"/>
          </a:xfrm>
          <a:prstGeom prst="rect">
            <a:avLst/>
          </a:prstGeom>
          <a:solidFill>
            <a:schemeClr val="accent1"/>
          </a:solidFill>
          <a:ln w="349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40978" name="Rectangle 18"/>
          <p:cNvSpPr>
            <a:spLocks noChangeArrowheads="1"/>
          </p:cNvSpPr>
          <p:nvPr/>
        </p:nvSpPr>
        <p:spPr bwMode="auto">
          <a:xfrm>
            <a:off x="4541838" y="5257800"/>
            <a:ext cx="152400" cy="381000"/>
          </a:xfrm>
          <a:prstGeom prst="rect">
            <a:avLst/>
          </a:prstGeom>
          <a:solidFill>
            <a:schemeClr val="accent1"/>
          </a:solidFill>
          <a:ln w="349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40979" name="Line 19"/>
          <p:cNvSpPr>
            <a:spLocks noChangeShapeType="1"/>
          </p:cNvSpPr>
          <p:nvPr/>
        </p:nvSpPr>
        <p:spPr bwMode="auto">
          <a:xfrm>
            <a:off x="4541838" y="5257800"/>
            <a:ext cx="152400" cy="457200"/>
          </a:xfrm>
          <a:prstGeom prst="line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80" name="Line 20"/>
          <p:cNvSpPr>
            <a:spLocks noChangeShapeType="1"/>
          </p:cNvSpPr>
          <p:nvPr/>
        </p:nvSpPr>
        <p:spPr bwMode="auto">
          <a:xfrm flipH="1">
            <a:off x="4541838" y="5257800"/>
            <a:ext cx="152400" cy="457200"/>
          </a:xfrm>
          <a:prstGeom prst="line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81" name="Line 21"/>
          <p:cNvSpPr>
            <a:spLocks noChangeShapeType="1"/>
          </p:cNvSpPr>
          <p:nvPr/>
        </p:nvSpPr>
        <p:spPr bwMode="auto">
          <a:xfrm>
            <a:off x="4008438" y="5257800"/>
            <a:ext cx="152400" cy="457200"/>
          </a:xfrm>
          <a:prstGeom prst="line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82" name="Line 22"/>
          <p:cNvSpPr>
            <a:spLocks noChangeShapeType="1"/>
          </p:cNvSpPr>
          <p:nvPr/>
        </p:nvSpPr>
        <p:spPr bwMode="auto">
          <a:xfrm flipH="1">
            <a:off x="4008438" y="5257800"/>
            <a:ext cx="152400" cy="457200"/>
          </a:xfrm>
          <a:prstGeom prst="line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83" name="Rectangle 23"/>
          <p:cNvSpPr>
            <a:spLocks noChangeArrowheads="1"/>
          </p:cNvSpPr>
          <p:nvPr/>
        </p:nvSpPr>
        <p:spPr bwMode="auto">
          <a:xfrm>
            <a:off x="6980238" y="5486400"/>
            <a:ext cx="152400" cy="381000"/>
          </a:xfrm>
          <a:prstGeom prst="rect">
            <a:avLst/>
          </a:prstGeom>
          <a:solidFill>
            <a:schemeClr val="accent1"/>
          </a:solidFill>
          <a:ln w="349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40984" name="Rectangle 24"/>
          <p:cNvSpPr>
            <a:spLocks noChangeArrowheads="1"/>
          </p:cNvSpPr>
          <p:nvPr/>
        </p:nvSpPr>
        <p:spPr bwMode="auto">
          <a:xfrm>
            <a:off x="1722438" y="4800600"/>
            <a:ext cx="152400" cy="381000"/>
          </a:xfrm>
          <a:prstGeom prst="rect">
            <a:avLst/>
          </a:prstGeom>
          <a:solidFill>
            <a:schemeClr val="accent1"/>
          </a:solidFill>
          <a:ln w="349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40985" name="Line 25"/>
          <p:cNvSpPr>
            <a:spLocks noChangeShapeType="1"/>
          </p:cNvSpPr>
          <p:nvPr/>
        </p:nvSpPr>
        <p:spPr bwMode="auto">
          <a:xfrm flipH="1" flipV="1">
            <a:off x="1951038" y="4953000"/>
            <a:ext cx="609600" cy="76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86" name="Text Box 26"/>
          <p:cNvSpPr txBox="1">
            <a:spLocks noChangeArrowheads="1"/>
          </p:cNvSpPr>
          <p:nvPr/>
        </p:nvSpPr>
        <p:spPr bwMode="auto">
          <a:xfrm>
            <a:off x="6751638" y="5943600"/>
            <a:ext cx="715962" cy="33655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i="1">
                <a:latin typeface="Verdana" pitchFamily="34" charset="0"/>
                <a:cs typeface="Arial" charset="0"/>
              </a:rPr>
              <a:t>STA5</a:t>
            </a:r>
          </a:p>
        </p:txBody>
      </p:sp>
      <p:sp>
        <p:nvSpPr>
          <p:cNvPr id="40987" name="Text Box 27"/>
          <p:cNvSpPr txBox="1">
            <a:spLocks noChangeArrowheads="1"/>
          </p:cNvSpPr>
          <p:nvPr/>
        </p:nvSpPr>
        <p:spPr bwMode="auto">
          <a:xfrm>
            <a:off x="7208838" y="4419600"/>
            <a:ext cx="715962" cy="33655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i="1">
                <a:latin typeface="Verdana" pitchFamily="34" charset="0"/>
                <a:cs typeface="Arial" charset="0"/>
              </a:rPr>
              <a:t>STA6</a:t>
            </a:r>
          </a:p>
        </p:txBody>
      </p:sp>
      <p:sp>
        <p:nvSpPr>
          <p:cNvPr id="40988" name="Text Box 28"/>
          <p:cNvSpPr txBox="1">
            <a:spLocks noChangeArrowheads="1"/>
          </p:cNvSpPr>
          <p:nvPr/>
        </p:nvSpPr>
        <p:spPr bwMode="auto">
          <a:xfrm>
            <a:off x="1265238" y="4419600"/>
            <a:ext cx="715962" cy="33655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i="1">
                <a:latin typeface="Verdana" pitchFamily="34" charset="0"/>
                <a:cs typeface="Arial" charset="0"/>
              </a:rPr>
              <a:t>STA3</a:t>
            </a:r>
          </a:p>
        </p:txBody>
      </p:sp>
      <p:sp>
        <p:nvSpPr>
          <p:cNvPr id="40989" name="Line 29"/>
          <p:cNvSpPr>
            <a:spLocks noChangeShapeType="1"/>
          </p:cNvSpPr>
          <p:nvPr/>
        </p:nvSpPr>
        <p:spPr bwMode="auto">
          <a:xfrm>
            <a:off x="6446838" y="5410200"/>
            <a:ext cx="457200" cy="15240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0" name="Rectangle 30"/>
          <p:cNvSpPr>
            <a:spLocks noChangeArrowheads="1"/>
          </p:cNvSpPr>
          <p:nvPr/>
        </p:nvSpPr>
        <p:spPr bwMode="auto">
          <a:xfrm>
            <a:off x="7132638" y="4876800"/>
            <a:ext cx="152400" cy="381000"/>
          </a:xfrm>
          <a:prstGeom prst="rect">
            <a:avLst/>
          </a:prstGeom>
          <a:solidFill>
            <a:schemeClr val="accent1"/>
          </a:solidFill>
          <a:ln w="349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40991" name="Line 31"/>
          <p:cNvSpPr>
            <a:spLocks noChangeShapeType="1"/>
          </p:cNvSpPr>
          <p:nvPr/>
        </p:nvSpPr>
        <p:spPr bwMode="auto">
          <a:xfrm flipV="1">
            <a:off x="6446838" y="4953000"/>
            <a:ext cx="609600" cy="228600"/>
          </a:xfrm>
          <a:prstGeom prst="line">
            <a:avLst/>
          </a:prstGeom>
          <a:noFill/>
          <a:ln w="31750">
            <a:solidFill>
              <a:srgbClr val="CC3399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With MAC protection, three response schemes have similar performance</a:t>
            </a:r>
            <a:endParaRPr lang="en-US" dirty="0"/>
          </a:p>
        </p:txBody>
      </p:sp>
      <p:pic>
        <p:nvPicPr>
          <p:cNvPr id="1024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1837286"/>
            <a:ext cx="4114800" cy="4573039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Medium access option 1 yields better overall performance</a:t>
            </a:r>
          </a:p>
        </p:txBody>
      </p:sp>
      <p:sp>
        <p:nvSpPr>
          <p:cNvPr id="41987" name="AutoShape 8" descr="https://mail.google.com/mail/?ui=2&amp;ik=3ba0ae1204&amp;view=att&amp;th=127d12b31cbc41e3&amp;attid=0.1&amp;disp=emb&amp;zw"/>
          <p:cNvSpPr>
            <a:spLocks noChangeAspect="1" noChangeArrowheads="1"/>
          </p:cNvSpPr>
          <p:nvPr/>
        </p:nvSpPr>
        <p:spPr bwMode="auto">
          <a:xfrm>
            <a:off x="168275" y="-2193925"/>
            <a:ext cx="4162425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41988" name="AutoShape 10" descr="https://mail.google.com/mail/?ui=2&amp;ik=3ba0ae1204&amp;view=att&amp;th=127d12b31cbc41e3&amp;attid=0.1&amp;disp=emb&amp;zw"/>
          <p:cNvSpPr>
            <a:spLocks noChangeAspect="1" noChangeArrowheads="1"/>
          </p:cNvSpPr>
          <p:nvPr/>
        </p:nvSpPr>
        <p:spPr bwMode="auto">
          <a:xfrm>
            <a:off x="168275" y="-2193925"/>
            <a:ext cx="4162425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828800"/>
            <a:ext cx="4114800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971800" y="2819400"/>
            <a:ext cx="15856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dirty="0" smtClean="0">
                <a:latin typeface="Arial" charset="0"/>
                <a:cs typeface="Arial" charset="0"/>
              </a:rPr>
              <a:t>Case 1, Option </a:t>
            </a:r>
            <a:r>
              <a:rPr lang="en-US" sz="1400" b="1" dirty="0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819400" y="4191000"/>
            <a:ext cx="15856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dirty="0" smtClean="0">
                <a:latin typeface="Arial" charset="0"/>
                <a:cs typeface="Arial" charset="0"/>
              </a:rPr>
              <a:t>Case 1, Option 2</a:t>
            </a:r>
            <a:endParaRPr lang="en-US" sz="1400" b="1" dirty="0">
              <a:latin typeface="Arial" charset="0"/>
              <a:cs typeface="Arial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rot="5400000">
            <a:off x="3543300" y="3162300"/>
            <a:ext cx="228600" cy="15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rot="16200000" flipV="1">
            <a:off x="2971800" y="3886200"/>
            <a:ext cx="304800" cy="15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5334000" y="2387025"/>
            <a:ext cx="329955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dirty="0" smtClean="0">
                <a:latin typeface="Arial" charset="0"/>
                <a:cs typeface="Arial" charset="0"/>
              </a:rPr>
              <a:t>Case 1: </a:t>
            </a:r>
            <a:r>
              <a:rPr lang="en-US" sz="1600" dirty="0" smtClean="0">
                <a:latin typeface="Arial" charset="0"/>
                <a:cs typeface="Arial" charset="0"/>
              </a:rPr>
              <a:t>AP1 (DL SDMA capable)</a:t>
            </a:r>
          </a:p>
          <a:p>
            <a:r>
              <a:rPr lang="en-US" sz="1600" dirty="0" smtClean="0">
                <a:latin typeface="Arial" charset="0"/>
                <a:cs typeface="Arial" charset="0"/>
              </a:rPr>
              <a:t>AP2 (legacy)</a:t>
            </a:r>
            <a:endParaRPr lang="en-US" sz="1600" dirty="0">
              <a:latin typeface="Arial" charset="0"/>
              <a:cs typeface="Arial" charset="0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5334001" y="3342382"/>
            <a:ext cx="2971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 smtClean="0">
                <a:latin typeface="Arial" charset="0"/>
                <a:cs typeface="Arial" charset="0"/>
              </a:rPr>
              <a:t>Medium access option 1: </a:t>
            </a:r>
            <a:r>
              <a:rPr lang="en-US" sz="1600" dirty="0" smtClean="0">
                <a:latin typeface="Arial" charset="0"/>
                <a:cs typeface="Arial" charset="0"/>
              </a:rPr>
              <a:t>the AP initiates success </a:t>
            </a:r>
            <a:r>
              <a:rPr lang="en-US" sz="1600" dirty="0" err="1" smtClean="0">
                <a:latin typeface="Arial" charset="0"/>
                <a:cs typeface="Arial" charset="0"/>
              </a:rPr>
              <a:t>backoff</a:t>
            </a:r>
            <a:r>
              <a:rPr lang="en-US" sz="1600" dirty="0" smtClean="0">
                <a:latin typeface="Arial" charset="0"/>
                <a:cs typeface="Arial" charset="0"/>
              </a:rPr>
              <a:t> if at least one A-MPDU is successfully delivered</a:t>
            </a:r>
            <a:endParaRPr lang="en-US" sz="1600" dirty="0">
              <a:latin typeface="Arial" charset="0"/>
              <a:cs typeface="Arial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5334000" y="4637782"/>
            <a:ext cx="2971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 smtClean="0">
                <a:latin typeface="Arial" charset="0"/>
                <a:cs typeface="Arial" charset="0"/>
              </a:rPr>
              <a:t>Medium access option 2: </a:t>
            </a:r>
            <a:r>
              <a:rPr lang="en-US" sz="1600" dirty="0" smtClean="0">
                <a:latin typeface="Arial" charset="0"/>
                <a:cs typeface="Arial" charset="0"/>
              </a:rPr>
              <a:t>the AP initiates exponential </a:t>
            </a:r>
            <a:r>
              <a:rPr lang="en-US" sz="1600" dirty="0" err="1" smtClean="0">
                <a:latin typeface="Arial" charset="0"/>
                <a:cs typeface="Arial" charset="0"/>
              </a:rPr>
              <a:t>backoff</a:t>
            </a:r>
            <a:r>
              <a:rPr lang="en-US" sz="1600" dirty="0" smtClean="0">
                <a:latin typeface="Arial" charset="0"/>
                <a:cs typeface="Arial" charset="0"/>
              </a:rPr>
              <a:t> if at least one A-MPDU is not successfully delivered</a:t>
            </a:r>
            <a:endParaRPr lang="en-US" sz="16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72400" cy="4343400"/>
          </a:xfrm>
        </p:spPr>
        <p:txBody>
          <a:bodyPr/>
          <a:lstStyle/>
          <a:p>
            <a:r>
              <a:rPr lang="en-US" smtClean="0"/>
              <a:t>Motivation</a:t>
            </a:r>
          </a:p>
          <a:p>
            <a:r>
              <a:rPr lang="en-US" smtClean="0"/>
              <a:t>Overview of simulated schemes</a:t>
            </a:r>
          </a:p>
          <a:p>
            <a:pPr lvl="1"/>
            <a:r>
              <a:rPr lang="en-US" smtClean="0"/>
              <a:t>DL MU MIMO with polled ack</a:t>
            </a:r>
          </a:p>
          <a:p>
            <a:pPr lvl="1"/>
            <a:r>
              <a:rPr lang="en-US" smtClean="0"/>
              <a:t>DL MU MIMO with scheduled ack</a:t>
            </a:r>
          </a:p>
          <a:p>
            <a:r>
              <a:rPr lang="en-US" smtClean="0"/>
              <a:t>Overview of MAC protection</a:t>
            </a:r>
          </a:p>
          <a:p>
            <a:r>
              <a:rPr lang="en-US" smtClean="0"/>
              <a:t> Overview of error handling at the AP</a:t>
            </a:r>
          </a:p>
          <a:p>
            <a:pPr lvl="1"/>
            <a:r>
              <a:rPr lang="en-US" smtClean="0"/>
              <a:t>Two medium access behaviors</a:t>
            </a:r>
          </a:p>
          <a:p>
            <a:r>
              <a:rPr lang="en-US" smtClean="0"/>
              <a:t>Simulation parameters</a:t>
            </a:r>
          </a:p>
          <a:p>
            <a:r>
              <a:rPr lang="en-US" smtClean="0"/>
              <a:t>Simulation scenarios and simulation results</a:t>
            </a:r>
          </a:p>
          <a:p>
            <a:r>
              <a:rPr lang="en-US" smtClean="0"/>
              <a:t>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pPr algn="l"/>
            <a:r>
              <a:rPr lang="en-US" dirty="0" smtClean="0"/>
              <a:t>With Option 1, STAs that support DL SDMA have higher throughput</a:t>
            </a:r>
          </a:p>
        </p:txBody>
      </p:sp>
      <p:sp>
        <p:nvSpPr>
          <p:cNvPr id="43011" name="Text Box 7"/>
          <p:cNvSpPr txBox="1">
            <a:spLocks noChangeArrowheads="1"/>
          </p:cNvSpPr>
          <p:nvPr/>
        </p:nvSpPr>
        <p:spPr bwMode="auto">
          <a:xfrm>
            <a:off x="1981200" y="6019800"/>
            <a:ext cx="191590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Arial" charset="0"/>
                <a:cs typeface="Arial" charset="0"/>
              </a:rPr>
              <a:t>Case 1, Option </a:t>
            </a:r>
            <a:r>
              <a:rPr lang="en-US" sz="1800" dirty="0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43012" name="Text Box 8"/>
          <p:cNvSpPr txBox="1">
            <a:spLocks noChangeArrowheads="1"/>
          </p:cNvSpPr>
          <p:nvPr/>
        </p:nvSpPr>
        <p:spPr bwMode="auto">
          <a:xfrm>
            <a:off x="5715000" y="6019800"/>
            <a:ext cx="191590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Arial" charset="0"/>
                <a:cs typeface="Arial" charset="0"/>
              </a:rPr>
              <a:t>Case 1, Option </a:t>
            </a:r>
            <a:r>
              <a:rPr lang="en-US" sz="1800" dirty="0">
                <a:latin typeface="Arial" charset="0"/>
                <a:cs typeface="Arial" charset="0"/>
              </a:rPr>
              <a:t>2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676400"/>
            <a:ext cx="3657600" cy="4362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1676400"/>
            <a:ext cx="3657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077200" cy="1066800"/>
          </a:xfrm>
        </p:spPr>
        <p:txBody>
          <a:bodyPr/>
          <a:lstStyle/>
          <a:p>
            <a:r>
              <a:rPr lang="en-US" dirty="0" smtClean="0"/>
              <a:t>Option 1 does not disadvantage legacy STAs </a:t>
            </a:r>
            <a:endParaRPr lang="en-US" dirty="0"/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447800"/>
            <a:ext cx="4343400" cy="4530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066800" y="6096000"/>
            <a:ext cx="31598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Arial" charset="0"/>
                <a:cs typeface="Arial" charset="0"/>
              </a:rPr>
              <a:t>(Case 1, Option 1) </a:t>
            </a:r>
            <a:r>
              <a:rPr lang="en-US" sz="1800" dirty="0" err="1" smtClean="0">
                <a:latin typeface="Arial" charset="0"/>
                <a:cs typeface="Arial" charset="0"/>
              </a:rPr>
              <a:t>vs</a:t>
            </a:r>
            <a:r>
              <a:rPr lang="en-US" sz="1800" dirty="0" smtClean="0">
                <a:latin typeface="Arial" charset="0"/>
                <a:cs typeface="Arial" charset="0"/>
              </a:rPr>
              <a:t> Case 2</a:t>
            </a:r>
            <a:endParaRPr lang="en-US" sz="1800" dirty="0">
              <a:latin typeface="Arial" charset="0"/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082442" y="2581871"/>
            <a:ext cx="329955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dirty="0" smtClean="0">
                <a:latin typeface="Arial" charset="0"/>
                <a:cs typeface="Arial" charset="0"/>
              </a:rPr>
              <a:t>Case 1: </a:t>
            </a:r>
            <a:r>
              <a:rPr lang="en-US" sz="1600" dirty="0" smtClean="0">
                <a:latin typeface="Arial" charset="0"/>
                <a:cs typeface="Arial" charset="0"/>
              </a:rPr>
              <a:t>AP1 (DL SDMA capable)</a:t>
            </a:r>
          </a:p>
          <a:p>
            <a:r>
              <a:rPr lang="en-US" sz="1600" dirty="0" smtClean="0">
                <a:latin typeface="Arial" charset="0"/>
                <a:cs typeface="Arial" charset="0"/>
              </a:rPr>
              <a:t>AP2 (legacy)</a:t>
            </a:r>
            <a:endParaRPr lang="en-US" sz="1600" dirty="0">
              <a:latin typeface="Arial" charset="0"/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5082442" y="3700046"/>
            <a:ext cx="319484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dirty="0" smtClean="0">
                <a:latin typeface="Arial" charset="0"/>
                <a:cs typeface="Arial" charset="0"/>
              </a:rPr>
              <a:t>Case 2: </a:t>
            </a:r>
            <a:r>
              <a:rPr lang="en-US" sz="1600" dirty="0" smtClean="0">
                <a:latin typeface="Arial" charset="0"/>
                <a:cs typeface="Arial" charset="0"/>
              </a:rPr>
              <a:t>both APs are legacy APs</a:t>
            </a:r>
            <a:endParaRPr lang="en-US" sz="1600" dirty="0">
              <a:latin typeface="Arial" charset="0"/>
              <a:cs typeface="Arial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rot="5400000">
            <a:off x="2689846" y="3771899"/>
            <a:ext cx="228600" cy="15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rot="16200000" flipV="1">
            <a:off x="2763375" y="4592175"/>
            <a:ext cx="172997" cy="9145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4" name="Text Box 36"/>
          <p:cNvSpPr txBox="1">
            <a:spLocks noChangeArrowheads="1"/>
          </p:cNvSpPr>
          <p:nvPr/>
        </p:nvSpPr>
        <p:spPr bwMode="auto">
          <a:xfrm>
            <a:off x="1981200" y="3429000"/>
            <a:ext cx="2593787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 dirty="0" smtClean="0"/>
              <a:t>STA5 and 6 in both case 1 and case 2</a:t>
            </a:r>
            <a:endParaRPr lang="en-US" b="1" dirty="0"/>
          </a:p>
        </p:txBody>
      </p:sp>
      <p:sp>
        <p:nvSpPr>
          <p:cNvPr id="15" name="Text Box 36"/>
          <p:cNvSpPr txBox="1">
            <a:spLocks noChangeArrowheads="1"/>
          </p:cNvSpPr>
          <p:nvPr/>
        </p:nvSpPr>
        <p:spPr bwMode="auto">
          <a:xfrm>
            <a:off x="1981200" y="4648200"/>
            <a:ext cx="2193036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 dirty="0" smtClean="0"/>
              <a:t>STA4 in both case 1 and case 2</a:t>
            </a:r>
            <a:endParaRPr lang="en-US" b="1" dirty="0"/>
          </a:p>
        </p:txBody>
      </p:sp>
      <p:sp>
        <p:nvSpPr>
          <p:cNvPr id="17" name="Text Box 36"/>
          <p:cNvSpPr txBox="1">
            <a:spLocks noChangeArrowheads="1"/>
          </p:cNvSpPr>
          <p:nvPr/>
        </p:nvSpPr>
        <p:spPr bwMode="auto">
          <a:xfrm>
            <a:off x="1504891" y="5207000"/>
            <a:ext cx="2914709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1" dirty="0" smtClean="0"/>
              <a:t>Per STA throughput for legacy STA</a:t>
            </a:r>
            <a:endParaRPr lang="en-US" sz="1400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4648200"/>
          </a:xfrm>
        </p:spPr>
        <p:txBody>
          <a:bodyPr/>
          <a:lstStyle/>
          <a:p>
            <a:r>
              <a:rPr lang="en-US" sz="2000" dirty="0" smtClean="0"/>
              <a:t>Three DL MU MIMO response schemes</a:t>
            </a:r>
          </a:p>
          <a:p>
            <a:pPr lvl="1"/>
            <a:r>
              <a:rPr lang="en-US" sz="1800" dirty="0" smtClean="0"/>
              <a:t>With MAC protection, the three response mechanisms have similar performance </a:t>
            </a:r>
          </a:p>
          <a:p>
            <a:pPr lvl="1"/>
            <a:r>
              <a:rPr lang="en-US" sz="1800" dirty="0" smtClean="0"/>
              <a:t>Without MAC protection, polled </a:t>
            </a:r>
            <a:r>
              <a:rPr lang="en-US" sz="1800" dirty="0" err="1" smtClean="0"/>
              <a:t>ack</a:t>
            </a:r>
            <a:r>
              <a:rPr lang="en-US" sz="1800" dirty="0" smtClean="0"/>
              <a:t> mechanism has better performance</a:t>
            </a:r>
          </a:p>
          <a:p>
            <a:r>
              <a:rPr lang="en-US" sz="2000" dirty="0" smtClean="0"/>
              <a:t>Medium access schemes</a:t>
            </a:r>
          </a:p>
          <a:p>
            <a:pPr lvl="1"/>
            <a:r>
              <a:rPr lang="en-US" sz="1800" dirty="0" smtClean="0"/>
              <a:t>Option 1: The AP initiates success </a:t>
            </a:r>
            <a:r>
              <a:rPr lang="en-US" sz="1800" dirty="0" err="1" smtClean="0"/>
              <a:t>backoff</a:t>
            </a:r>
            <a:r>
              <a:rPr lang="en-US" sz="1800" dirty="0" smtClean="0"/>
              <a:t> when at least one A-MPDU is successfully delivered</a:t>
            </a:r>
          </a:p>
          <a:p>
            <a:pPr lvl="1"/>
            <a:r>
              <a:rPr lang="en-US" sz="1800" dirty="0" smtClean="0"/>
              <a:t>Option 2: The AP initiates exponential </a:t>
            </a:r>
            <a:r>
              <a:rPr lang="en-US" sz="1800" dirty="0" err="1" smtClean="0"/>
              <a:t>backoff</a:t>
            </a:r>
            <a:r>
              <a:rPr lang="en-US" sz="1800" dirty="0" smtClean="0"/>
              <a:t> when at least one A-MPDU is not successfully delivered</a:t>
            </a:r>
          </a:p>
          <a:p>
            <a:pPr lvl="1"/>
            <a:r>
              <a:rPr lang="en-US" sz="1800" dirty="0" smtClean="0"/>
              <a:t>The two options become the same when  all DL MU MIMO packets are corrupted in </a:t>
            </a:r>
            <a:r>
              <a:rPr lang="en-US" sz="1800" smtClean="0"/>
              <a:t>a medium access collision</a:t>
            </a:r>
            <a:endParaRPr lang="en-US" sz="1800" dirty="0" smtClean="0"/>
          </a:p>
          <a:p>
            <a:r>
              <a:rPr lang="en-US" sz="2000" dirty="0" smtClean="0"/>
              <a:t>Medium access scheme option 1 offers better overall performance when there are legacy STAs in the vicinity and it does not disadvantage legacy STAs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Motivation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Downlink Multi-user MIMO is identified as a key technology to improve the overall network performance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Two DL MU MIMO </a:t>
            </a:r>
            <a:r>
              <a:rPr lang="en-US" dirty="0" err="1" smtClean="0"/>
              <a:t>Ack</a:t>
            </a:r>
            <a:r>
              <a:rPr lang="en-US" dirty="0" smtClean="0"/>
              <a:t> mechanisms were proposed in 11-09-1172/r0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The goals of the simulation are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To study the behavior of the two DL MU MIMO </a:t>
            </a:r>
            <a:r>
              <a:rPr lang="en-US" dirty="0" err="1" smtClean="0"/>
              <a:t>ack</a:t>
            </a:r>
            <a:r>
              <a:rPr lang="en-US" dirty="0" smtClean="0"/>
              <a:t> mechanisms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To evaluate the performance difference of the two different AP medium access schemes in different scenarios</a:t>
            </a:r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mtClean="0"/>
              <a:t>DL MU MIMO with scheduled Ack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237538" cy="2286000"/>
          </a:xfrm>
        </p:spPr>
        <p:txBody>
          <a:bodyPr/>
          <a:lstStyle/>
          <a:p>
            <a:r>
              <a:rPr lang="en-US" sz="2000" dirty="0" smtClean="0"/>
              <a:t>The AP contends for the medium using EDCA</a:t>
            </a:r>
          </a:p>
          <a:p>
            <a:pPr lvl="1"/>
            <a:r>
              <a:rPr lang="en-US" sz="1800" dirty="0" smtClean="0"/>
              <a:t>The AP transmits a downlink MU MIMO burst to multiple STAs</a:t>
            </a:r>
          </a:p>
          <a:p>
            <a:pPr lvl="1"/>
            <a:r>
              <a:rPr lang="en-US" sz="1800" dirty="0" smtClean="0"/>
              <a:t>Each data packet defines an offset value such that each STA knows when to transmit back a BA</a:t>
            </a:r>
          </a:p>
          <a:p>
            <a:r>
              <a:rPr lang="en-US" sz="2000" dirty="0" smtClean="0"/>
              <a:t>Scheduled </a:t>
            </a:r>
            <a:r>
              <a:rPr lang="en-US" sz="2000" dirty="0" err="1" smtClean="0"/>
              <a:t>Ack</a:t>
            </a:r>
            <a:r>
              <a:rPr lang="en-US" sz="2000" dirty="0" smtClean="0"/>
              <a:t> introduces less overhead but a STA needs to schedule its BA transmission</a:t>
            </a:r>
          </a:p>
          <a:p>
            <a:endParaRPr lang="en-US" sz="2000" dirty="0" smtClean="0"/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1828800" y="3505200"/>
            <a:ext cx="5334000" cy="2590800"/>
            <a:chOff x="1008" y="1968"/>
            <a:chExt cx="3360" cy="1632"/>
          </a:xfrm>
        </p:grpSpPr>
        <p:sp>
          <p:nvSpPr>
            <p:cNvPr id="20485" name="Rectangle 4"/>
            <p:cNvSpPr>
              <a:spLocks noChangeArrowheads="1"/>
            </p:cNvSpPr>
            <p:nvPr/>
          </p:nvSpPr>
          <p:spPr bwMode="auto">
            <a:xfrm>
              <a:off x="1008" y="2042"/>
              <a:ext cx="208" cy="221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0486" name="Rectangle 5"/>
            <p:cNvSpPr>
              <a:spLocks noChangeArrowheads="1"/>
            </p:cNvSpPr>
            <p:nvPr/>
          </p:nvSpPr>
          <p:spPr bwMode="auto">
            <a:xfrm>
              <a:off x="1216" y="2042"/>
              <a:ext cx="1182" cy="221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>
                  <a:latin typeface="Arial" charset="0"/>
                  <a:cs typeface="Arial" charset="0"/>
                </a:rPr>
                <a:t>Data (STA1)</a:t>
              </a:r>
            </a:p>
          </p:txBody>
        </p:sp>
        <p:sp>
          <p:nvSpPr>
            <p:cNvPr id="20487" name="Rectangle 6"/>
            <p:cNvSpPr>
              <a:spLocks noChangeArrowheads="1"/>
            </p:cNvSpPr>
            <p:nvPr/>
          </p:nvSpPr>
          <p:spPr bwMode="auto">
            <a:xfrm>
              <a:off x="1216" y="2485"/>
              <a:ext cx="765" cy="221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>
                  <a:latin typeface="Arial" charset="0"/>
                  <a:cs typeface="Arial" charset="0"/>
                </a:rPr>
                <a:t>Data (STA3)</a:t>
              </a:r>
            </a:p>
          </p:txBody>
        </p:sp>
        <p:sp>
          <p:nvSpPr>
            <p:cNvPr id="20488" name="Rectangle 7"/>
            <p:cNvSpPr>
              <a:spLocks noChangeArrowheads="1"/>
            </p:cNvSpPr>
            <p:nvPr/>
          </p:nvSpPr>
          <p:spPr bwMode="auto">
            <a:xfrm>
              <a:off x="3198" y="2928"/>
              <a:ext cx="209" cy="221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0489" name="Rectangle 8"/>
            <p:cNvSpPr>
              <a:spLocks noChangeArrowheads="1"/>
            </p:cNvSpPr>
            <p:nvPr/>
          </p:nvSpPr>
          <p:spPr bwMode="auto">
            <a:xfrm>
              <a:off x="3407" y="2928"/>
              <a:ext cx="278" cy="22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>
                  <a:latin typeface="Arial" charset="0"/>
                  <a:cs typeface="Arial" charset="0"/>
                </a:rPr>
                <a:t>BA</a:t>
              </a:r>
            </a:p>
          </p:txBody>
        </p:sp>
        <p:sp>
          <p:nvSpPr>
            <p:cNvPr id="20490" name="Rectangle 9"/>
            <p:cNvSpPr>
              <a:spLocks noChangeArrowheads="1"/>
            </p:cNvSpPr>
            <p:nvPr/>
          </p:nvSpPr>
          <p:spPr bwMode="auto">
            <a:xfrm>
              <a:off x="1008" y="2263"/>
              <a:ext cx="208" cy="22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0491" name="Rectangle 10"/>
            <p:cNvSpPr>
              <a:spLocks noChangeArrowheads="1"/>
            </p:cNvSpPr>
            <p:nvPr/>
          </p:nvSpPr>
          <p:spPr bwMode="auto">
            <a:xfrm>
              <a:off x="1216" y="2263"/>
              <a:ext cx="904" cy="22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>
                  <a:latin typeface="Arial" charset="0"/>
                  <a:cs typeface="Arial" charset="0"/>
                </a:rPr>
                <a:t>Data (STA2)</a:t>
              </a:r>
            </a:p>
          </p:txBody>
        </p:sp>
        <p:sp>
          <p:nvSpPr>
            <p:cNvPr id="20492" name="Rectangle 11"/>
            <p:cNvSpPr>
              <a:spLocks noChangeArrowheads="1"/>
            </p:cNvSpPr>
            <p:nvPr/>
          </p:nvSpPr>
          <p:spPr bwMode="auto">
            <a:xfrm>
              <a:off x="1008" y="2485"/>
              <a:ext cx="208" cy="221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0493" name="Rectangle 12"/>
            <p:cNvSpPr>
              <a:spLocks noChangeArrowheads="1"/>
            </p:cNvSpPr>
            <p:nvPr/>
          </p:nvSpPr>
          <p:spPr bwMode="auto">
            <a:xfrm>
              <a:off x="3882" y="3223"/>
              <a:ext cx="208" cy="22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0494" name="Rectangle 13"/>
            <p:cNvSpPr>
              <a:spLocks noChangeArrowheads="1"/>
            </p:cNvSpPr>
            <p:nvPr/>
          </p:nvSpPr>
          <p:spPr bwMode="auto">
            <a:xfrm>
              <a:off x="4090" y="3223"/>
              <a:ext cx="278" cy="22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>
                  <a:latin typeface="Arial" charset="0"/>
                  <a:cs typeface="Arial" charset="0"/>
                </a:rPr>
                <a:t>BA</a:t>
              </a:r>
            </a:p>
          </p:txBody>
        </p:sp>
        <p:sp>
          <p:nvSpPr>
            <p:cNvPr id="20495" name="Rectangle 14"/>
            <p:cNvSpPr>
              <a:spLocks noChangeArrowheads="1"/>
            </p:cNvSpPr>
            <p:nvPr/>
          </p:nvSpPr>
          <p:spPr bwMode="auto">
            <a:xfrm>
              <a:off x="2549" y="2706"/>
              <a:ext cx="208" cy="22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0496" name="Rectangle 15"/>
            <p:cNvSpPr>
              <a:spLocks noChangeArrowheads="1"/>
            </p:cNvSpPr>
            <p:nvPr/>
          </p:nvSpPr>
          <p:spPr bwMode="auto">
            <a:xfrm>
              <a:off x="2757" y="2706"/>
              <a:ext cx="278" cy="22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>
                  <a:latin typeface="Arial" charset="0"/>
                  <a:cs typeface="Arial" charset="0"/>
                </a:rPr>
                <a:t>BA</a:t>
              </a:r>
            </a:p>
          </p:txBody>
        </p:sp>
        <p:sp>
          <p:nvSpPr>
            <p:cNvPr id="20497" name="Line 16"/>
            <p:cNvSpPr>
              <a:spLocks noChangeShapeType="1"/>
            </p:cNvSpPr>
            <p:nvPr/>
          </p:nvSpPr>
          <p:spPr bwMode="auto">
            <a:xfrm>
              <a:off x="2410" y="1968"/>
              <a:ext cx="0" cy="125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8" name="Line 17"/>
            <p:cNvSpPr>
              <a:spLocks noChangeShapeType="1"/>
            </p:cNvSpPr>
            <p:nvPr/>
          </p:nvSpPr>
          <p:spPr bwMode="auto">
            <a:xfrm>
              <a:off x="3036" y="1968"/>
              <a:ext cx="0" cy="125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9" name="Line 18"/>
            <p:cNvSpPr>
              <a:spLocks noChangeShapeType="1"/>
            </p:cNvSpPr>
            <p:nvPr/>
          </p:nvSpPr>
          <p:spPr bwMode="auto">
            <a:xfrm>
              <a:off x="3198" y="1968"/>
              <a:ext cx="0" cy="125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0" name="Line 19"/>
            <p:cNvSpPr>
              <a:spLocks noChangeShapeType="1"/>
            </p:cNvSpPr>
            <p:nvPr/>
          </p:nvSpPr>
          <p:spPr bwMode="auto">
            <a:xfrm>
              <a:off x="2549" y="1968"/>
              <a:ext cx="0" cy="125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1" name="Line 20"/>
            <p:cNvSpPr>
              <a:spLocks noChangeShapeType="1"/>
            </p:cNvSpPr>
            <p:nvPr/>
          </p:nvSpPr>
          <p:spPr bwMode="auto">
            <a:xfrm>
              <a:off x="3685" y="1968"/>
              <a:ext cx="0" cy="125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2" name="Line 21"/>
            <p:cNvSpPr>
              <a:spLocks noChangeShapeType="1"/>
            </p:cNvSpPr>
            <p:nvPr/>
          </p:nvSpPr>
          <p:spPr bwMode="auto">
            <a:xfrm>
              <a:off x="3870" y="2116"/>
              <a:ext cx="0" cy="125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3" name="Line 22"/>
            <p:cNvSpPr>
              <a:spLocks noChangeShapeType="1"/>
            </p:cNvSpPr>
            <p:nvPr/>
          </p:nvSpPr>
          <p:spPr bwMode="auto">
            <a:xfrm>
              <a:off x="2410" y="3149"/>
              <a:ext cx="13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4" name="Line 23"/>
            <p:cNvSpPr>
              <a:spLocks noChangeShapeType="1"/>
            </p:cNvSpPr>
            <p:nvPr/>
          </p:nvSpPr>
          <p:spPr bwMode="auto">
            <a:xfrm>
              <a:off x="2990" y="3149"/>
              <a:ext cx="20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5" name="Line 24"/>
            <p:cNvSpPr>
              <a:spLocks noChangeShapeType="1"/>
            </p:cNvSpPr>
            <p:nvPr/>
          </p:nvSpPr>
          <p:spPr bwMode="auto">
            <a:xfrm>
              <a:off x="3685" y="3149"/>
              <a:ext cx="20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6" name="Text Box 25"/>
            <p:cNvSpPr txBox="1">
              <a:spLocks noChangeArrowheads="1"/>
            </p:cNvSpPr>
            <p:nvPr/>
          </p:nvSpPr>
          <p:spPr bwMode="auto">
            <a:xfrm>
              <a:off x="2278" y="3223"/>
              <a:ext cx="343" cy="172"/>
            </a:xfrm>
            <a:prstGeom prst="rect">
              <a:avLst/>
            </a:prstGeom>
            <a:noFill/>
            <a:ln w="508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i="1">
                  <a:latin typeface="Verdana" pitchFamily="34" charset="0"/>
                  <a:cs typeface="Arial" charset="0"/>
                </a:rPr>
                <a:t>SIFS</a:t>
              </a:r>
            </a:p>
          </p:txBody>
        </p:sp>
        <p:sp>
          <p:nvSpPr>
            <p:cNvPr id="20507" name="Text Box 26"/>
            <p:cNvSpPr txBox="1">
              <a:spLocks noChangeArrowheads="1"/>
            </p:cNvSpPr>
            <p:nvPr/>
          </p:nvSpPr>
          <p:spPr bwMode="auto">
            <a:xfrm>
              <a:off x="2732" y="3297"/>
              <a:ext cx="556" cy="288"/>
            </a:xfrm>
            <a:prstGeom prst="rect">
              <a:avLst/>
            </a:prstGeom>
            <a:noFill/>
            <a:ln w="508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i="1">
                  <a:latin typeface="Verdana" pitchFamily="34" charset="0"/>
                  <a:cs typeface="Arial" charset="0"/>
                </a:rPr>
                <a:t>SIFS or RIFS</a:t>
              </a:r>
            </a:p>
          </p:txBody>
        </p:sp>
        <p:sp>
          <p:nvSpPr>
            <p:cNvPr id="20508" name="Text Box 27"/>
            <p:cNvSpPr txBox="1">
              <a:spLocks noChangeArrowheads="1"/>
            </p:cNvSpPr>
            <p:nvPr/>
          </p:nvSpPr>
          <p:spPr bwMode="auto">
            <a:xfrm>
              <a:off x="3504" y="3312"/>
              <a:ext cx="508" cy="288"/>
            </a:xfrm>
            <a:prstGeom prst="rect">
              <a:avLst/>
            </a:prstGeom>
            <a:noFill/>
            <a:ln w="508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i="1" dirty="0">
                  <a:latin typeface="Verdana" pitchFamily="34" charset="0"/>
                  <a:cs typeface="Arial" charset="0"/>
                </a:rPr>
                <a:t>SIFS or RIFS</a:t>
              </a:r>
            </a:p>
          </p:txBody>
        </p:sp>
        <p:sp>
          <p:nvSpPr>
            <p:cNvPr id="20509" name="Rectangle 28"/>
            <p:cNvSpPr>
              <a:spLocks noChangeArrowheads="1"/>
            </p:cNvSpPr>
            <p:nvPr/>
          </p:nvSpPr>
          <p:spPr bwMode="auto">
            <a:xfrm>
              <a:off x="2128" y="2264"/>
              <a:ext cx="278" cy="222"/>
            </a:xfrm>
            <a:prstGeom prst="rect">
              <a:avLst/>
            </a:prstGeom>
            <a:solidFill>
              <a:srgbClr val="FF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>
                  <a:latin typeface="Arial" charset="0"/>
                  <a:cs typeface="Arial" charset="0"/>
                </a:rPr>
                <a:t>pad</a:t>
              </a:r>
            </a:p>
          </p:txBody>
        </p:sp>
        <p:sp>
          <p:nvSpPr>
            <p:cNvPr id="20510" name="Rectangle 29"/>
            <p:cNvSpPr>
              <a:spLocks noChangeArrowheads="1"/>
            </p:cNvSpPr>
            <p:nvPr/>
          </p:nvSpPr>
          <p:spPr bwMode="auto">
            <a:xfrm>
              <a:off x="1984" y="2488"/>
              <a:ext cx="432" cy="222"/>
            </a:xfrm>
            <a:prstGeom prst="rect">
              <a:avLst/>
            </a:prstGeom>
            <a:solidFill>
              <a:srgbClr val="FF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>
                  <a:latin typeface="Arial" charset="0"/>
                  <a:cs typeface="Arial" charset="0"/>
                </a:rPr>
                <a:t>pad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458200" cy="1066800"/>
          </a:xfrm>
        </p:spPr>
        <p:txBody>
          <a:bodyPr/>
          <a:lstStyle/>
          <a:p>
            <a:r>
              <a:rPr lang="en-US" dirty="0" smtClean="0"/>
              <a:t>Scheduled scheme does not handle the hidden node scenario well without RTS/CTS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1981200"/>
            <a:ext cx="5105400" cy="914400"/>
          </a:xfrm>
        </p:spPr>
        <p:txBody>
          <a:bodyPr/>
          <a:lstStyle/>
          <a:p>
            <a:r>
              <a:rPr lang="en-US" sz="1800" dirty="0" smtClean="0"/>
              <a:t>EIFS covers the duration of only one BA</a:t>
            </a:r>
          </a:p>
          <a:p>
            <a:r>
              <a:rPr lang="en-US" sz="1800" dirty="0" smtClean="0"/>
              <a:t>STAs that cannot decode the DL MU MIMO transmission would contend after EIFS and collide with the remaining BAs (NAV from RTS/CTS is required)</a:t>
            </a:r>
          </a:p>
        </p:txBody>
      </p:sp>
      <p:sp>
        <p:nvSpPr>
          <p:cNvPr id="33" name="Rectangle 4"/>
          <p:cNvSpPr>
            <a:spLocks noChangeArrowheads="1"/>
          </p:cNvSpPr>
          <p:nvPr/>
        </p:nvSpPr>
        <p:spPr bwMode="auto">
          <a:xfrm>
            <a:off x="228600" y="2057400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Rectangle 5"/>
          <p:cNvSpPr>
            <a:spLocks noChangeArrowheads="1"/>
          </p:cNvSpPr>
          <p:nvPr/>
        </p:nvSpPr>
        <p:spPr bwMode="auto">
          <a:xfrm>
            <a:off x="457200" y="2057400"/>
            <a:ext cx="1295400" cy="228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000">
                <a:latin typeface="Arial" charset="0"/>
                <a:cs typeface="Arial" charset="0"/>
              </a:rPr>
              <a:t>Data (STA1)</a:t>
            </a:r>
          </a:p>
        </p:txBody>
      </p:sp>
      <p:sp>
        <p:nvSpPr>
          <p:cNvPr id="35" name="Rectangle 6"/>
          <p:cNvSpPr>
            <a:spLocks noChangeArrowheads="1"/>
          </p:cNvSpPr>
          <p:nvPr/>
        </p:nvSpPr>
        <p:spPr bwMode="auto">
          <a:xfrm>
            <a:off x="457200" y="2514600"/>
            <a:ext cx="838200" cy="228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000">
                <a:latin typeface="Arial" charset="0"/>
                <a:cs typeface="Arial" charset="0"/>
              </a:rPr>
              <a:t>Data (STA3)</a:t>
            </a:r>
          </a:p>
        </p:txBody>
      </p:sp>
      <p:sp>
        <p:nvSpPr>
          <p:cNvPr id="36" name="Rectangle 7"/>
          <p:cNvSpPr>
            <a:spLocks noChangeArrowheads="1"/>
          </p:cNvSpPr>
          <p:nvPr/>
        </p:nvSpPr>
        <p:spPr bwMode="auto">
          <a:xfrm>
            <a:off x="228600" y="2286000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8"/>
          <p:cNvSpPr>
            <a:spLocks noChangeArrowheads="1"/>
          </p:cNvSpPr>
          <p:nvPr/>
        </p:nvSpPr>
        <p:spPr bwMode="auto">
          <a:xfrm>
            <a:off x="457200" y="2286000"/>
            <a:ext cx="990600" cy="228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000">
                <a:latin typeface="Arial" charset="0"/>
                <a:cs typeface="Arial" charset="0"/>
              </a:rPr>
              <a:t>Data (STA2)</a:t>
            </a:r>
          </a:p>
        </p:txBody>
      </p:sp>
      <p:sp>
        <p:nvSpPr>
          <p:cNvPr id="38" name="Rectangle 9"/>
          <p:cNvSpPr>
            <a:spLocks noChangeArrowheads="1"/>
          </p:cNvSpPr>
          <p:nvPr/>
        </p:nvSpPr>
        <p:spPr bwMode="auto">
          <a:xfrm>
            <a:off x="228600" y="2514600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Rectangle 10"/>
          <p:cNvSpPr>
            <a:spLocks noChangeArrowheads="1"/>
          </p:cNvSpPr>
          <p:nvPr/>
        </p:nvSpPr>
        <p:spPr bwMode="auto">
          <a:xfrm>
            <a:off x="3429000" y="3535363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Rectangle 11"/>
          <p:cNvSpPr>
            <a:spLocks noChangeArrowheads="1"/>
          </p:cNvSpPr>
          <p:nvPr/>
        </p:nvSpPr>
        <p:spPr bwMode="auto">
          <a:xfrm>
            <a:off x="3657600" y="3530600"/>
            <a:ext cx="304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000">
                <a:latin typeface="Arial" charset="0"/>
                <a:cs typeface="Arial" charset="0"/>
              </a:rPr>
              <a:t>BA</a:t>
            </a:r>
          </a:p>
        </p:txBody>
      </p:sp>
      <p:sp>
        <p:nvSpPr>
          <p:cNvPr id="41" name="Rectangle 12"/>
          <p:cNvSpPr>
            <a:spLocks noChangeArrowheads="1"/>
          </p:cNvSpPr>
          <p:nvPr/>
        </p:nvSpPr>
        <p:spPr bwMode="auto">
          <a:xfrm>
            <a:off x="1917700" y="3001963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Rectangle 13"/>
          <p:cNvSpPr>
            <a:spLocks noChangeArrowheads="1"/>
          </p:cNvSpPr>
          <p:nvPr/>
        </p:nvSpPr>
        <p:spPr bwMode="auto">
          <a:xfrm>
            <a:off x="2146300" y="3001963"/>
            <a:ext cx="304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000">
                <a:latin typeface="Arial" charset="0"/>
                <a:cs typeface="Arial" charset="0"/>
              </a:rPr>
              <a:t>BA</a:t>
            </a:r>
          </a:p>
        </p:txBody>
      </p:sp>
      <p:sp>
        <p:nvSpPr>
          <p:cNvPr id="43" name="Line 14"/>
          <p:cNvSpPr>
            <a:spLocks noChangeShapeType="1"/>
          </p:cNvSpPr>
          <p:nvPr/>
        </p:nvSpPr>
        <p:spPr bwMode="auto">
          <a:xfrm>
            <a:off x="1765300" y="22399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Line 15"/>
          <p:cNvSpPr>
            <a:spLocks noChangeShapeType="1"/>
          </p:cNvSpPr>
          <p:nvPr/>
        </p:nvSpPr>
        <p:spPr bwMode="auto">
          <a:xfrm>
            <a:off x="2463800" y="22399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Line 16"/>
          <p:cNvSpPr>
            <a:spLocks noChangeShapeType="1"/>
          </p:cNvSpPr>
          <p:nvPr/>
        </p:nvSpPr>
        <p:spPr bwMode="auto">
          <a:xfrm>
            <a:off x="2641600" y="22399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Line 17"/>
          <p:cNvSpPr>
            <a:spLocks noChangeShapeType="1"/>
          </p:cNvSpPr>
          <p:nvPr/>
        </p:nvSpPr>
        <p:spPr bwMode="auto">
          <a:xfrm>
            <a:off x="1917700" y="22399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Line 18"/>
          <p:cNvSpPr>
            <a:spLocks noChangeShapeType="1"/>
          </p:cNvSpPr>
          <p:nvPr/>
        </p:nvSpPr>
        <p:spPr bwMode="auto">
          <a:xfrm>
            <a:off x="3175000" y="22399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Line 19"/>
          <p:cNvSpPr>
            <a:spLocks noChangeShapeType="1"/>
          </p:cNvSpPr>
          <p:nvPr/>
        </p:nvSpPr>
        <p:spPr bwMode="auto">
          <a:xfrm>
            <a:off x="3403600" y="2239963"/>
            <a:ext cx="0" cy="1447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Line 20"/>
          <p:cNvSpPr>
            <a:spLocks noChangeShapeType="1"/>
          </p:cNvSpPr>
          <p:nvPr/>
        </p:nvSpPr>
        <p:spPr bwMode="auto">
          <a:xfrm>
            <a:off x="1765300" y="3459163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Line 21"/>
          <p:cNvSpPr>
            <a:spLocks noChangeShapeType="1"/>
          </p:cNvSpPr>
          <p:nvPr/>
        </p:nvSpPr>
        <p:spPr bwMode="auto">
          <a:xfrm>
            <a:off x="2413000" y="3459163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Line 22"/>
          <p:cNvSpPr>
            <a:spLocks noChangeShapeType="1"/>
          </p:cNvSpPr>
          <p:nvPr/>
        </p:nvSpPr>
        <p:spPr bwMode="auto">
          <a:xfrm>
            <a:off x="3175000" y="3459163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Text Box 23"/>
          <p:cNvSpPr txBox="1">
            <a:spLocks noChangeArrowheads="1"/>
          </p:cNvSpPr>
          <p:nvPr/>
        </p:nvSpPr>
        <p:spPr bwMode="auto">
          <a:xfrm>
            <a:off x="1612900" y="3535363"/>
            <a:ext cx="544513" cy="274637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200" i="1">
                <a:latin typeface="Verdana" pitchFamily="34" charset="0"/>
                <a:cs typeface="Arial" charset="0"/>
              </a:rPr>
              <a:t>SIFS</a:t>
            </a:r>
          </a:p>
        </p:txBody>
      </p:sp>
      <p:sp>
        <p:nvSpPr>
          <p:cNvPr id="57" name="Line 28"/>
          <p:cNvSpPr>
            <a:spLocks noChangeShapeType="1"/>
          </p:cNvSpPr>
          <p:nvPr/>
        </p:nvSpPr>
        <p:spPr bwMode="auto">
          <a:xfrm>
            <a:off x="1752600" y="2590800"/>
            <a:ext cx="14478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Line 29"/>
          <p:cNvSpPr>
            <a:spLocks noChangeShapeType="1"/>
          </p:cNvSpPr>
          <p:nvPr/>
        </p:nvSpPr>
        <p:spPr bwMode="auto">
          <a:xfrm>
            <a:off x="1752600" y="22098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" name="Text Box 30"/>
          <p:cNvSpPr txBox="1">
            <a:spLocks noChangeArrowheads="1"/>
          </p:cNvSpPr>
          <p:nvPr/>
        </p:nvSpPr>
        <p:spPr bwMode="auto">
          <a:xfrm>
            <a:off x="2057400" y="2336800"/>
            <a:ext cx="801373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cs typeface="Arial" charset="0"/>
              </a:rPr>
              <a:t>CCA  idle</a:t>
            </a:r>
            <a:endParaRPr lang="en-US" sz="1200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60" name="Rectangle 10"/>
          <p:cNvSpPr>
            <a:spLocks noChangeArrowheads="1"/>
          </p:cNvSpPr>
          <p:nvPr/>
        </p:nvSpPr>
        <p:spPr bwMode="auto">
          <a:xfrm>
            <a:off x="2641600" y="3243263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Rectangle 11"/>
          <p:cNvSpPr>
            <a:spLocks noChangeArrowheads="1"/>
          </p:cNvSpPr>
          <p:nvPr/>
        </p:nvSpPr>
        <p:spPr bwMode="auto">
          <a:xfrm>
            <a:off x="2870200" y="3238500"/>
            <a:ext cx="304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000">
                <a:latin typeface="Arial" charset="0"/>
                <a:cs typeface="Arial" charset="0"/>
              </a:rPr>
              <a:t>BA</a:t>
            </a:r>
          </a:p>
        </p:txBody>
      </p:sp>
      <p:sp>
        <p:nvSpPr>
          <p:cNvPr id="62" name="Text Box 33"/>
          <p:cNvSpPr txBox="1">
            <a:spLocks noChangeArrowheads="1"/>
          </p:cNvSpPr>
          <p:nvPr/>
        </p:nvSpPr>
        <p:spPr bwMode="auto">
          <a:xfrm>
            <a:off x="1905000" y="2743200"/>
            <a:ext cx="609600" cy="246221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1000" i="1" dirty="0" smtClean="0">
                <a:latin typeface="Verdana" pitchFamily="34" charset="0"/>
                <a:cs typeface="Arial" charset="0"/>
              </a:rPr>
              <a:t>STA1</a:t>
            </a:r>
            <a:endParaRPr lang="en-US" sz="1000" i="1" dirty="0">
              <a:latin typeface="Verdana" pitchFamily="34" charset="0"/>
              <a:cs typeface="Arial" charset="0"/>
            </a:endParaRPr>
          </a:p>
        </p:txBody>
      </p:sp>
      <p:sp>
        <p:nvSpPr>
          <p:cNvPr id="63" name="Text Box 33"/>
          <p:cNvSpPr txBox="1">
            <a:spLocks noChangeArrowheads="1"/>
          </p:cNvSpPr>
          <p:nvPr/>
        </p:nvSpPr>
        <p:spPr bwMode="auto">
          <a:xfrm>
            <a:off x="2590800" y="2992279"/>
            <a:ext cx="609600" cy="246221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1000" i="1" dirty="0" smtClean="0">
                <a:latin typeface="Verdana" pitchFamily="34" charset="0"/>
                <a:cs typeface="Arial" charset="0"/>
              </a:rPr>
              <a:t>STA2</a:t>
            </a:r>
            <a:endParaRPr lang="en-US" sz="1000" i="1" dirty="0">
              <a:latin typeface="Verdana" pitchFamily="34" charset="0"/>
              <a:cs typeface="Arial" charset="0"/>
            </a:endParaRPr>
          </a:p>
        </p:txBody>
      </p:sp>
      <p:sp>
        <p:nvSpPr>
          <p:cNvPr id="64" name="Text Box 33"/>
          <p:cNvSpPr txBox="1">
            <a:spLocks noChangeArrowheads="1"/>
          </p:cNvSpPr>
          <p:nvPr/>
        </p:nvSpPr>
        <p:spPr bwMode="auto">
          <a:xfrm>
            <a:off x="3352800" y="3276600"/>
            <a:ext cx="609600" cy="246221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1000" i="1" dirty="0" smtClean="0">
                <a:latin typeface="Verdana" pitchFamily="34" charset="0"/>
                <a:cs typeface="Arial" charset="0"/>
              </a:rPr>
              <a:t>STA3</a:t>
            </a:r>
            <a:endParaRPr lang="en-US" sz="1000" i="1" dirty="0">
              <a:latin typeface="Verdana" pitchFamily="34" charset="0"/>
              <a:cs typeface="Arial" charset="0"/>
            </a:endParaRPr>
          </a:p>
        </p:txBody>
      </p:sp>
      <p:sp>
        <p:nvSpPr>
          <p:cNvPr id="65" name="AutoShape 9"/>
          <p:cNvSpPr>
            <a:spLocks noChangeArrowheads="1"/>
          </p:cNvSpPr>
          <p:nvPr/>
        </p:nvSpPr>
        <p:spPr bwMode="auto">
          <a:xfrm>
            <a:off x="2819400" y="4724400"/>
            <a:ext cx="685800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66" name="AutoShape 10"/>
          <p:cNvSpPr>
            <a:spLocks noChangeArrowheads="1"/>
          </p:cNvSpPr>
          <p:nvPr/>
        </p:nvSpPr>
        <p:spPr bwMode="auto">
          <a:xfrm>
            <a:off x="5486400" y="4800600"/>
            <a:ext cx="685800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67" name="Line 11"/>
          <p:cNvSpPr>
            <a:spLocks noChangeShapeType="1"/>
          </p:cNvSpPr>
          <p:nvPr/>
        </p:nvSpPr>
        <p:spPr bwMode="auto">
          <a:xfrm>
            <a:off x="3429000" y="5105400"/>
            <a:ext cx="457200" cy="1524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" name="Line 12"/>
          <p:cNvSpPr>
            <a:spLocks noChangeShapeType="1"/>
          </p:cNvSpPr>
          <p:nvPr/>
        </p:nvSpPr>
        <p:spPr bwMode="auto">
          <a:xfrm flipH="1">
            <a:off x="4724400" y="5181600"/>
            <a:ext cx="685800" cy="1524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Oval 13"/>
          <p:cNvSpPr>
            <a:spLocks noChangeArrowheads="1"/>
          </p:cNvSpPr>
          <p:nvPr/>
        </p:nvSpPr>
        <p:spPr bwMode="auto">
          <a:xfrm>
            <a:off x="2286000" y="4191000"/>
            <a:ext cx="5791200" cy="2057400"/>
          </a:xfrm>
          <a:prstGeom prst="ellipse">
            <a:avLst/>
          </a:prstGeom>
          <a:noFill/>
          <a:ln w="22225" algn="ctr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70" name="Text Box 15"/>
          <p:cNvSpPr txBox="1">
            <a:spLocks noChangeArrowheads="1"/>
          </p:cNvSpPr>
          <p:nvPr/>
        </p:nvSpPr>
        <p:spPr bwMode="auto">
          <a:xfrm>
            <a:off x="3200400" y="4495800"/>
            <a:ext cx="671512" cy="396875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 i="1" dirty="0">
                <a:latin typeface="Verdana" pitchFamily="34" charset="0"/>
                <a:cs typeface="Arial" charset="0"/>
              </a:rPr>
              <a:t>AP1</a:t>
            </a:r>
          </a:p>
        </p:txBody>
      </p:sp>
      <p:sp>
        <p:nvSpPr>
          <p:cNvPr id="71" name="Text Box 16"/>
          <p:cNvSpPr txBox="1">
            <a:spLocks noChangeArrowheads="1"/>
          </p:cNvSpPr>
          <p:nvPr/>
        </p:nvSpPr>
        <p:spPr bwMode="auto">
          <a:xfrm>
            <a:off x="5791200" y="4572000"/>
            <a:ext cx="671512" cy="396875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 i="1" dirty="0">
                <a:latin typeface="Verdana" pitchFamily="34" charset="0"/>
                <a:cs typeface="Arial" charset="0"/>
              </a:rPr>
              <a:t>AP2</a:t>
            </a:r>
          </a:p>
        </p:txBody>
      </p:sp>
      <p:sp>
        <p:nvSpPr>
          <p:cNvPr id="72" name="Text Box 17"/>
          <p:cNvSpPr txBox="1">
            <a:spLocks noChangeArrowheads="1"/>
          </p:cNvSpPr>
          <p:nvPr/>
        </p:nvSpPr>
        <p:spPr bwMode="auto">
          <a:xfrm>
            <a:off x="3243583" y="5562600"/>
            <a:ext cx="721672" cy="338554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i="1" dirty="0" smtClean="0">
                <a:latin typeface="Verdana" pitchFamily="34" charset="0"/>
                <a:cs typeface="Arial" charset="0"/>
              </a:rPr>
              <a:t>STA3</a:t>
            </a:r>
            <a:endParaRPr lang="en-US" sz="1600" i="1" dirty="0">
              <a:latin typeface="Verdana" pitchFamily="34" charset="0"/>
              <a:cs typeface="Arial" charset="0"/>
            </a:endParaRPr>
          </a:p>
        </p:txBody>
      </p:sp>
      <p:sp>
        <p:nvSpPr>
          <p:cNvPr id="73" name="Text Box 18"/>
          <p:cNvSpPr txBox="1">
            <a:spLocks noChangeArrowheads="1"/>
          </p:cNvSpPr>
          <p:nvPr/>
        </p:nvSpPr>
        <p:spPr bwMode="auto">
          <a:xfrm>
            <a:off x="4724400" y="5486400"/>
            <a:ext cx="715962" cy="33655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i="1" dirty="0">
                <a:latin typeface="Verdana" pitchFamily="34" charset="0"/>
                <a:cs typeface="Arial" charset="0"/>
              </a:rPr>
              <a:t>STA4</a:t>
            </a:r>
          </a:p>
        </p:txBody>
      </p:sp>
      <p:sp>
        <p:nvSpPr>
          <p:cNvPr id="74" name="Rectangle 19"/>
          <p:cNvSpPr>
            <a:spLocks noChangeArrowheads="1"/>
          </p:cNvSpPr>
          <p:nvPr/>
        </p:nvSpPr>
        <p:spPr bwMode="auto">
          <a:xfrm>
            <a:off x="1493838" y="5486400"/>
            <a:ext cx="152400" cy="381000"/>
          </a:xfrm>
          <a:prstGeom prst="rect">
            <a:avLst/>
          </a:prstGeom>
          <a:solidFill>
            <a:srgbClr val="FF0000"/>
          </a:solidFill>
          <a:ln w="349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75" name="Text Box 20"/>
          <p:cNvSpPr txBox="1">
            <a:spLocks noChangeArrowheads="1"/>
          </p:cNvSpPr>
          <p:nvPr/>
        </p:nvSpPr>
        <p:spPr bwMode="auto">
          <a:xfrm>
            <a:off x="1719583" y="5791200"/>
            <a:ext cx="721672" cy="338554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i="1" dirty="0" smtClean="0">
                <a:latin typeface="Verdana" pitchFamily="34" charset="0"/>
                <a:cs typeface="Arial" charset="0"/>
              </a:rPr>
              <a:t>STA2</a:t>
            </a:r>
            <a:endParaRPr lang="en-US" sz="1600" i="1" dirty="0">
              <a:latin typeface="Verdana" pitchFamily="34" charset="0"/>
              <a:cs typeface="Arial" charset="0"/>
            </a:endParaRPr>
          </a:p>
        </p:txBody>
      </p:sp>
      <p:sp>
        <p:nvSpPr>
          <p:cNvPr id="76" name="Line 21"/>
          <p:cNvSpPr>
            <a:spLocks noChangeShapeType="1"/>
          </p:cNvSpPr>
          <p:nvPr/>
        </p:nvSpPr>
        <p:spPr bwMode="auto">
          <a:xfrm flipH="1">
            <a:off x="1752600" y="5410200"/>
            <a:ext cx="838200" cy="3048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Rectangle 22"/>
          <p:cNvSpPr>
            <a:spLocks noChangeArrowheads="1"/>
          </p:cNvSpPr>
          <p:nvPr/>
        </p:nvSpPr>
        <p:spPr bwMode="auto">
          <a:xfrm>
            <a:off x="4008438" y="5105400"/>
            <a:ext cx="152400" cy="381000"/>
          </a:xfrm>
          <a:prstGeom prst="rect">
            <a:avLst/>
          </a:prstGeom>
          <a:solidFill>
            <a:schemeClr val="accent1"/>
          </a:solidFill>
          <a:ln w="349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78" name="Rectangle 23"/>
          <p:cNvSpPr>
            <a:spLocks noChangeArrowheads="1"/>
          </p:cNvSpPr>
          <p:nvPr/>
        </p:nvSpPr>
        <p:spPr bwMode="auto">
          <a:xfrm>
            <a:off x="4541838" y="5181600"/>
            <a:ext cx="152400" cy="381000"/>
          </a:xfrm>
          <a:prstGeom prst="rect">
            <a:avLst/>
          </a:prstGeom>
          <a:solidFill>
            <a:schemeClr val="accent1"/>
          </a:solidFill>
          <a:ln w="349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79" name="Rectangle 28"/>
          <p:cNvSpPr>
            <a:spLocks noChangeArrowheads="1"/>
          </p:cNvSpPr>
          <p:nvPr/>
        </p:nvSpPr>
        <p:spPr bwMode="auto">
          <a:xfrm>
            <a:off x="6980238" y="5410200"/>
            <a:ext cx="152400" cy="381000"/>
          </a:xfrm>
          <a:prstGeom prst="rect">
            <a:avLst/>
          </a:prstGeom>
          <a:solidFill>
            <a:srgbClr val="FF0000"/>
          </a:solidFill>
          <a:ln w="349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80" name="Rectangle 29"/>
          <p:cNvSpPr>
            <a:spLocks noChangeArrowheads="1"/>
          </p:cNvSpPr>
          <p:nvPr/>
        </p:nvSpPr>
        <p:spPr bwMode="auto">
          <a:xfrm>
            <a:off x="1722438" y="4724400"/>
            <a:ext cx="152400" cy="381000"/>
          </a:xfrm>
          <a:prstGeom prst="rect">
            <a:avLst/>
          </a:prstGeom>
          <a:solidFill>
            <a:srgbClr val="FF0000"/>
          </a:solidFill>
          <a:ln w="349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81" name="Line 30"/>
          <p:cNvSpPr>
            <a:spLocks noChangeShapeType="1"/>
          </p:cNvSpPr>
          <p:nvPr/>
        </p:nvSpPr>
        <p:spPr bwMode="auto">
          <a:xfrm flipH="1" flipV="1">
            <a:off x="1951038" y="4876800"/>
            <a:ext cx="609600" cy="76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" name="Text Box 31"/>
          <p:cNvSpPr txBox="1">
            <a:spLocks noChangeArrowheads="1"/>
          </p:cNvSpPr>
          <p:nvPr/>
        </p:nvSpPr>
        <p:spPr bwMode="auto">
          <a:xfrm>
            <a:off x="6751638" y="5867400"/>
            <a:ext cx="715962" cy="33655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i="1">
                <a:latin typeface="Verdana" pitchFamily="34" charset="0"/>
                <a:cs typeface="Arial" charset="0"/>
              </a:rPr>
              <a:t>STA5</a:t>
            </a:r>
          </a:p>
        </p:txBody>
      </p:sp>
      <p:sp>
        <p:nvSpPr>
          <p:cNvPr id="83" name="Text Box 32"/>
          <p:cNvSpPr txBox="1">
            <a:spLocks noChangeArrowheads="1"/>
          </p:cNvSpPr>
          <p:nvPr/>
        </p:nvSpPr>
        <p:spPr bwMode="auto">
          <a:xfrm>
            <a:off x="7208838" y="4419600"/>
            <a:ext cx="715962" cy="33655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i="1">
                <a:latin typeface="Verdana" pitchFamily="34" charset="0"/>
                <a:cs typeface="Arial" charset="0"/>
              </a:rPr>
              <a:t>STA6</a:t>
            </a:r>
          </a:p>
        </p:txBody>
      </p:sp>
      <p:sp>
        <p:nvSpPr>
          <p:cNvPr id="84" name="Text Box 33"/>
          <p:cNvSpPr txBox="1">
            <a:spLocks noChangeArrowheads="1"/>
          </p:cNvSpPr>
          <p:nvPr/>
        </p:nvSpPr>
        <p:spPr bwMode="auto">
          <a:xfrm>
            <a:off x="1262384" y="4343400"/>
            <a:ext cx="721672" cy="338554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i="1" dirty="0" smtClean="0">
                <a:latin typeface="Verdana" pitchFamily="34" charset="0"/>
                <a:cs typeface="Arial" charset="0"/>
              </a:rPr>
              <a:t>STA1</a:t>
            </a:r>
            <a:endParaRPr lang="en-US" sz="1600" i="1" dirty="0">
              <a:latin typeface="Verdana" pitchFamily="34" charset="0"/>
              <a:cs typeface="Arial" charset="0"/>
            </a:endParaRPr>
          </a:p>
        </p:txBody>
      </p:sp>
      <p:sp>
        <p:nvSpPr>
          <p:cNvPr id="85" name="Line 34"/>
          <p:cNvSpPr>
            <a:spLocks noChangeShapeType="1"/>
          </p:cNvSpPr>
          <p:nvPr/>
        </p:nvSpPr>
        <p:spPr bwMode="auto">
          <a:xfrm>
            <a:off x="6446838" y="5334000"/>
            <a:ext cx="457200" cy="1524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" name="Rectangle 35"/>
          <p:cNvSpPr>
            <a:spLocks noChangeArrowheads="1"/>
          </p:cNvSpPr>
          <p:nvPr/>
        </p:nvSpPr>
        <p:spPr bwMode="auto">
          <a:xfrm>
            <a:off x="7132638" y="4800600"/>
            <a:ext cx="152400" cy="381000"/>
          </a:xfrm>
          <a:prstGeom prst="rect">
            <a:avLst/>
          </a:prstGeom>
          <a:solidFill>
            <a:srgbClr val="FF0000"/>
          </a:solidFill>
          <a:ln w="349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87" name="Line 36"/>
          <p:cNvSpPr>
            <a:spLocks noChangeShapeType="1"/>
          </p:cNvSpPr>
          <p:nvPr/>
        </p:nvSpPr>
        <p:spPr bwMode="auto">
          <a:xfrm flipV="1">
            <a:off x="6446838" y="4876800"/>
            <a:ext cx="609600" cy="2286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" name="Oval 13"/>
          <p:cNvSpPr>
            <a:spLocks noChangeArrowheads="1"/>
          </p:cNvSpPr>
          <p:nvPr/>
        </p:nvSpPr>
        <p:spPr bwMode="auto">
          <a:xfrm>
            <a:off x="914400" y="4267200"/>
            <a:ext cx="5791200" cy="2057400"/>
          </a:xfrm>
          <a:prstGeom prst="ellipse">
            <a:avLst/>
          </a:prstGeom>
          <a:noFill/>
          <a:ln w="22225" algn="ctr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89" name="Text Box 30"/>
          <p:cNvSpPr txBox="1">
            <a:spLocks noChangeArrowheads="1"/>
          </p:cNvSpPr>
          <p:nvPr/>
        </p:nvSpPr>
        <p:spPr bwMode="auto">
          <a:xfrm>
            <a:off x="1752600" y="1930400"/>
            <a:ext cx="9461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200" dirty="0">
                <a:cs typeface="Arial" charset="0"/>
              </a:rPr>
              <a:t>EIFS = 94us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DL MU MIMO with Polled ACKs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1587500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sz="2000" dirty="0" smtClean="0"/>
              <a:t>The AP contends for the medium using EDCA</a:t>
            </a:r>
          </a:p>
          <a:p>
            <a:pPr lvl="1"/>
            <a:r>
              <a:rPr lang="en-US" sz="1800" dirty="0" smtClean="0"/>
              <a:t>The AP transmits a downlink MU MIMO burst to multiple STAs</a:t>
            </a:r>
          </a:p>
          <a:p>
            <a:pPr lvl="1"/>
            <a:r>
              <a:rPr lang="en-US" sz="1800" dirty="0" smtClean="0"/>
              <a:t>One STA will transmit a BA immediately after receiving the data packet</a:t>
            </a:r>
          </a:p>
          <a:p>
            <a:pPr lvl="1"/>
            <a:r>
              <a:rPr lang="en-US" sz="1800" dirty="0" smtClean="0"/>
              <a:t>The AP sends BAR frames to poll the remaining STAs for BAs</a:t>
            </a:r>
          </a:p>
          <a:p>
            <a:r>
              <a:rPr lang="en-US" sz="2000" dirty="0" smtClean="0"/>
              <a:t>Polled </a:t>
            </a:r>
            <a:r>
              <a:rPr lang="en-US" sz="2000" dirty="0" err="1" smtClean="0"/>
              <a:t>Ack</a:t>
            </a:r>
            <a:r>
              <a:rPr lang="en-US" sz="2000" dirty="0" smtClean="0"/>
              <a:t> introduces more overhead yet STAs don’t need to schedule BA transmissions</a:t>
            </a:r>
          </a:p>
          <a:p>
            <a:endParaRPr lang="en-US" sz="2000" dirty="0" smtClean="0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2424113"/>
            <a:ext cx="9144000" cy="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2057400" y="4267200"/>
            <a:ext cx="5410200" cy="1676400"/>
            <a:chOff x="1248" y="2688"/>
            <a:chExt cx="3216" cy="916"/>
          </a:xfrm>
        </p:grpSpPr>
        <p:sp>
          <p:nvSpPr>
            <p:cNvPr id="22534" name="Rectangle 6"/>
            <p:cNvSpPr>
              <a:spLocks noChangeArrowheads="1"/>
            </p:cNvSpPr>
            <p:nvPr/>
          </p:nvSpPr>
          <p:spPr bwMode="auto">
            <a:xfrm>
              <a:off x="1248" y="2733"/>
              <a:ext cx="142" cy="13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2535" name="Rectangle 7"/>
            <p:cNvSpPr>
              <a:spLocks noChangeArrowheads="1"/>
            </p:cNvSpPr>
            <p:nvPr/>
          </p:nvSpPr>
          <p:spPr bwMode="auto">
            <a:xfrm>
              <a:off x="1390" y="2733"/>
              <a:ext cx="804" cy="135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>
                  <a:latin typeface="Arial" charset="0"/>
                  <a:cs typeface="Arial" charset="0"/>
                </a:rPr>
                <a:t>Data (STA1)</a:t>
              </a:r>
            </a:p>
          </p:txBody>
        </p:sp>
        <p:sp>
          <p:nvSpPr>
            <p:cNvPr id="22536" name="Rectangle 8"/>
            <p:cNvSpPr>
              <a:spLocks noChangeArrowheads="1"/>
            </p:cNvSpPr>
            <p:nvPr/>
          </p:nvSpPr>
          <p:spPr bwMode="auto">
            <a:xfrm>
              <a:off x="1390" y="3004"/>
              <a:ext cx="520" cy="135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>
                  <a:latin typeface="Arial" charset="0"/>
                  <a:cs typeface="Arial" charset="0"/>
                </a:rPr>
                <a:t>Data (STA3)</a:t>
              </a:r>
            </a:p>
          </p:txBody>
        </p:sp>
        <p:sp>
          <p:nvSpPr>
            <p:cNvPr id="22537" name="Rectangle 9"/>
            <p:cNvSpPr>
              <a:spLocks noChangeArrowheads="1"/>
            </p:cNvSpPr>
            <p:nvPr/>
          </p:nvSpPr>
          <p:spPr bwMode="auto">
            <a:xfrm>
              <a:off x="3195" y="3274"/>
              <a:ext cx="142" cy="13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2538" name="Rectangle 10"/>
            <p:cNvSpPr>
              <a:spLocks noChangeArrowheads="1"/>
            </p:cNvSpPr>
            <p:nvPr/>
          </p:nvSpPr>
          <p:spPr bwMode="auto">
            <a:xfrm>
              <a:off x="3337" y="3274"/>
              <a:ext cx="189" cy="13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>
                  <a:latin typeface="Arial" charset="0"/>
                  <a:cs typeface="Arial" charset="0"/>
                </a:rPr>
                <a:t>BA</a:t>
              </a:r>
            </a:p>
          </p:txBody>
        </p:sp>
        <p:sp>
          <p:nvSpPr>
            <p:cNvPr id="22539" name="Rectangle 11"/>
            <p:cNvSpPr>
              <a:spLocks noChangeArrowheads="1"/>
            </p:cNvSpPr>
            <p:nvPr/>
          </p:nvSpPr>
          <p:spPr bwMode="auto">
            <a:xfrm>
              <a:off x="1248" y="2868"/>
              <a:ext cx="142" cy="13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2540" name="Rectangle 12"/>
            <p:cNvSpPr>
              <a:spLocks noChangeArrowheads="1"/>
            </p:cNvSpPr>
            <p:nvPr/>
          </p:nvSpPr>
          <p:spPr bwMode="auto">
            <a:xfrm>
              <a:off x="1390" y="2868"/>
              <a:ext cx="615" cy="136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>
                  <a:latin typeface="Arial" charset="0"/>
                  <a:cs typeface="Arial" charset="0"/>
                </a:rPr>
                <a:t>Data (STA2)</a:t>
              </a:r>
            </a:p>
          </p:txBody>
        </p:sp>
        <p:sp>
          <p:nvSpPr>
            <p:cNvPr id="22541" name="Rectangle 13"/>
            <p:cNvSpPr>
              <a:spLocks noChangeArrowheads="1"/>
            </p:cNvSpPr>
            <p:nvPr/>
          </p:nvSpPr>
          <p:spPr bwMode="auto">
            <a:xfrm>
              <a:off x="1248" y="3004"/>
              <a:ext cx="142" cy="13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2542" name="Rectangle 14"/>
            <p:cNvSpPr>
              <a:spLocks noChangeArrowheads="1"/>
            </p:cNvSpPr>
            <p:nvPr/>
          </p:nvSpPr>
          <p:spPr bwMode="auto">
            <a:xfrm>
              <a:off x="4133" y="3454"/>
              <a:ext cx="142" cy="13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2543" name="Rectangle 15"/>
            <p:cNvSpPr>
              <a:spLocks noChangeArrowheads="1"/>
            </p:cNvSpPr>
            <p:nvPr/>
          </p:nvSpPr>
          <p:spPr bwMode="auto">
            <a:xfrm>
              <a:off x="4275" y="3454"/>
              <a:ext cx="189" cy="13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>
                  <a:latin typeface="Arial" charset="0"/>
                  <a:cs typeface="Arial" charset="0"/>
                </a:rPr>
                <a:t>BA</a:t>
              </a:r>
            </a:p>
          </p:txBody>
        </p:sp>
        <p:sp>
          <p:nvSpPr>
            <p:cNvPr id="22544" name="Rectangle 16"/>
            <p:cNvSpPr>
              <a:spLocks noChangeArrowheads="1"/>
            </p:cNvSpPr>
            <p:nvPr/>
          </p:nvSpPr>
          <p:spPr bwMode="auto">
            <a:xfrm>
              <a:off x="2296" y="3139"/>
              <a:ext cx="142" cy="13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2545" name="Rectangle 17"/>
            <p:cNvSpPr>
              <a:spLocks noChangeArrowheads="1"/>
            </p:cNvSpPr>
            <p:nvPr/>
          </p:nvSpPr>
          <p:spPr bwMode="auto">
            <a:xfrm>
              <a:off x="2438" y="3139"/>
              <a:ext cx="189" cy="13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>
                  <a:latin typeface="Arial" charset="0"/>
                  <a:cs typeface="Arial" charset="0"/>
                </a:rPr>
                <a:t>BA</a:t>
              </a:r>
            </a:p>
          </p:txBody>
        </p:sp>
        <p:sp>
          <p:nvSpPr>
            <p:cNvPr id="22546" name="Rectangle 18"/>
            <p:cNvSpPr>
              <a:spLocks noChangeArrowheads="1"/>
            </p:cNvSpPr>
            <p:nvPr/>
          </p:nvSpPr>
          <p:spPr bwMode="auto">
            <a:xfrm>
              <a:off x="2754" y="2733"/>
              <a:ext cx="141" cy="13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2547" name="Rectangle 19"/>
            <p:cNvSpPr>
              <a:spLocks noChangeArrowheads="1"/>
            </p:cNvSpPr>
            <p:nvPr/>
          </p:nvSpPr>
          <p:spPr bwMode="auto">
            <a:xfrm>
              <a:off x="2895" y="2733"/>
              <a:ext cx="190" cy="13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>
                  <a:latin typeface="Arial" charset="0"/>
                  <a:cs typeface="Arial" charset="0"/>
                </a:rPr>
                <a:t>BAR</a:t>
              </a:r>
            </a:p>
          </p:txBody>
        </p:sp>
        <p:sp>
          <p:nvSpPr>
            <p:cNvPr id="22548" name="Rectangle 20"/>
            <p:cNvSpPr>
              <a:spLocks noChangeArrowheads="1"/>
            </p:cNvSpPr>
            <p:nvPr/>
          </p:nvSpPr>
          <p:spPr bwMode="auto">
            <a:xfrm>
              <a:off x="3668" y="2733"/>
              <a:ext cx="142" cy="13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22549" name="Rectangle 21"/>
            <p:cNvSpPr>
              <a:spLocks noChangeArrowheads="1"/>
            </p:cNvSpPr>
            <p:nvPr/>
          </p:nvSpPr>
          <p:spPr bwMode="auto">
            <a:xfrm>
              <a:off x="3810" y="2733"/>
              <a:ext cx="189" cy="13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>
                  <a:latin typeface="Arial" charset="0"/>
                  <a:cs typeface="Arial" charset="0"/>
                </a:rPr>
                <a:t>BAR</a:t>
              </a:r>
            </a:p>
          </p:txBody>
        </p:sp>
        <p:sp>
          <p:nvSpPr>
            <p:cNvPr id="22550" name="Line 22"/>
            <p:cNvSpPr>
              <a:spLocks noChangeShapeType="1"/>
            </p:cNvSpPr>
            <p:nvPr/>
          </p:nvSpPr>
          <p:spPr bwMode="auto">
            <a:xfrm>
              <a:off x="2202" y="2688"/>
              <a:ext cx="0" cy="76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1" name="Line 23"/>
            <p:cNvSpPr>
              <a:spLocks noChangeShapeType="1"/>
            </p:cNvSpPr>
            <p:nvPr/>
          </p:nvSpPr>
          <p:spPr bwMode="auto">
            <a:xfrm>
              <a:off x="2754" y="2688"/>
              <a:ext cx="0" cy="76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2" name="Line 24"/>
            <p:cNvSpPr>
              <a:spLocks noChangeShapeType="1"/>
            </p:cNvSpPr>
            <p:nvPr/>
          </p:nvSpPr>
          <p:spPr bwMode="auto">
            <a:xfrm>
              <a:off x="2627" y="2688"/>
              <a:ext cx="0" cy="76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3" name="Line 25"/>
            <p:cNvSpPr>
              <a:spLocks noChangeShapeType="1"/>
            </p:cNvSpPr>
            <p:nvPr/>
          </p:nvSpPr>
          <p:spPr bwMode="auto">
            <a:xfrm>
              <a:off x="3085" y="2688"/>
              <a:ext cx="0" cy="76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4" name="Line 26"/>
            <p:cNvSpPr>
              <a:spLocks noChangeShapeType="1"/>
            </p:cNvSpPr>
            <p:nvPr/>
          </p:nvSpPr>
          <p:spPr bwMode="auto">
            <a:xfrm>
              <a:off x="3195" y="2688"/>
              <a:ext cx="0" cy="76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5" name="Line 27"/>
            <p:cNvSpPr>
              <a:spLocks noChangeShapeType="1"/>
            </p:cNvSpPr>
            <p:nvPr/>
          </p:nvSpPr>
          <p:spPr bwMode="auto">
            <a:xfrm>
              <a:off x="2296" y="2688"/>
              <a:ext cx="0" cy="76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6" name="Line 28"/>
            <p:cNvSpPr>
              <a:spLocks noChangeShapeType="1"/>
            </p:cNvSpPr>
            <p:nvPr/>
          </p:nvSpPr>
          <p:spPr bwMode="auto">
            <a:xfrm>
              <a:off x="3526" y="2688"/>
              <a:ext cx="0" cy="76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7" name="Line 29"/>
            <p:cNvSpPr>
              <a:spLocks noChangeShapeType="1"/>
            </p:cNvSpPr>
            <p:nvPr/>
          </p:nvSpPr>
          <p:spPr bwMode="auto">
            <a:xfrm>
              <a:off x="3668" y="2688"/>
              <a:ext cx="0" cy="76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8" name="Line 30"/>
            <p:cNvSpPr>
              <a:spLocks noChangeShapeType="1"/>
            </p:cNvSpPr>
            <p:nvPr/>
          </p:nvSpPr>
          <p:spPr bwMode="auto">
            <a:xfrm>
              <a:off x="3999" y="2688"/>
              <a:ext cx="0" cy="76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9" name="Line 31"/>
            <p:cNvSpPr>
              <a:spLocks noChangeShapeType="1"/>
            </p:cNvSpPr>
            <p:nvPr/>
          </p:nvSpPr>
          <p:spPr bwMode="auto">
            <a:xfrm>
              <a:off x="4125" y="2778"/>
              <a:ext cx="0" cy="76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0" name="Line 32"/>
            <p:cNvSpPr>
              <a:spLocks noChangeShapeType="1"/>
            </p:cNvSpPr>
            <p:nvPr/>
          </p:nvSpPr>
          <p:spPr bwMode="auto">
            <a:xfrm>
              <a:off x="2202" y="3409"/>
              <a:ext cx="9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1" name="Line 33"/>
            <p:cNvSpPr>
              <a:spLocks noChangeShapeType="1"/>
            </p:cNvSpPr>
            <p:nvPr/>
          </p:nvSpPr>
          <p:spPr bwMode="auto">
            <a:xfrm>
              <a:off x="2627" y="3409"/>
              <a:ext cx="14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2" name="Line 34"/>
            <p:cNvSpPr>
              <a:spLocks noChangeShapeType="1"/>
            </p:cNvSpPr>
            <p:nvPr/>
          </p:nvSpPr>
          <p:spPr bwMode="auto">
            <a:xfrm>
              <a:off x="3053" y="3409"/>
              <a:ext cx="14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3" name="Line 35"/>
            <p:cNvSpPr>
              <a:spLocks noChangeShapeType="1"/>
            </p:cNvSpPr>
            <p:nvPr/>
          </p:nvSpPr>
          <p:spPr bwMode="auto">
            <a:xfrm>
              <a:off x="3526" y="3409"/>
              <a:ext cx="14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4" name="Line 36"/>
            <p:cNvSpPr>
              <a:spLocks noChangeShapeType="1"/>
            </p:cNvSpPr>
            <p:nvPr/>
          </p:nvSpPr>
          <p:spPr bwMode="auto">
            <a:xfrm>
              <a:off x="3999" y="3409"/>
              <a:ext cx="14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5" name="Text Box 37"/>
            <p:cNvSpPr txBox="1">
              <a:spLocks noChangeArrowheads="1"/>
            </p:cNvSpPr>
            <p:nvPr/>
          </p:nvSpPr>
          <p:spPr bwMode="auto">
            <a:xfrm>
              <a:off x="2114" y="3454"/>
              <a:ext cx="324" cy="150"/>
            </a:xfrm>
            <a:prstGeom prst="rect">
              <a:avLst/>
            </a:prstGeom>
            <a:noFill/>
            <a:ln w="508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i="1">
                  <a:latin typeface="Verdana" pitchFamily="34" charset="0"/>
                  <a:cs typeface="Arial" charset="0"/>
                </a:rPr>
                <a:t>SIFS</a:t>
              </a:r>
            </a:p>
          </p:txBody>
        </p:sp>
        <p:sp>
          <p:nvSpPr>
            <p:cNvPr id="22566" name="Text Box 38"/>
            <p:cNvSpPr txBox="1">
              <a:spLocks noChangeArrowheads="1"/>
            </p:cNvSpPr>
            <p:nvPr/>
          </p:nvSpPr>
          <p:spPr bwMode="auto">
            <a:xfrm>
              <a:off x="2532" y="3454"/>
              <a:ext cx="324" cy="150"/>
            </a:xfrm>
            <a:prstGeom prst="rect">
              <a:avLst/>
            </a:prstGeom>
            <a:noFill/>
            <a:ln w="508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i="1">
                  <a:latin typeface="Verdana" pitchFamily="34" charset="0"/>
                  <a:cs typeface="Arial" charset="0"/>
                </a:rPr>
                <a:t>SIFS</a:t>
              </a:r>
            </a:p>
          </p:txBody>
        </p:sp>
        <p:sp>
          <p:nvSpPr>
            <p:cNvPr id="22567" name="Text Box 39"/>
            <p:cNvSpPr txBox="1">
              <a:spLocks noChangeArrowheads="1"/>
            </p:cNvSpPr>
            <p:nvPr/>
          </p:nvSpPr>
          <p:spPr bwMode="auto">
            <a:xfrm>
              <a:off x="2957" y="3454"/>
              <a:ext cx="324" cy="150"/>
            </a:xfrm>
            <a:prstGeom prst="rect">
              <a:avLst/>
            </a:prstGeom>
            <a:noFill/>
            <a:ln w="508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i="1">
                  <a:latin typeface="Verdana" pitchFamily="34" charset="0"/>
                  <a:cs typeface="Arial" charset="0"/>
                </a:rPr>
                <a:t>SIFS</a:t>
              </a:r>
            </a:p>
          </p:txBody>
        </p:sp>
        <p:sp>
          <p:nvSpPr>
            <p:cNvPr id="22568" name="Text Box 40"/>
            <p:cNvSpPr txBox="1">
              <a:spLocks noChangeArrowheads="1"/>
            </p:cNvSpPr>
            <p:nvPr/>
          </p:nvSpPr>
          <p:spPr bwMode="auto">
            <a:xfrm>
              <a:off x="3431" y="3454"/>
              <a:ext cx="323" cy="150"/>
            </a:xfrm>
            <a:prstGeom prst="rect">
              <a:avLst/>
            </a:prstGeom>
            <a:noFill/>
            <a:ln w="508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i="1">
                  <a:latin typeface="Verdana" pitchFamily="34" charset="0"/>
                  <a:cs typeface="Arial" charset="0"/>
                </a:rPr>
                <a:t>SIFS</a:t>
              </a:r>
            </a:p>
          </p:txBody>
        </p:sp>
        <p:sp>
          <p:nvSpPr>
            <p:cNvPr id="22569" name="Text Box 41"/>
            <p:cNvSpPr txBox="1">
              <a:spLocks noChangeArrowheads="1"/>
            </p:cNvSpPr>
            <p:nvPr/>
          </p:nvSpPr>
          <p:spPr bwMode="auto">
            <a:xfrm>
              <a:off x="3809" y="3454"/>
              <a:ext cx="324" cy="150"/>
            </a:xfrm>
            <a:prstGeom prst="rect">
              <a:avLst/>
            </a:prstGeom>
            <a:noFill/>
            <a:ln w="508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i="1">
                  <a:latin typeface="Verdana" pitchFamily="34" charset="0"/>
                  <a:cs typeface="Arial" charset="0"/>
                </a:rPr>
                <a:t>SIFS</a:t>
              </a:r>
            </a:p>
          </p:txBody>
        </p:sp>
        <p:sp>
          <p:nvSpPr>
            <p:cNvPr id="22570" name="Rectangle 42"/>
            <p:cNvSpPr>
              <a:spLocks noChangeArrowheads="1"/>
            </p:cNvSpPr>
            <p:nvPr/>
          </p:nvSpPr>
          <p:spPr bwMode="auto">
            <a:xfrm>
              <a:off x="2000" y="2872"/>
              <a:ext cx="208" cy="136"/>
            </a:xfrm>
            <a:prstGeom prst="rect">
              <a:avLst/>
            </a:prstGeom>
            <a:solidFill>
              <a:srgbClr val="FF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>
                  <a:latin typeface="Arial" charset="0"/>
                  <a:cs typeface="Arial" charset="0"/>
                </a:rPr>
                <a:t>pad</a:t>
              </a:r>
            </a:p>
          </p:txBody>
        </p:sp>
        <p:sp>
          <p:nvSpPr>
            <p:cNvPr id="22571" name="Rectangle 45"/>
            <p:cNvSpPr>
              <a:spLocks noChangeArrowheads="1"/>
            </p:cNvSpPr>
            <p:nvPr/>
          </p:nvSpPr>
          <p:spPr bwMode="auto">
            <a:xfrm>
              <a:off x="1904" y="3008"/>
              <a:ext cx="276" cy="144"/>
            </a:xfrm>
            <a:prstGeom prst="rect">
              <a:avLst/>
            </a:prstGeom>
            <a:solidFill>
              <a:srgbClr val="FF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>
                  <a:latin typeface="Arial" charset="0"/>
                  <a:cs typeface="Arial" charset="0"/>
                </a:rPr>
                <a:t>pad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Polled </a:t>
            </a:r>
            <a:r>
              <a:rPr lang="en-US" dirty="0" err="1" smtClean="0"/>
              <a:t>ack</a:t>
            </a:r>
            <a:r>
              <a:rPr lang="en-US" dirty="0" smtClean="0"/>
              <a:t> scheme can handle the following hidden node scenario without RTS/CTS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5400" y="1905000"/>
            <a:ext cx="3657600" cy="1600200"/>
          </a:xfrm>
        </p:spPr>
        <p:txBody>
          <a:bodyPr/>
          <a:lstStyle/>
          <a:p>
            <a:r>
              <a:rPr lang="en-US" sz="1800" dirty="0" smtClean="0"/>
              <a:t>STAs defer based on carrier sense + EIFS for DL MU-MIMO transmission</a:t>
            </a:r>
          </a:p>
          <a:p>
            <a:r>
              <a:rPr lang="en-US" sz="1800" dirty="0" smtClean="0"/>
              <a:t>STAs defer based on carrier sense + NAV for BAR/BA</a:t>
            </a:r>
          </a:p>
        </p:txBody>
      </p:sp>
      <p:sp>
        <p:nvSpPr>
          <p:cNvPr id="5" name="AutoShape 9"/>
          <p:cNvSpPr>
            <a:spLocks noChangeArrowheads="1"/>
          </p:cNvSpPr>
          <p:nvPr/>
        </p:nvSpPr>
        <p:spPr bwMode="auto">
          <a:xfrm>
            <a:off x="2819400" y="4724400"/>
            <a:ext cx="685800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6" name="AutoShape 10"/>
          <p:cNvSpPr>
            <a:spLocks noChangeArrowheads="1"/>
          </p:cNvSpPr>
          <p:nvPr/>
        </p:nvSpPr>
        <p:spPr bwMode="auto">
          <a:xfrm>
            <a:off x="5486400" y="4800600"/>
            <a:ext cx="685800" cy="914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508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7" name="Line 11"/>
          <p:cNvSpPr>
            <a:spLocks noChangeShapeType="1"/>
          </p:cNvSpPr>
          <p:nvPr/>
        </p:nvSpPr>
        <p:spPr bwMode="auto">
          <a:xfrm>
            <a:off x="3429000" y="5105400"/>
            <a:ext cx="457200" cy="1524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12"/>
          <p:cNvSpPr>
            <a:spLocks noChangeShapeType="1"/>
          </p:cNvSpPr>
          <p:nvPr/>
        </p:nvSpPr>
        <p:spPr bwMode="auto">
          <a:xfrm flipH="1">
            <a:off x="4724400" y="5181600"/>
            <a:ext cx="685800" cy="1524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val 13"/>
          <p:cNvSpPr>
            <a:spLocks noChangeArrowheads="1"/>
          </p:cNvSpPr>
          <p:nvPr/>
        </p:nvSpPr>
        <p:spPr bwMode="auto">
          <a:xfrm>
            <a:off x="2286000" y="4191000"/>
            <a:ext cx="5791200" cy="2057400"/>
          </a:xfrm>
          <a:prstGeom prst="ellipse">
            <a:avLst/>
          </a:prstGeom>
          <a:noFill/>
          <a:ln w="22225" algn="ctr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3200400" y="4495800"/>
            <a:ext cx="671512" cy="396875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 i="1" dirty="0">
                <a:latin typeface="Verdana" pitchFamily="34" charset="0"/>
                <a:cs typeface="Arial" charset="0"/>
              </a:rPr>
              <a:t>AP1</a:t>
            </a:r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5791200" y="4572000"/>
            <a:ext cx="671512" cy="396875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 i="1" dirty="0">
                <a:latin typeface="Verdana" pitchFamily="34" charset="0"/>
                <a:cs typeface="Arial" charset="0"/>
              </a:rPr>
              <a:t>AP2</a:t>
            </a:r>
          </a:p>
        </p:txBody>
      </p:sp>
      <p:sp>
        <p:nvSpPr>
          <p:cNvPr id="13" name="Text Box 17"/>
          <p:cNvSpPr txBox="1">
            <a:spLocks noChangeArrowheads="1"/>
          </p:cNvSpPr>
          <p:nvPr/>
        </p:nvSpPr>
        <p:spPr bwMode="auto">
          <a:xfrm>
            <a:off x="3243583" y="5562600"/>
            <a:ext cx="721672" cy="338554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i="1" dirty="0" smtClean="0">
                <a:latin typeface="Verdana" pitchFamily="34" charset="0"/>
                <a:cs typeface="Arial" charset="0"/>
              </a:rPr>
              <a:t>STA3</a:t>
            </a:r>
            <a:endParaRPr lang="en-US" sz="1600" i="1" dirty="0">
              <a:latin typeface="Verdana" pitchFamily="34" charset="0"/>
              <a:cs typeface="Arial" charset="0"/>
            </a:endParaRPr>
          </a:p>
        </p:txBody>
      </p:sp>
      <p:sp>
        <p:nvSpPr>
          <p:cNvPr id="14" name="Text Box 18"/>
          <p:cNvSpPr txBox="1">
            <a:spLocks noChangeArrowheads="1"/>
          </p:cNvSpPr>
          <p:nvPr/>
        </p:nvSpPr>
        <p:spPr bwMode="auto">
          <a:xfrm>
            <a:off x="4724400" y="5486400"/>
            <a:ext cx="715962" cy="33655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i="1" dirty="0">
                <a:latin typeface="Verdana" pitchFamily="34" charset="0"/>
                <a:cs typeface="Arial" charset="0"/>
              </a:rPr>
              <a:t>STA4</a:t>
            </a:r>
          </a:p>
        </p:txBody>
      </p:sp>
      <p:sp>
        <p:nvSpPr>
          <p:cNvPr id="15" name="Rectangle 19"/>
          <p:cNvSpPr>
            <a:spLocks noChangeArrowheads="1"/>
          </p:cNvSpPr>
          <p:nvPr/>
        </p:nvSpPr>
        <p:spPr bwMode="auto">
          <a:xfrm>
            <a:off x="1493838" y="5486400"/>
            <a:ext cx="152400" cy="381000"/>
          </a:xfrm>
          <a:prstGeom prst="rect">
            <a:avLst/>
          </a:prstGeom>
          <a:solidFill>
            <a:srgbClr val="FF0000"/>
          </a:solidFill>
          <a:ln w="349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6" name="Text Box 20"/>
          <p:cNvSpPr txBox="1">
            <a:spLocks noChangeArrowheads="1"/>
          </p:cNvSpPr>
          <p:nvPr/>
        </p:nvSpPr>
        <p:spPr bwMode="auto">
          <a:xfrm>
            <a:off x="1719583" y="5791200"/>
            <a:ext cx="721672" cy="338554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i="1" dirty="0" smtClean="0">
                <a:latin typeface="Verdana" pitchFamily="34" charset="0"/>
                <a:cs typeface="Arial" charset="0"/>
              </a:rPr>
              <a:t>STA2</a:t>
            </a:r>
            <a:endParaRPr lang="en-US" sz="1600" i="1" dirty="0">
              <a:latin typeface="Verdana" pitchFamily="34" charset="0"/>
              <a:cs typeface="Arial" charset="0"/>
            </a:endParaRPr>
          </a:p>
        </p:txBody>
      </p:sp>
      <p:sp>
        <p:nvSpPr>
          <p:cNvPr id="17" name="Line 21"/>
          <p:cNvSpPr>
            <a:spLocks noChangeShapeType="1"/>
          </p:cNvSpPr>
          <p:nvPr/>
        </p:nvSpPr>
        <p:spPr bwMode="auto">
          <a:xfrm flipH="1">
            <a:off x="1752600" y="5410200"/>
            <a:ext cx="838200" cy="3048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22"/>
          <p:cNvSpPr>
            <a:spLocks noChangeArrowheads="1"/>
          </p:cNvSpPr>
          <p:nvPr/>
        </p:nvSpPr>
        <p:spPr bwMode="auto">
          <a:xfrm>
            <a:off x="4008438" y="5105400"/>
            <a:ext cx="152400" cy="381000"/>
          </a:xfrm>
          <a:prstGeom prst="rect">
            <a:avLst/>
          </a:prstGeom>
          <a:solidFill>
            <a:schemeClr val="accent1"/>
          </a:solidFill>
          <a:ln w="349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4541838" y="5181600"/>
            <a:ext cx="152400" cy="381000"/>
          </a:xfrm>
          <a:prstGeom prst="rect">
            <a:avLst/>
          </a:prstGeom>
          <a:solidFill>
            <a:schemeClr val="accent1"/>
          </a:solidFill>
          <a:ln w="349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6980238" y="5410200"/>
            <a:ext cx="152400" cy="381000"/>
          </a:xfrm>
          <a:prstGeom prst="rect">
            <a:avLst/>
          </a:prstGeom>
          <a:solidFill>
            <a:srgbClr val="FF0000"/>
          </a:solidFill>
          <a:ln w="349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25" name="Rectangle 29"/>
          <p:cNvSpPr>
            <a:spLocks noChangeArrowheads="1"/>
          </p:cNvSpPr>
          <p:nvPr/>
        </p:nvSpPr>
        <p:spPr bwMode="auto">
          <a:xfrm>
            <a:off x="1722438" y="4724400"/>
            <a:ext cx="152400" cy="381000"/>
          </a:xfrm>
          <a:prstGeom prst="rect">
            <a:avLst/>
          </a:prstGeom>
          <a:solidFill>
            <a:srgbClr val="FF0000"/>
          </a:solidFill>
          <a:ln w="349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26" name="Line 30"/>
          <p:cNvSpPr>
            <a:spLocks noChangeShapeType="1"/>
          </p:cNvSpPr>
          <p:nvPr/>
        </p:nvSpPr>
        <p:spPr bwMode="auto">
          <a:xfrm flipH="1" flipV="1">
            <a:off x="1951038" y="4876800"/>
            <a:ext cx="609600" cy="76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Text Box 31"/>
          <p:cNvSpPr txBox="1">
            <a:spLocks noChangeArrowheads="1"/>
          </p:cNvSpPr>
          <p:nvPr/>
        </p:nvSpPr>
        <p:spPr bwMode="auto">
          <a:xfrm>
            <a:off x="6751638" y="5867400"/>
            <a:ext cx="715962" cy="33655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i="1">
                <a:latin typeface="Verdana" pitchFamily="34" charset="0"/>
                <a:cs typeface="Arial" charset="0"/>
              </a:rPr>
              <a:t>STA5</a:t>
            </a:r>
          </a:p>
        </p:txBody>
      </p:sp>
      <p:sp>
        <p:nvSpPr>
          <p:cNvPr id="28" name="Text Box 32"/>
          <p:cNvSpPr txBox="1">
            <a:spLocks noChangeArrowheads="1"/>
          </p:cNvSpPr>
          <p:nvPr/>
        </p:nvSpPr>
        <p:spPr bwMode="auto">
          <a:xfrm>
            <a:off x="7208838" y="4419600"/>
            <a:ext cx="715962" cy="33655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i="1">
                <a:latin typeface="Verdana" pitchFamily="34" charset="0"/>
                <a:cs typeface="Arial" charset="0"/>
              </a:rPr>
              <a:t>STA6</a:t>
            </a:r>
          </a:p>
        </p:txBody>
      </p:sp>
      <p:sp>
        <p:nvSpPr>
          <p:cNvPr id="29" name="Text Box 33"/>
          <p:cNvSpPr txBox="1">
            <a:spLocks noChangeArrowheads="1"/>
          </p:cNvSpPr>
          <p:nvPr/>
        </p:nvSpPr>
        <p:spPr bwMode="auto">
          <a:xfrm>
            <a:off x="1262384" y="4343400"/>
            <a:ext cx="721672" cy="338554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i="1" dirty="0" smtClean="0">
                <a:latin typeface="Verdana" pitchFamily="34" charset="0"/>
                <a:cs typeface="Arial" charset="0"/>
              </a:rPr>
              <a:t>STA1</a:t>
            </a:r>
            <a:endParaRPr lang="en-US" sz="1600" i="1" dirty="0">
              <a:latin typeface="Verdana" pitchFamily="34" charset="0"/>
              <a:cs typeface="Arial" charset="0"/>
            </a:endParaRPr>
          </a:p>
        </p:txBody>
      </p:sp>
      <p:sp>
        <p:nvSpPr>
          <p:cNvPr id="30" name="Line 34"/>
          <p:cNvSpPr>
            <a:spLocks noChangeShapeType="1"/>
          </p:cNvSpPr>
          <p:nvPr/>
        </p:nvSpPr>
        <p:spPr bwMode="auto">
          <a:xfrm>
            <a:off x="6446838" y="5334000"/>
            <a:ext cx="457200" cy="1524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Rectangle 35"/>
          <p:cNvSpPr>
            <a:spLocks noChangeArrowheads="1"/>
          </p:cNvSpPr>
          <p:nvPr/>
        </p:nvSpPr>
        <p:spPr bwMode="auto">
          <a:xfrm>
            <a:off x="7132638" y="4800600"/>
            <a:ext cx="152400" cy="381000"/>
          </a:xfrm>
          <a:prstGeom prst="rect">
            <a:avLst/>
          </a:prstGeom>
          <a:solidFill>
            <a:srgbClr val="FF0000"/>
          </a:solidFill>
          <a:ln w="349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2" name="Line 36"/>
          <p:cNvSpPr>
            <a:spLocks noChangeShapeType="1"/>
          </p:cNvSpPr>
          <p:nvPr/>
        </p:nvSpPr>
        <p:spPr bwMode="auto">
          <a:xfrm flipV="1">
            <a:off x="6446838" y="4876800"/>
            <a:ext cx="609600" cy="2286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4"/>
          <p:cNvSpPr>
            <a:spLocks noChangeArrowheads="1"/>
          </p:cNvSpPr>
          <p:nvPr/>
        </p:nvSpPr>
        <p:spPr bwMode="auto">
          <a:xfrm>
            <a:off x="228600" y="2057400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Rectangle 5"/>
          <p:cNvSpPr>
            <a:spLocks noChangeArrowheads="1"/>
          </p:cNvSpPr>
          <p:nvPr/>
        </p:nvSpPr>
        <p:spPr bwMode="auto">
          <a:xfrm>
            <a:off x="457200" y="2057400"/>
            <a:ext cx="1295400" cy="228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000">
                <a:latin typeface="Arial" charset="0"/>
                <a:cs typeface="Arial" charset="0"/>
              </a:rPr>
              <a:t>Data (STA1)</a:t>
            </a:r>
          </a:p>
        </p:txBody>
      </p:sp>
      <p:sp>
        <p:nvSpPr>
          <p:cNvPr id="35" name="Rectangle 6"/>
          <p:cNvSpPr>
            <a:spLocks noChangeArrowheads="1"/>
          </p:cNvSpPr>
          <p:nvPr/>
        </p:nvSpPr>
        <p:spPr bwMode="auto">
          <a:xfrm>
            <a:off x="457200" y="2514600"/>
            <a:ext cx="838200" cy="228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000">
                <a:latin typeface="Arial" charset="0"/>
                <a:cs typeface="Arial" charset="0"/>
              </a:rPr>
              <a:t>Data (STA3)</a:t>
            </a:r>
          </a:p>
        </p:txBody>
      </p:sp>
      <p:sp>
        <p:nvSpPr>
          <p:cNvPr id="36" name="Rectangle 7"/>
          <p:cNvSpPr>
            <a:spLocks noChangeArrowheads="1"/>
          </p:cNvSpPr>
          <p:nvPr/>
        </p:nvSpPr>
        <p:spPr bwMode="auto">
          <a:xfrm>
            <a:off x="228600" y="2286000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8"/>
          <p:cNvSpPr>
            <a:spLocks noChangeArrowheads="1"/>
          </p:cNvSpPr>
          <p:nvPr/>
        </p:nvSpPr>
        <p:spPr bwMode="auto">
          <a:xfrm>
            <a:off x="457200" y="2286000"/>
            <a:ext cx="990600" cy="228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000">
                <a:latin typeface="Arial" charset="0"/>
                <a:cs typeface="Arial" charset="0"/>
              </a:rPr>
              <a:t>Data (STA2)</a:t>
            </a:r>
          </a:p>
        </p:txBody>
      </p:sp>
      <p:sp>
        <p:nvSpPr>
          <p:cNvPr id="38" name="Rectangle 9"/>
          <p:cNvSpPr>
            <a:spLocks noChangeArrowheads="1"/>
          </p:cNvSpPr>
          <p:nvPr/>
        </p:nvSpPr>
        <p:spPr bwMode="auto">
          <a:xfrm>
            <a:off x="228600" y="2514600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Rectangle 10"/>
          <p:cNvSpPr>
            <a:spLocks noChangeArrowheads="1"/>
          </p:cNvSpPr>
          <p:nvPr/>
        </p:nvSpPr>
        <p:spPr bwMode="auto">
          <a:xfrm>
            <a:off x="3429000" y="3535363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Rectangle 11"/>
          <p:cNvSpPr>
            <a:spLocks noChangeArrowheads="1"/>
          </p:cNvSpPr>
          <p:nvPr/>
        </p:nvSpPr>
        <p:spPr bwMode="auto">
          <a:xfrm>
            <a:off x="3657600" y="3530600"/>
            <a:ext cx="304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000">
                <a:latin typeface="Arial" charset="0"/>
                <a:cs typeface="Arial" charset="0"/>
              </a:rPr>
              <a:t>BA</a:t>
            </a:r>
          </a:p>
        </p:txBody>
      </p:sp>
      <p:sp>
        <p:nvSpPr>
          <p:cNvPr id="41" name="Rectangle 12"/>
          <p:cNvSpPr>
            <a:spLocks noChangeArrowheads="1"/>
          </p:cNvSpPr>
          <p:nvPr/>
        </p:nvSpPr>
        <p:spPr bwMode="auto">
          <a:xfrm>
            <a:off x="1917700" y="3001963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Rectangle 13"/>
          <p:cNvSpPr>
            <a:spLocks noChangeArrowheads="1"/>
          </p:cNvSpPr>
          <p:nvPr/>
        </p:nvSpPr>
        <p:spPr bwMode="auto">
          <a:xfrm>
            <a:off x="2146300" y="3001963"/>
            <a:ext cx="304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000">
                <a:latin typeface="Arial" charset="0"/>
                <a:cs typeface="Arial" charset="0"/>
              </a:rPr>
              <a:t>BA</a:t>
            </a:r>
          </a:p>
        </p:txBody>
      </p:sp>
      <p:sp>
        <p:nvSpPr>
          <p:cNvPr id="43" name="Line 14"/>
          <p:cNvSpPr>
            <a:spLocks noChangeShapeType="1"/>
          </p:cNvSpPr>
          <p:nvPr/>
        </p:nvSpPr>
        <p:spPr bwMode="auto">
          <a:xfrm>
            <a:off x="1765300" y="22399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Line 15"/>
          <p:cNvSpPr>
            <a:spLocks noChangeShapeType="1"/>
          </p:cNvSpPr>
          <p:nvPr/>
        </p:nvSpPr>
        <p:spPr bwMode="auto">
          <a:xfrm>
            <a:off x="2463800" y="22399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Line 16"/>
          <p:cNvSpPr>
            <a:spLocks noChangeShapeType="1"/>
          </p:cNvSpPr>
          <p:nvPr/>
        </p:nvSpPr>
        <p:spPr bwMode="auto">
          <a:xfrm>
            <a:off x="2641600" y="22399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Line 17"/>
          <p:cNvSpPr>
            <a:spLocks noChangeShapeType="1"/>
          </p:cNvSpPr>
          <p:nvPr/>
        </p:nvSpPr>
        <p:spPr bwMode="auto">
          <a:xfrm>
            <a:off x="1917700" y="22399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Line 18"/>
          <p:cNvSpPr>
            <a:spLocks noChangeShapeType="1"/>
          </p:cNvSpPr>
          <p:nvPr/>
        </p:nvSpPr>
        <p:spPr bwMode="auto">
          <a:xfrm>
            <a:off x="3175000" y="22399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Line 19"/>
          <p:cNvSpPr>
            <a:spLocks noChangeShapeType="1"/>
          </p:cNvSpPr>
          <p:nvPr/>
        </p:nvSpPr>
        <p:spPr bwMode="auto">
          <a:xfrm>
            <a:off x="3403600" y="2239963"/>
            <a:ext cx="0" cy="1447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Line 20"/>
          <p:cNvSpPr>
            <a:spLocks noChangeShapeType="1"/>
          </p:cNvSpPr>
          <p:nvPr/>
        </p:nvSpPr>
        <p:spPr bwMode="auto">
          <a:xfrm>
            <a:off x="1765300" y="3459163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Line 21"/>
          <p:cNvSpPr>
            <a:spLocks noChangeShapeType="1"/>
          </p:cNvSpPr>
          <p:nvPr/>
        </p:nvSpPr>
        <p:spPr bwMode="auto">
          <a:xfrm>
            <a:off x="2413000" y="3459163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Line 22"/>
          <p:cNvSpPr>
            <a:spLocks noChangeShapeType="1"/>
          </p:cNvSpPr>
          <p:nvPr/>
        </p:nvSpPr>
        <p:spPr bwMode="auto">
          <a:xfrm>
            <a:off x="3175000" y="3459163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Text Box 23"/>
          <p:cNvSpPr txBox="1">
            <a:spLocks noChangeArrowheads="1"/>
          </p:cNvSpPr>
          <p:nvPr/>
        </p:nvSpPr>
        <p:spPr bwMode="auto">
          <a:xfrm>
            <a:off x="1612900" y="3535363"/>
            <a:ext cx="544513" cy="274637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200" i="1">
                <a:latin typeface="Verdana" pitchFamily="34" charset="0"/>
                <a:cs typeface="Arial" charset="0"/>
              </a:rPr>
              <a:t>SIFS</a:t>
            </a:r>
          </a:p>
        </p:txBody>
      </p:sp>
      <p:sp>
        <p:nvSpPr>
          <p:cNvPr id="57" name="Line 28"/>
          <p:cNvSpPr>
            <a:spLocks noChangeShapeType="1"/>
          </p:cNvSpPr>
          <p:nvPr/>
        </p:nvSpPr>
        <p:spPr bwMode="auto">
          <a:xfrm>
            <a:off x="1752600" y="2590800"/>
            <a:ext cx="762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Line 29"/>
          <p:cNvSpPr>
            <a:spLocks noChangeShapeType="1"/>
          </p:cNvSpPr>
          <p:nvPr/>
        </p:nvSpPr>
        <p:spPr bwMode="auto">
          <a:xfrm>
            <a:off x="1752600" y="22098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" name="Text Box 30"/>
          <p:cNvSpPr txBox="1">
            <a:spLocks noChangeArrowheads="1"/>
          </p:cNvSpPr>
          <p:nvPr/>
        </p:nvSpPr>
        <p:spPr bwMode="auto">
          <a:xfrm>
            <a:off x="1873250" y="1905000"/>
            <a:ext cx="9461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200" dirty="0">
                <a:cs typeface="Arial" charset="0"/>
              </a:rPr>
              <a:t>EIFS = 94us</a:t>
            </a:r>
          </a:p>
        </p:txBody>
      </p:sp>
      <p:sp>
        <p:nvSpPr>
          <p:cNvPr id="60" name="Rectangle 10"/>
          <p:cNvSpPr>
            <a:spLocks noChangeArrowheads="1"/>
          </p:cNvSpPr>
          <p:nvPr/>
        </p:nvSpPr>
        <p:spPr bwMode="auto">
          <a:xfrm>
            <a:off x="2641600" y="2290763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Rectangle 11"/>
          <p:cNvSpPr>
            <a:spLocks noChangeArrowheads="1"/>
          </p:cNvSpPr>
          <p:nvPr/>
        </p:nvSpPr>
        <p:spPr bwMode="auto">
          <a:xfrm>
            <a:off x="2870200" y="2286000"/>
            <a:ext cx="304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000" dirty="0" smtClean="0">
                <a:latin typeface="Arial" charset="0"/>
                <a:cs typeface="Arial" charset="0"/>
              </a:rPr>
              <a:t>BAR</a:t>
            </a:r>
            <a:endParaRPr lang="en-US" sz="1000" dirty="0">
              <a:latin typeface="Arial" charset="0"/>
              <a:cs typeface="Arial" charset="0"/>
            </a:endParaRPr>
          </a:p>
        </p:txBody>
      </p:sp>
      <p:sp>
        <p:nvSpPr>
          <p:cNvPr id="62" name="Text Box 33"/>
          <p:cNvSpPr txBox="1">
            <a:spLocks noChangeArrowheads="1"/>
          </p:cNvSpPr>
          <p:nvPr/>
        </p:nvSpPr>
        <p:spPr bwMode="auto">
          <a:xfrm>
            <a:off x="1905000" y="2743200"/>
            <a:ext cx="609600" cy="246221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1000" i="1" dirty="0" smtClean="0">
                <a:latin typeface="Verdana" pitchFamily="34" charset="0"/>
                <a:cs typeface="Arial" charset="0"/>
              </a:rPr>
              <a:t>STA1</a:t>
            </a:r>
            <a:endParaRPr lang="en-US" sz="1000" i="1" dirty="0">
              <a:latin typeface="Verdana" pitchFamily="34" charset="0"/>
              <a:cs typeface="Arial" charset="0"/>
            </a:endParaRPr>
          </a:p>
        </p:txBody>
      </p:sp>
      <p:sp>
        <p:nvSpPr>
          <p:cNvPr id="64" name="Text Box 33"/>
          <p:cNvSpPr txBox="1">
            <a:spLocks noChangeArrowheads="1"/>
          </p:cNvSpPr>
          <p:nvPr/>
        </p:nvSpPr>
        <p:spPr bwMode="auto">
          <a:xfrm>
            <a:off x="3352800" y="3276600"/>
            <a:ext cx="609600" cy="246221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1000" i="1" dirty="0" smtClean="0">
                <a:latin typeface="Verdana" pitchFamily="34" charset="0"/>
                <a:cs typeface="Arial" charset="0"/>
              </a:rPr>
              <a:t>STA2</a:t>
            </a:r>
            <a:endParaRPr lang="en-US" sz="1000" i="1" dirty="0">
              <a:latin typeface="Verdana" pitchFamily="34" charset="0"/>
              <a:cs typeface="Arial" charset="0"/>
            </a:endParaRPr>
          </a:p>
        </p:txBody>
      </p:sp>
      <p:sp>
        <p:nvSpPr>
          <p:cNvPr id="65" name="Rectangle 10"/>
          <p:cNvSpPr>
            <a:spLocks noChangeArrowheads="1"/>
          </p:cNvSpPr>
          <p:nvPr/>
        </p:nvSpPr>
        <p:spPr bwMode="auto">
          <a:xfrm>
            <a:off x="4749800" y="3687763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Rectangle 11"/>
          <p:cNvSpPr>
            <a:spLocks noChangeArrowheads="1"/>
          </p:cNvSpPr>
          <p:nvPr/>
        </p:nvSpPr>
        <p:spPr bwMode="auto">
          <a:xfrm>
            <a:off x="4978400" y="3683000"/>
            <a:ext cx="304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000">
                <a:latin typeface="Arial" charset="0"/>
                <a:cs typeface="Arial" charset="0"/>
              </a:rPr>
              <a:t>BA</a:t>
            </a:r>
          </a:p>
        </p:txBody>
      </p:sp>
      <p:sp>
        <p:nvSpPr>
          <p:cNvPr id="67" name="Line 16"/>
          <p:cNvSpPr>
            <a:spLocks noChangeShapeType="1"/>
          </p:cNvSpPr>
          <p:nvPr/>
        </p:nvSpPr>
        <p:spPr bwMode="auto">
          <a:xfrm>
            <a:off x="3962400" y="23923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" name="Line 18"/>
          <p:cNvSpPr>
            <a:spLocks noChangeShapeType="1"/>
          </p:cNvSpPr>
          <p:nvPr/>
        </p:nvSpPr>
        <p:spPr bwMode="auto">
          <a:xfrm>
            <a:off x="4495800" y="23923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Line 19"/>
          <p:cNvSpPr>
            <a:spLocks noChangeShapeType="1"/>
          </p:cNvSpPr>
          <p:nvPr/>
        </p:nvSpPr>
        <p:spPr bwMode="auto">
          <a:xfrm>
            <a:off x="4724400" y="2392363"/>
            <a:ext cx="0" cy="1447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Line 22"/>
          <p:cNvSpPr>
            <a:spLocks noChangeShapeType="1"/>
          </p:cNvSpPr>
          <p:nvPr/>
        </p:nvSpPr>
        <p:spPr bwMode="auto">
          <a:xfrm>
            <a:off x="4495800" y="3611563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Rectangle 10"/>
          <p:cNvSpPr>
            <a:spLocks noChangeArrowheads="1"/>
          </p:cNvSpPr>
          <p:nvPr/>
        </p:nvSpPr>
        <p:spPr bwMode="auto">
          <a:xfrm>
            <a:off x="3962400" y="2290763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" name="Rectangle 11"/>
          <p:cNvSpPr>
            <a:spLocks noChangeArrowheads="1"/>
          </p:cNvSpPr>
          <p:nvPr/>
        </p:nvSpPr>
        <p:spPr bwMode="auto">
          <a:xfrm>
            <a:off x="4191000" y="2286000"/>
            <a:ext cx="304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000" dirty="0" smtClean="0">
                <a:latin typeface="Arial" charset="0"/>
                <a:cs typeface="Arial" charset="0"/>
              </a:rPr>
              <a:t>BAR</a:t>
            </a:r>
            <a:endParaRPr lang="en-US" sz="1000" dirty="0">
              <a:latin typeface="Arial" charset="0"/>
              <a:cs typeface="Arial" charset="0"/>
            </a:endParaRPr>
          </a:p>
        </p:txBody>
      </p:sp>
      <p:sp>
        <p:nvSpPr>
          <p:cNvPr id="73" name="Text Box 33"/>
          <p:cNvSpPr txBox="1">
            <a:spLocks noChangeArrowheads="1"/>
          </p:cNvSpPr>
          <p:nvPr/>
        </p:nvSpPr>
        <p:spPr bwMode="auto">
          <a:xfrm>
            <a:off x="4673600" y="3429000"/>
            <a:ext cx="609600" cy="246221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1000" i="1" dirty="0" smtClean="0">
                <a:latin typeface="Verdana" pitchFamily="34" charset="0"/>
                <a:cs typeface="Arial" charset="0"/>
              </a:rPr>
              <a:t>STA3</a:t>
            </a:r>
            <a:endParaRPr lang="en-US" sz="1000" i="1" dirty="0">
              <a:latin typeface="Verdana" pitchFamily="34" charset="0"/>
              <a:cs typeface="Arial" charset="0"/>
            </a:endParaRPr>
          </a:p>
        </p:txBody>
      </p:sp>
      <p:sp>
        <p:nvSpPr>
          <p:cNvPr id="74" name="Oval 13"/>
          <p:cNvSpPr>
            <a:spLocks noChangeArrowheads="1"/>
          </p:cNvSpPr>
          <p:nvPr/>
        </p:nvSpPr>
        <p:spPr bwMode="auto">
          <a:xfrm>
            <a:off x="914400" y="4267200"/>
            <a:ext cx="5791200" cy="2057400"/>
          </a:xfrm>
          <a:prstGeom prst="ellipse">
            <a:avLst/>
          </a:prstGeom>
          <a:noFill/>
          <a:ln w="22225" algn="ctr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75" name="Text Box 30"/>
          <p:cNvSpPr txBox="1">
            <a:spLocks noChangeArrowheads="1"/>
          </p:cNvSpPr>
          <p:nvPr/>
        </p:nvSpPr>
        <p:spPr bwMode="auto">
          <a:xfrm>
            <a:off x="1828800" y="2336800"/>
            <a:ext cx="801373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cs typeface="Arial" charset="0"/>
              </a:rPr>
              <a:t>CCA  idle</a:t>
            </a:r>
            <a:endParaRPr lang="en-US" sz="1200" dirty="0">
              <a:solidFill>
                <a:srgbClr val="FF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 of MAC protection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237538" cy="205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Dynamic MAC protection: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One RTS or </a:t>
            </a:r>
            <a:r>
              <a:rPr lang="en-US" dirty="0" err="1" smtClean="0"/>
              <a:t>QoS</a:t>
            </a:r>
            <a:r>
              <a:rPr lang="en-US" dirty="0" smtClean="0"/>
              <a:t>-Null frame is transmitted to a STA that has failed to respond to a previous transmission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Upon receiving a RTS/</a:t>
            </a:r>
            <a:r>
              <a:rPr lang="en-US" dirty="0" err="1" smtClean="0"/>
              <a:t>QoS</a:t>
            </a:r>
            <a:r>
              <a:rPr lang="en-US" dirty="0" smtClean="0"/>
              <a:t>-Null frame, the STA replies with a CTS or an ACK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3505200" y="4098925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3733800" y="4098925"/>
            <a:ext cx="1295400" cy="228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Arial" charset="0"/>
                <a:cs typeface="Arial" charset="0"/>
              </a:rPr>
              <a:t>Data (STA1)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3733800" y="4556125"/>
            <a:ext cx="838200" cy="228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Arial" charset="0"/>
                <a:cs typeface="Arial" charset="0"/>
              </a:rPr>
              <a:t>Data (STA3)</a:t>
            </a: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5905500" y="5013325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6134100" y="5013325"/>
            <a:ext cx="304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Arial" charset="0"/>
                <a:cs typeface="Arial" charset="0"/>
              </a:rPr>
              <a:t>BA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3505200" y="4327525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3733800" y="4327525"/>
            <a:ext cx="990600" cy="228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Arial" charset="0"/>
                <a:cs typeface="Arial" charset="0"/>
              </a:rPr>
              <a:t>Data (STA2)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3505200" y="4556125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6692900" y="5318125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6921500" y="5318125"/>
            <a:ext cx="304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Arial" charset="0"/>
                <a:cs typeface="Arial" charset="0"/>
              </a:rPr>
              <a:t>BA</a:t>
            </a:r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5181600" y="4784725"/>
            <a:ext cx="228600" cy="228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5410200" y="4784725"/>
            <a:ext cx="3048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Arial" charset="0"/>
                <a:cs typeface="Arial" charset="0"/>
              </a:rPr>
              <a:t>BA</a:t>
            </a:r>
          </a:p>
        </p:txBody>
      </p:sp>
      <p:sp>
        <p:nvSpPr>
          <p:cNvPr id="24592" name="Line 17"/>
          <p:cNvSpPr>
            <a:spLocks noChangeShapeType="1"/>
          </p:cNvSpPr>
          <p:nvPr/>
        </p:nvSpPr>
        <p:spPr bwMode="auto">
          <a:xfrm>
            <a:off x="5029200" y="4022725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Line 18"/>
          <p:cNvSpPr>
            <a:spLocks noChangeShapeType="1"/>
          </p:cNvSpPr>
          <p:nvPr/>
        </p:nvSpPr>
        <p:spPr bwMode="auto">
          <a:xfrm>
            <a:off x="5727700" y="4022725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Line 19"/>
          <p:cNvSpPr>
            <a:spLocks noChangeShapeType="1"/>
          </p:cNvSpPr>
          <p:nvPr/>
        </p:nvSpPr>
        <p:spPr bwMode="auto">
          <a:xfrm>
            <a:off x="5905500" y="4022725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5" name="Line 20"/>
          <p:cNvSpPr>
            <a:spLocks noChangeShapeType="1"/>
          </p:cNvSpPr>
          <p:nvPr/>
        </p:nvSpPr>
        <p:spPr bwMode="auto">
          <a:xfrm>
            <a:off x="5181600" y="4022725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6" name="Line 21"/>
          <p:cNvSpPr>
            <a:spLocks noChangeShapeType="1"/>
          </p:cNvSpPr>
          <p:nvPr/>
        </p:nvSpPr>
        <p:spPr bwMode="auto">
          <a:xfrm>
            <a:off x="6438900" y="4022725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7" name="Line 22"/>
          <p:cNvSpPr>
            <a:spLocks noChangeShapeType="1"/>
          </p:cNvSpPr>
          <p:nvPr/>
        </p:nvSpPr>
        <p:spPr bwMode="auto">
          <a:xfrm>
            <a:off x="6667500" y="4022725"/>
            <a:ext cx="0" cy="1447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8" name="Line 23"/>
          <p:cNvSpPr>
            <a:spLocks noChangeShapeType="1"/>
          </p:cNvSpPr>
          <p:nvPr/>
        </p:nvSpPr>
        <p:spPr bwMode="auto">
          <a:xfrm>
            <a:off x="5029200" y="5241925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9" name="Line 24"/>
          <p:cNvSpPr>
            <a:spLocks noChangeShapeType="1"/>
          </p:cNvSpPr>
          <p:nvPr/>
        </p:nvSpPr>
        <p:spPr bwMode="auto">
          <a:xfrm>
            <a:off x="5676900" y="5241925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0" name="Line 25"/>
          <p:cNvSpPr>
            <a:spLocks noChangeShapeType="1"/>
          </p:cNvSpPr>
          <p:nvPr/>
        </p:nvSpPr>
        <p:spPr bwMode="auto">
          <a:xfrm>
            <a:off x="6438900" y="5241925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1" name="Text Box 26"/>
          <p:cNvSpPr txBox="1">
            <a:spLocks noChangeArrowheads="1"/>
          </p:cNvSpPr>
          <p:nvPr/>
        </p:nvSpPr>
        <p:spPr bwMode="auto">
          <a:xfrm>
            <a:off x="4876800" y="5318125"/>
            <a:ext cx="544513" cy="274638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i="1">
                <a:latin typeface="Verdana" pitchFamily="34" charset="0"/>
                <a:cs typeface="Arial" charset="0"/>
              </a:rPr>
              <a:t>SIFS</a:t>
            </a:r>
          </a:p>
        </p:txBody>
      </p:sp>
      <p:sp>
        <p:nvSpPr>
          <p:cNvPr id="24602" name="Rectangle 27"/>
          <p:cNvSpPr>
            <a:spLocks noChangeArrowheads="1"/>
          </p:cNvSpPr>
          <p:nvPr/>
        </p:nvSpPr>
        <p:spPr bwMode="auto">
          <a:xfrm>
            <a:off x="2286000" y="4144963"/>
            <a:ext cx="4572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Arial" charset="0"/>
                <a:cs typeface="Arial" charset="0"/>
              </a:rPr>
              <a:t>RTS</a:t>
            </a:r>
          </a:p>
        </p:txBody>
      </p:sp>
      <p:sp>
        <p:nvSpPr>
          <p:cNvPr id="24603" name="Rectangle 28"/>
          <p:cNvSpPr>
            <a:spLocks noChangeArrowheads="1"/>
          </p:cNvSpPr>
          <p:nvPr/>
        </p:nvSpPr>
        <p:spPr bwMode="auto">
          <a:xfrm>
            <a:off x="2895600" y="5059363"/>
            <a:ext cx="4572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Arial" charset="0"/>
                <a:cs typeface="Arial" charset="0"/>
              </a:rPr>
              <a:t>CTS</a:t>
            </a:r>
          </a:p>
        </p:txBody>
      </p:sp>
      <p:sp>
        <p:nvSpPr>
          <p:cNvPr id="24604" name="Line 29"/>
          <p:cNvSpPr>
            <a:spLocks noChangeShapeType="1"/>
          </p:cNvSpPr>
          <p:nvPr/>
        </p:nvSpPr>
        <p:spPr bwMode="auto">
          <a:xfrm>
            <a:off x="2743200" y="41449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5" name="Line 30"/>
          <p:cNvSpPr>
            <a:spLocks noChangeShapeType="1"/>
          </p:cNvSpPr>
          <p:nvPr/>
        </p:nvSpPr>
        <p:spPr bwMode="auto">
          <a:xfrm>
            <a:off x="2895600" y="41449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6" name="Line 31"/>
          <p:cNvSpPr>
            <a:spLocks noChangeShapeType="1"/>
          </p:cNvSpPr>
          <p:nvPr/>
        </p:nvSpPr>
        <p:spPr bwMode="auto">
          <a:xfrm>
            <a:off x="2743200" y="5364163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7" name="Line 32"/>
          <p:cNvSpPr>
            <a:spLocks noChangeShapeType="1"/>
          </p:cNvSpPr>
          <p:nvPr/>
        </p:nvSpPr>
        <p:spPr bwMode="auto">
          <a:xfrm>
            <a:off x="3352800" y="41449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8" name="Line 33"/>
          <p:cNvSpPr>
            <a:spLocks noChangeShapeType="1"/>
          </p:cNvSpPr>
          <p:nvPr/>
        </p:nvSpPr>
        <p:spPr bwMode="auto">
          <a:xfrm>
            <a:off x="3505200" y="4144963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9" name="Line 34"/>
          <p:cNvSpPr>
            <a:spLocks noChangeShapeType="1"/>
          </p:cNvSpPr>
          <p:nvPr/>
        </p:nvSpPr>
        <p:spPr bwMode="auto">
          <a:xfrm>
            <a:off x="3352800" y="5364163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10" name="Text Box 35"/>
          <p:cNvSpPr txBox="1">
            <a:spLocks noChangeArrowheads="1"/>
          </p:cNvSpPr>
          <p:nvPr/>
        </p:nvSpPr>
        <p:spPr bwMode="auto">
          <a:xfrm>
            <a:off x="2514600" y="5440363"/>
            <a:ext cx="544513" cy="274637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i="1">
                <a:latin typeface="Verdana" pitchFamily="34" charset="0"/>
                <a:cs typeface="Arial" charset="0"/>
              </a:rPr>
              <a:t>SIFS</a:t>
            </a:r>
          </a:p>
        </p:txBody>
      </p:sp>
      <p:sp>
        <p:nvSpPr>
          <p:cNvPr id="24611" name="Text Box 36"/>
          <p:cNvSpPr txBox="1">
            <a:spLocks noChangeArrowheads="1"/>
          </p:cNvSpPr>
          <p:nvPr/>
        </p:nvSpPr>
        <p:spPr bwMode="auto">
          <a:xfrm>
            <a:off x="5334000" y="5334000"/>
            <a:ext cx="844550" cy="45720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i="1">
                <a:latin typeface="Verdana" pitchFamily="34" charset="0"/>
                <a:cs typeface="Arial" charset="0"/>
              </a:rPr>
              <a:t>SIFS or RIFS</a:t>
            </a:r>
          </a:p>
        </p:txBody>
      </p:sp>
      <p:sp>
        <p:nvSpPr>
          <p:cNvPr id="24612" name="Text Box 37"/>
          <p:cNvSpPr txBox="1">
            <a:spLocks noChangeArrowheads="1"/>
          </p:cNvSpPr>
          <p:nvPr/>
        </p:nvSpPr>
        <p:spPr bwMode="auto">
          <a:xfrm>
            <a:off x="6019800" y="5486400"/>
            <a:ext cx="844550" cy="45720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i="1">
                <a:latin typeface="Verdana" pitchFamily="34" charset="0"/>
                <a:cs typeface="Arial" charset="0"/>
              </a:rPr>
              <a:t>SIFS or RIFS</a:t>
            </a:r>
          </a:p>
        </p:txBody>
      </p:sp>
      <p:sp>
        <p:nvSpPr>
          <p:cNvPr id="24613" name="Slide Number Placeholder 4"/>
          <p:cNvSpPr txBox="1">
            <a:spLocks/>
          </p:cNvSpPr>
          <p:nvPr/>
        </p:nvSpPr>
        <p:spPr bwMode="auto">
          <a:xfrm>
            <a:off x="1582738" y="4175125"/>
            <a:ext cx="2301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400"/>
              <a:t>AP</a:t>
            </a:r>
          </a:p>
        </p:txBody>
      </p:sp>
      <p:sp>
        <p:nvSpPr>
          <p:cNvPr id="24614" name="Slide Number Placeholder 4"/>
          <p:cNvSpPr txBox="1">
            <a:spLocks/>
          </p:cNvSpPr>
          <p:nvPr/>
        </p:nvSpPr>
        <p:spPr bwMode="auto">
          <a:xfrm>
            <a:off x="1524000" y="5089525"/>
            <a:ext cx="4143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400"/>
              <a:t>STA2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237538" cy="889000"/>
          </a:xfrm>
        </p:spPr>
        <p:txBody>
          <a:bodyPr/>
          <a:lstStyle/>
          <a:p>
            <a:r>
              <a:rPr lang="en-US" sz="2800" smtClean="0"/>
              <a:t>Dynamic MAC protection combined with error handling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37538" cy="4038600"/>
          </a:xfrm>
        </p:spPr>
        <p:txBody>
          <a:bodyPr/>
          <a:lstStyle/>
          <a:p>
            <a:r>
              <a:rPr lang="en-US" dirty="0" smtClean="0"/>
              <a:t> If a STA does not correctly respond to a data transmission, the AP flags the STA</a:t>
            </a:r>
          </a:p>
          <a:p>
            <a:r>
              <a:rPr lang="en-US" dirty="0" smtClean="0"/>
              <a:t>When packets destined to the flagged STA are ready to be transmitted, the AP transmits a RTS or a </a:t>
            </a:r>
            <a:r>
              <a:rPr lang="en-US" dirty="0" err="1" smtClean="0"/>
              <a:t>QoS</a:t>
            </a:r>
            <a:r>
              <a:rPr lang="en-US" dirty="0" smtClean="0"/>
              <a:t>-Null to the flagged STA</a:t>
            </a:r>
          </a:p>
          <a:p>
            <a:r>
              <a:rPr lang="en-US" dirty="0" smtClean="0"/>
              <a:t>The AP resets the flag to zero for the STA if it responds with a CTS or an </a:t>
            </a:r>
            <a:r>
              <a:rPr lang="en-US" dirty="0" err="1" smtClean="0"/>
              <a:t>ack</a:t>
            </a:r>
            <a:r>
              <a:rPr lang="en-US" dirty="0" smtClean="0"/>
              <a:t> correctly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5481</TotalTime>
  <Words>1561</Words>
  <Application>Microsoft Office PowerPoint</Application>
  <PresentationFormat>On-screen Show (4:3)</PresentationFormat>
  <Paragraphs>297</Paragraphs>
  <Slides>22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1_802-11-Submission</vt:lpstr>
      <vt:lpstr>Document</vt:lpstr>
      <vt:lpstr>DL MU MIMO Analysis and OBSS Simulation Results</vt:lpstr>
      <vt:lpstr>Outline</vt:lpstr>
      <vt:lpstr>Motivation</vt:lpstr>
      <vt:lpstr>DL MU MIMO with scheduled Ack</vt:lpstr>
      <vt:lpstr>Scheduled scheme does not handle the hidden node scenario well without RTS/CTS</vt:lpstr>
      <vt:lpstr>DL MU MIMO with Polled ACKs</vt:lpstr>
      <vt:lpstr>Polled ack scheme can handle the following hidden node scenario without RTS/CTS</vt:lpstr>
      <vt:lpstr>Overview of MAC protection</vt:lpstr>
      <vt:lpstr>Dynamic MAC protection combined with error handling</vt:lpstr>
      <vt:lpstr>AP’s medium access behavior (option 1)</vt:lpstr>
      <vt:lpstr>AP’s medium access behavior (option 2)</vt:lpstr>
      <vt:lpstr>Simulation parameters</vt:lpstr>
      <vt:lpstr>Simulation scenario one</vt:lpstr>
      <vt:lpstr>Without MAC protection, polled ack performs significantly better than scheduled ack </vt:lpstr>
      <vt:lpstr>Simulation scenario two</vt:lpstr>
      <vt:lpstr>An AP utilizing a scheduled ack scheme is disadvantaged when there are legacy STAs</vt:lpstr>
      <vt:lpstr>Simulation scenario three</vt:lpstr>
      <vt:lpstr>With MAC protection, three response schemes have similar performance</vt:lpstr>
      <vt:lpstr>Medium access option 1 yields better overall performance</vt:lpstr>
      <vt:lpstr>With Option 1, STAs that support DL SDMA have higher throughput</vt:lpstr>
      <vt:lpstr>Option 1 does not disadvantage legacy STAs </vt:lpstr>
      <vt:lpstr>Conclusion</vt:lpstr>
    </vt:vector>
  </TitlesOfParts>
  <Company>Intel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DL MU MIMO</dc:title>
  <dc:creator>Michelle Gong</dc:creator>
  <cp:lastModifiedBy>Gong, Michelle X</cp:lastModifiedBy>
  <cp:revision>495</cp:revision>
  <cp:lastPrinted>1998-02-10T13:28:06Z</cp:lastPrinted>
  <dcterms:created xsi:type="dcterms:W3CDTF">2009-07-10T09:59:39Z</dcterms:created>
  <dcterms:modified xsi:type="dcterms:W3CDTF">2010-05-18T01:08:47Z</dcterms:modified>
</cp:coreProperties>
</file>