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01" r:id="rId3"/>
    <p:sldId id="302" r:id="rId4"/>
    <p:sldId id="308" r:id="rId5"/>
    <p:sldId id="304" r:id="rId6"/>
    <p:sldId id="319" r:id="rId7"/>
    <p:sldId id="312" r:id="rId8"/>
    <p:sldId id="315" r:id="rId9"/>
    <p:sldId id="309" r:id="rId10"/>
    <p:sldId id="323" r:id="rId11"/>
    <p:sldId id="324" r:id="rId12"/>
    <p:sldId id="321" r:id="rId13"/>
    <p:sldId id="322" r:id="rId14"/>
    <p:sldId id="313" r:id="rId15"/>
    <p:sldId id="317" r:id="rId16"/>
    <p:sldId id="305" r:id="rId17"/>
    <p:sldId id="320" r:id="rId18"/>
    <p:sldId id="303" r:id="rId19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20" autoAdjust="0"/>
  </p:normalViewPr>
  <p:slideViewPr>
    <p:cSldViewPr>
      <p:cViewPr varScale="1">
        <p:scale>
          <a:sx n="79" d="100"/>
          <a:sy n="79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676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6011" y="175082"/>
            <a:ext cx="27328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IEEE 802.11-10/0533-01-0wng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6" y="175082"/>
            <a:ext cx="7534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38990" y="8982075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1222" y="8982075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0033D9-8447-4BBD-AFC5-2A4C44A0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9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  <a:lvl5pPr marL="0" marR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>
              <a:defRPr/>
            </a:pPr>
            <a:r>
              <a:rPr lang="en-US" dirty="0" smtClean="0"/>
              <a:t>doc.: IEEE 802.11-10/0533r1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534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1675"/>
            <a:ext cx="462280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90"/>
            <a:ext cx="5086350" cy="41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0814" y="8985250"/>
            <a:ext cx="244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17619" y="8985251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BB95E-FD94-4741-83FE-65C0BBAA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2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/>
          <a:p>
            <a:r>
              <a:rPr lang="de-DE" dirty="0" smtClean="0"/>
              <a:t>May 2010</a:t>
            </a:r>
            <a:endParaRPr lang="en-US" dirty="0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4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 smtClean="0"/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1"/>
            <a:ext cx="415178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5AE551A-9D69-435F-B6E9-4F0A68C86A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62280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1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802.11-10/0533r1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5700" y="701675"/>
            <a:ext cx="462280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269969" y="95706"/>
            <a:ext cx="2011769" cy="215444"/>
          </a:xfrm>
        </p:spPr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753411" cy="215444"/>
          </a:xfrm>
        </p:spPr>
        <p:txBody>
          <a:bodyPr/>
          <a:lstStyle/>
          <a:p>
            <a:r>
              <a:rPr lang="de-DE" dirty="0" smtClean="0"/>
              <a:t>May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436681" y="8985250"/>
            <a:ext cx="1845057" cy="184666"/>
          </a:xfrm>
        </p:spPr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43267" y="8985251"/>
            <a:ext cx="492122" cy="184666"/>
          </a:xfrm>
        </p:spPr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2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6FD10D-B3E7-42BB-8B1E-F13D00C6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3E6EC4-F8BA-4690-AEEF-E972220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F684E-F529-4FE1-AE73-6B9BE889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2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F6B5ED-9DE0-4115-961A-A6247573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181915-EA11-4EC2-9EB1-8B4B6A41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FA59A1-FDBB-4716-9DFF-B445CD3A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29A44-03F0-42BE-A029-CEE68296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B15D97-0107-4ED2-91CA-057FD027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760BC-53C7-4996-A405-C67154FD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F78E7-BDEA-462E-813D-F109983F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C9E103-3F0F-4254-A85F-D06147F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2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de-DE" smtClean="0"/>
              <a:t>May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4665" y="6475413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BC1EF-71F9-4E10-8501-DB5B3CFB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69989" y="332602"/>
            <a:ext cx="39755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802.11-10/</a:t>
            </a:r>
            <a:r>
              <a:rPr lang="de-CH" sz="1800" b="1" dirty="0" smtClean="0"/>
              <a:t>0533-01-0wng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1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neyresearch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0/11-10-0287-03-0wng-towards-carrier-grade-802-11-at-disney-theme-parks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B3AD196C-BCF4-4616-B409-6708D14FF7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>
            <a:noAutofit/>
          </a:bodyPr>
          <a:lstStyle/>
          <a:p>
            <a:r>
              <a:rPr lang="en-US" noProof="0" dirty="0" smtClean="0"/>
              <a:t>carrier-grade 802.11</a:t>
            </a:r>
            <a:br>
              <a:rPr lang="en-US" noProof="0" dirty="0" smtClean="0"/>
            </a:br>
            <a:r>
              <a:rPr lang="en-US" dirty="0" smtClean="0"/>
              <a:t>operating in paired spectrum</a:t>
            </a:r>
            <a:endParaRPr lang="en-US" noProof="0" dirty="0" smtClean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dirty="0" smtClean="0"/>
              <a:t>Date:</a:t>
            </a:r>
            <a:r>
              <a:rPr lang="en-US" sz="2000" b="0" noProof="0" dirty="0" smtClean="0"/>
              <a:t> 2010-05-18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15938" y="3065463"/>
          <a:ext cx="7559675" cy="2433637"/>
        </p:xfrm>
        <a:graphic>
          <a:graphicData uri="http://schemas.openxmlformats.org/presentationml/2006/ole">
            <p:oleObj spid="_x0000_s1026" name="Document" r:id="rId4" imgW="8231336" imgH="2655650" progId="Word.Document.8">
              <p:embed/>
            </p:oleObj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7801" y="3413110"/>
          <a:ext cx="7664199" cy="2987690"/>
        </p:xfrm>
        <a:graphic>
          <a:graphicData uri="http://schemas.openxmlformats.org/presentationml/2006/ole">
            <p:oleObj spid="_x0000_s29698" name="Visio" r:id="rId3" imgW="4337280" imgH="1691317" progId="Visio.Drawing.11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half-duplex with single radio</a:t>
            </a:r>
            <a:br>
              <a:rPr lang="en-US" dirty="0" smtClean="0"/>
            </a:br>
            <a:r>
              <a:rPr lang="en-US" dirty="0" smtClean="0"/>
              <a:t>(CCA on both channels, separate </a:t>
            </a:r>
            <a:r>
              <a:rPr lang="en-US" dirty="0" err="1" smtClean="0"/>
              <a:t>rx</a:t>
            </a:r>
            <a:r>
              <a:rPr lang="en-US" dirty="0" smtClean="0"/>
              <a:t> and 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advantages</a:t>
            </a:r>
            <a:r>
              <a:rPr lang="de-CH" dirty="0" smtClean="0"/>
              <a:t>:</a:t>
            </a:r>
          </a:p>
          <a:p>
            <a:pPr lvl="1"/>
            <a:r>
              <a:rPr lang="de-CH" dirty="0" err="1" smtClean="0"/>
              <a:t>low-cost</a:t>
            </a:r>
            <a:r>
              <a:rPr lang="de-CH" dirty="0" smtClean="0"/>
              <a:t> &amp; simple to </a:t>
            </a:r>
            <a:r>
              <a:rPr lang="de-CH" dirty="0" err="1" smtClean="0"/>
              <a:t>implement</a:t>
            </a:r>
            <a:endParaRPr lang="de-CH" dirty="0" smtClean="0"/>
          </a:p>
          <a:p>
            <a:r>
              <a:rPr lang="de-CH" dirty="0" err="1" smtClean="0"/>
              <a:t>disadvantages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/>
              <a:t>potential </a:t>
            </a:r>
            <a:r>
              <a:rPr lang="de-CH" dirty="0" err="1" smtClean="0"/>
              <a:t>loss</a:t>
            </a:r>
            <a:r>
              <a:rPr lang="de-CH" dirty="0" smtClean="0"/>
              <a:t> in </a:t>
            </a:r>
            <a:r>
              <a:rPr lang="de-CH" dirty="0" err="1" smtClean="0"/>
              <a:t>spectrum</a:t>
            </a:r>
            <a:r>
              <a:rPr lang="de-CH" dirty="0" smtClean="0"/>
              <a:t> </a:t>
            </a:r>
            <a:r>
              <a:rPr lang="de-CH" dirty="0" err="1" smtClean="0"/>
              <a:t>efficiency</a:t>
            </a:r>
            <a:r>
              <a:rPr lang="de-CH" dirty="0" smtClean="0"/>
              <a:t> in </a:t>
            </a:r>
            <a:r>
              <a:rPr lang="de-CH" dirty="0" err="1" smtClean="0"/>
              <a:t>single</a:t>
            </a:r>
            <a:r>
              <a:rPr lang="de-CH" dirty="0" smtClean="0"/>
              <a:t> BSS </a:t>
            </a:r>
            <a:r>
              <a:rPr lang="de-CH" dirty="0" err="1" smtClean="0"/>
              <a:t>scenarios</a:t>
            </a: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7B15D97-0107-4ED2-91CA-057FD02714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7801" y="3413110"/>
          <a:ext cx="7664199" cy="2987690"/>
        </p:xfrm>
        <a:graphic>
          <a:graphicData uri="http://schemas.openxmlformats.org/presentationml/2006/ole">
            <p:oleObj spid="_x0000_s30722" name="Visio" r:id="rId3" imgW="4337280" imgH="1691317" progId="Visio.Drawing.11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full-duplex with dual radio</a:t>
            </a:r>
            <a:br>
              <a:rPr lang="en-US" dirty="0" smtClean="0"/>
            </a:br>
            <a:r>
              <a:rPr lang="en-US" dirty="0" smtClean="0"/>
              <a:t>(CCA on single channel, separate </a:t>
            </a:r>
            <a:r>
              <a:rPr lang="en-US" dirty="0" err="1" smtClean="0"/>
              <a:t>rx</a:t>
            </a:r>
            <a:r>
              <a:rPr lang="en-US" dirty="0" smtClean="0"/>
              <a:t> and 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pectrum efficient, leverages </a:t>
            </a:r>
            <a:r>
              <a:rPr lang="en-US" dirty="0" smtClean="0"/>
              <a:t>all </a:t>
            </a:r>
            <a:r>
              <a:rPr lang="en-US" dirty="0" smtClean="0"/>
              <a:t>FDM characteristics known from cellular environments</a:t>
            </a:r>
            <a:endParaRPr lang="en-US" dirty="0" smtClean="0"/>
          </a:p>
          <a:p>
            <a:r>
              <a:rPr lang="en-US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complexity, power consumption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7B15D97-0107-4ED2-91CA-057FD02714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7801" y="3413110"/>
          <a:ext cx="7664199" cy="2987690"/>
        </p:xfrm>
        <a:graphic>
          <a:graphicData uri="http://schemas.openxmlformats.org/presentationml/2006/ole">
            <p:oleObj spid="_x0000_s16386" name="Visio" r:id="rId4" imgW="4337280" imgH="1691317" progId="Visio.Drawing.11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 </a:t>
            </a:r>
            <a:r>
              <a:rPr lang="en-US" dirty="0" smtClean="0"/>
              <a:t>collision </a:t>
            </a:r>
            <a:r>
              <a:rPr lang="en-US" dirty="0" smtClean="0"/>
              <a:t>detection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feedback channel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protocol efficiency, potential improvement for cross-layer performance with TCP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complexity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7B15D97-0107-4ED2-91CA-057FD02714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LAN802.11eEDCFthrp-FB2304-High-PPT-CD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280" y="3605054"/>
            <a:ext cx="4253160" cy="2843054"/>
          </a:xfrm>
          <a:prstGeom prst="rect">
            <a:avLst/>
          </a:prstGeom>
        </p:spPr>
      </p:pic>
      <p:pic>
        <p:nvPicPr>
          <p:cNvPr id="3" name="Picture 2" descr="WLAN802.11eEDCFthrp-FB2304-High-PP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560" y="3581400"/>
            <a:ext cx="4253160" cy="28430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 of </a:t>
            </a:r>
            <a:r>
              <a:rPr lang="en-US" dirty="0" smtClean="0"/>
              <a:t>uplink </a:t>
            </a:r>
            <a:r>
              <a:rPr lang="en-US" dirty="0" smtClean="0"/>
              <a:t>collision detection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analytics [ref: BIANCHI, G. (2000)]</a:t>
            </a:r>
          </a:p>
          <a:p>
            <a:pPr lvl="1"/>
            <a:r>
              <a:rPr lang="en-US" dirty="0" smtClean="0"/>
              <a:t>actual results depend on TXOP duration (frame body length) versus duration of collision detection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802.11 with ACK			802.11 FDM with collision detection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E029A44-03F0-42BE-A029-CEE682965D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FDM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TVWS channels available for 802.11</a:t>
            </a:r>
          </a:p>
          <a:p>
            <a:r>
              <a:rPr lang="en-US" dirty="0" smtClean="0"/>
              <a:t>802.11 could be deployed in paired spectrum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, LTE, including 700 MHz</a:t>
            </a:r>
          </a:p>
          <a:p>
            <a:r>
              <a:rPr lang="en-US" dirty="0" smtClean="0"/>
              <a:t>allows to reserve capacity to the access point</a:t>
            </a:r>
          </a:p>
          <a:p>
            <a:r>
              <a:rPr lang="en-US" dirty="0" smtClean="0"/>
              <a:t>uplink collision detection instead of collision avoidance</a:t>
            </a:r>
          </a:p>
          <a:p>
            <a:r>
              <a:rPr lang="en-US" dirty="0" smtClean="0"/>
              <a:t>802.11 with FDM can be backward </a:t>
            </a:r>
            <a:r>
              <a:rPr lang="en-US" dirty="0" smtClean="0"/>
              <a:t>compatible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FDM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modifying 802.11 towards FDM would require</a:t>
            </a:r>
          </a:p>
          <a:p>
            <a:pPr lvl="1"/>
            <a:r>
              <a:rPr lang="en-US" dirty="0" smtClean="0"/>
              <a:t>single transmitter for half duplex: dual channel CCA &amp; NAV</a:t>
            </a:r>
          </a:p>
          <a:p>
            <a:pPr lvl="1"/>
            <a:r>
              <a:rPr lang="en-US" dirty="0" smtClean="0"/>
              <a:t>coordinated dual-radio for full duplex: dual channel CCA &amp; NAV</a:t>
            </a:r>
          </a:p>
          <a:p>
            <a:pPr lvl="1"/>
            <a:r>
              <a:rPr lang="en-US" dirty="0" smtClean="0"/>
              <a:t>modified NAV rules, other</a:t>
            </a:r>
          </a:p>
          <a:p>
            <a:r>
              <a:rPr lang="en-US" dirty="0" smtClean="0"/>
              <a:t>careful evaluation is needed in the areas of</a:t>
            </a:r>
          </a:p>
          <a:p>
            <a:pPr lvl="1"/>
            <a:r>
              <a:rPr lang="en-US" dirty="0" smtClean="0"/>
              <a:t>complexity: similar to dual radio?</a:t>
            </a:r>
          </a:p>
          <a:p>
            <a:pPr lvl="1"/>
            <a:r>
              <a:rPr lang="en-US" dirty="0" smtClean="0"/>
              <a:t>power consumption: state-of-art sleep modes sufficient?</a:t>
            </a:r>
          </a:p>
          <a:p>
            <a:pPr lvl="1"/>
            <a:r>
              <a:rPr lang="en-US" dirty="0" smtClean="0"/>
              <a:t>backward compatibility: coexistence and interoperability feasible at what cost?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noProof="0" dirty="0" err="1" smtClean="0"/>
              <a:t>onclusion</a:t>
            </a:r>
            <a:r>
              <a:rPr lang="en-US" noProof="0" dirty="0" smtClean="0"/>
              <a:t> and outlook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FDM is a step towards carrier-grade 802.11</a:t>
            </a:r>
          </a:p>
          <a:p>
            <a:pPr lvl="1"/>
            <a:r>
              <a:rPr lang="en-US" dirty="0" smtClean="0"/>
              <a:t>enables use of other spectrum</a:t>
            </a:r>
          </a:p>
          <a:p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verify and evaluate open questions about complexity, performance, backward compatibility</a:t>
            </a:r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 algn="just">
              <a:buNone/>
            </a:pPr>
            <a:r>
              <a:rPr lang="en-US" sz="2000" dirty="0" smtClean="0"/>
              <a:t>MANGOLD, S.  AND AIELLO, R. (2010a)  </a:t>
            </a:r>
            <a:r>
              <a:rPr lang="en-US" sz="2000" i="1" dirty="0" smtClean="0"/>
              <a:t>Towards carrier-grade 802.11 at Disney theme parks</a:t>
            </a:r>
            <a:r>
              <a:rPr lang="en-US" sz="2000" dirty="0" smtClean="0"/>
              <a:t>. IEEE 802.11 working document, March 2010. </a:t>
            </a:r>
            <a:r>
              <a:rPr lang="en-US" sz="2000" dirty="0" smtClean="0">
                <a:hlinkClick r:id="rId2" tooltip="click to open"/>
              </a:rPr>
              <a:t>11-10-0287-03</a:t>
            </a:r>
            <a:r>
              <a:rPr lang="en-US" sz="2000" dirty="0" smtClean="0"/>
              <a:t>.</a:t>
            </a:r>
          </a:p>
          <a:p>
            <a:pPr marL="625475" indent="-625475" algn="just">
              <a:buNone/>
            </a:pPr>
            <a:r>
              <a:rPr lang="en-US" sz="2000" dirty="0" smtClean="0"/>
              <a:t>BIANCHI, G. (2000) </a:t>
            </a:r>
            <a:r>
              <a:rPr lang="en-US" sz="2000" i="1" dirty="0" smtClean="0"/>
              <a:t>Performance Analysis of the IEEE 802.11 Distributed Coordination Function</a:t>
            </a:r>
            <a:r>
              <a:rPr lang="en-US" sz="2000" dirty="0" smtClean="0"/>
              <a:t>. IEEE Journal of Selected Areas in Communications, 18 (3), 535-547.</a:t>
            </a:r>
          </a:p>
          <a:p>
            <a:pPr marL="625475" indent="-625475" algn="just">
              <a:buNone/>
            </a:pPr>
            <a:r>
              <a:rPr lang="en-US" sz="2000" dirty="0" smtClean="0"/>
              <a:t>CEPT (2009) </a:t>
            </a:r>
            <a:r>
              <a:rPr lang="en-US" sz="2000" i="1" dirty="0" smtClean="0"/>
              <a:t> Technical considerations regarding harmonization options  for the digital dividend in the European Union – Frequency (channeling) arrangements for the 790-862 MHz band” </a:t>
            </a:r>
            <a:r>
              <a:rPr lang="en-US" sz="2000" dirty="0" smtClean="0"/>
              <a:t>. Final Report 31 by ECC within CEPT. Oct. 2009.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thank you for your attention!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www.disneyresearch.com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previously, we described desire for Frequency Division Multiplex (FDM) in 802.11 [ref: </a:t>
            </a:r>
            <a:r>
              <a:rPr lang="en-US" dirty="0" smtClean="0">
                <a:hlinkClick r:id="rId2" tooltip="click to open"/>
              </a:rPr>
              <a:t>11-10-0287-03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for operation in paired spectrum, or TVWS</a:t>
            </a:r>
          </a:p>
          <a:p>
            <a:r>
              <a:rPr lang="en-US" dirty="0" smtClean="0"/>
              <a:t>we presented at WNG because the idea seems long term and of broader interest</a:t>
            </a:r>
          </a:p>
          <a:p>
            <a:pPr lvl="1"/>
            <a:r>
              <a:rPr lang="en-US" dirty="0" smtClean="0"/>
              <a:t>with FDM, new (licensed) spectrum becomes available</a:t>
            </a:r>
          </a:p>
          <a:p>
            <a:pPr lvl="1"/>
            <a:r>
              <a:rPr lang="en-US" dirty="0" smtClean="0"/>
              <a:t>regulators often allocate different downlink and uplink spectrum</a:t>
            </a:r>
          </a:p>
          <a:p>
            <a:r>
              <a:rPr lang="en-US" dirty="0" smtClean="0"/>
              <a:t>here, we illustrate candidate spectrum, and discuss pros and cons of FDM for 802.11</a:t>
            </a:r>
          </a:p>
          <a:p>
            <a:pPr lvl="1"/>
            <a:r>
              <a:rPr lang="en-US" dirty="0" smtClean="0"/>
              <a:t>we share evaluation results and collect feedback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>
                <a:hlinkClick r:id="rId2" tooltip="click to open"/>
              </a:rPr>
              <a:t>11-10-0287-03</a:t>
            </a:r>
            <a:endParaRPr lang="en-US" dirty="0" smtClean="0"/>
          </a:p>
          <a:p>
            <a:r>
              <a:rPr lang="en-US" dirty="0" smtClean="0"/>
              <a:t>scenarios in which 802.11 FDM may be beneficial</a:t>
            </a:r>
          </a:p>
          <a:p>
            <a:pPr lvl="1"/>
            <a:r>
              <a:rPr lang="en-US" dirty="0" smtClean="0"/>
              <a:t>802.11 FDM in TVWS</a:t>
            </a:r>
          </a:p>
          <a:p>
            <a:pPr lvl="1"/>
            <a:r>
              <a:rPr lang="en-US" dirty="0" smtClean="0"/>
              <a:t>802.11 in </a:t>
            </a:r>
            <a:r>
              <a:rPr lang="en-US" dirty="0" smtClean="0"/>
              <a:t>licensed paired </a:t>
            </a:r>
            <a:r>
              <a:rPr lang="en-US" dirty="0" smtClean="0"/>
              <a:t>spectrum</a:t>
            </a:r>
          </a:p>
          <a:p>
            <a:r>
              <a:rPr lang="en-US" dirty="0" smtClean="0"/>
              <a:t>pros and cons of various approaches for FDM</a:t>
            </a:r>
          </a:p>
          <a:p>
            <a:pPr lvl="1"/>
            <a:r>
              <a:rPr lang="en-US" dirty="0" smtClean="0"/>
              <a:t>half-duplex and full-duplex</a:t>
            </a:r>
          </a:p>
          <a:p>
            <a:pPr lvl="1"/>
            <a:r>
              <a:rPr lang="en-US" dirty="0" smtClean="0"/>
              <a:t>feedback channel &amp; collision detection</a:t>
            </a:r>
          </a:p>
          <a:p>
            <a:r>
              <a:rPr lang="en-US" dirty="0" smtClean="0"/>
              <a:t>conclusion and outlook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modification of 802.11 was</a:t>
            </a:r>
            <a:br>
              <a:rPr lang="en-US" dirty="0" smtClean="0"/>
            </a:br>
            <a:r>
              <a:rPr lang="en-US" dirty="0" smtClean="0"/>
              <a:t>discussed in </a:t>
            </a:r>
            <a:r>
              <a:rPr lang="en-US" dirty="0" smtClean="0">
                <a:hlinkClick r:id="rId2" tooltip="click to open"/>
              </a:rPr>
              <a:t>11-10-0287-03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objective: to connect wireless devices in theme parks</a:t>
            </a:r>
          </a:p>
          <a:p>
            <a:pPr lvl="1"/>
            <a:r>
              <a:rPr lang="en-US" smtClean="0"/>
              <a:t>including toys &amp; consumer products (hence chosing 802.11)</a:t>
            </a:r>
          </a:p>
          <a:p>
            <a:pPr lvl="1"/>
            <a:r>
              <a:rPr lang="en-US" smtClean="0"/>
              <a:t>with full coverage, carrier-grade quality, at low-cost</a:t>
            </a:r>
          </a:p>
          <a:p>
            <a:r>
              <a:rPr lang="en-US" smtClean="0"/>
              <a:t>802.11 is our natural choice, but still has shortcomings</a:t>
            </a:r>
          </a:p>
          <a:p>
            <a:pPr lvl="1"/>
            <a:r>
              <a:rPr lang="en-US" smtClean="0"/>
              <a:t>larger number of APs is difficult to install in theme parks</a:t>
            </a:r>
          </a:p>
          <a:p>
            <a:pPr lvl="1"/>
            <a:r>
              <a:rPr lang="en-US" smtClean="0"/>
              <a:t>low-frequency TVWS regulation is complex: not enough channels available</a:t>
            </a:r>
          </a:p>
          <a:p>
            <a:r>
              <a:rPr lang="en-US" smtClean="0"/>
              <a:t>we argued that modifying 802.11 towards FDM enables a new type of 802.11 that meets our needs</a:t>
            </a:r>
          </a:p>
          <a:p>
            <a:pPr lvl="1"/>
            <a:r>
              <a:rPr lang="en-US" smtClean="0"/>
              <a:t>FDM enables paired spectrum operation with uplink / downlink separation</a:t>
            </a:r>
          </a:p>
          <a:p>
            <a:pPr lvl="1"/>
            <a:r>
              <a:rPr lang="en-US" smtClean="0"/>
              <a:t>any paired spectrum, e.g., much of licensed LTE / WiMAX becomes available</a:t>
            </a:r>
          </a:p>
          <a:p>
            <a:pPr lvl="1"/>
            <a:r>
              <a:rPr lang="en-US" smtClean="0"/>
              <a:t>also beneficial for TVWS secondary spectrum usage</a:t>
            </a:r>
          </a:p>
          <a:p>
            <a:pPr lvl="1"/>
            <a:r>
              <a:rPr lang="en-US" smtClean="0"/>
              <a:t>larger 802.11 cell sizes and cellular-like network deployment become feasible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3696" y="6475413"/>
            <a:ext cx="43281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screenshot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066800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lvl="1"/>
            <a:r>
              <a:rPr lang="en-US" dirty="0" smtClean="0"/>
              <a:t>carrier-grade 802.11 deployment area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328" y="1114928"/>
            <a:ext cx="42672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029200"/>
          </a:xfrm>
        </p:spPr>
        <p:txBody>
          <a:bodyPr/>
          <a:lstStyle/>
          <a:p>
            <a:pPr>
              <a:buNone/>
            </a:pPr>
            <a:r>
              <a:rPr lang="en-US" smtClean="0"/>
              <a:t>outdoor coverage in theme park</a:t>
            </a:r>
          </a:p>
          <a:p>
            <a:pPr>
              <a:buNone/>
            </a:pPr>
            <a:endParaRPr lang="en-U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71600" cy="14950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ular Callout 9"/>
          <p:cNvSpPr/>
          <p:nvPr/>
        </p:nvSpPr>
        <p:spPr bwMode="auto">
          <a:xfrm>
            <a:off x="1981200" y="1905000"/>
            <a:ext cx="1371600" cy="609600"/>
          </a:xfrm>
          <a:prstGeom prst="wedgeRectCallout">
            <a:avLst>
              <a:gd name="adj1" fmla="val 110746"/>
              <a:gd name="adj2" fmla="val 4163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en-US" sz="1800" b="1" smtClean="0">
                <a:solidFill>
                  <a:schemeClr val="tx1"/>
                </a:solidFill>
              </a:rPr>
              <a:t>unwanted</a:t>
            </a:r>
            <a:br>
              <a:rPr lang="en-US" sz="1800" b="1" smtClean="0">
                <a:solidFill>
                  <a:schemeClr val="tx1"/>
                </a:solidFill>
              </a:rPr>
            </a:br>
            <a:r>
              <a:rPr lang="en-US" sz="1800" b="1" smtClean="0">
                <a:solidFill>
                  <a:schemeClr val="tx1"/>
                </a:solidFill>
              </a:rPr>
              <a:t>antennas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828800" y="6096000"/>
            <a:ext cx="1752600" cy="609600"/>
          </a:xfrm>
          <a:prstGeom prst="wedgeRectCallout">
            <a:avLst>
              <a:gd name="adj1" fmla="val -91046"/>
              <a:gd name="adj2" fmla="val -137971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smtClean="0">
                <a:solidFill>
                  <a:schemeClr val="tx1"/>
                </a:solidFill>
              </a:rPr>
              <a:t>indicator for quality per user</a:t>
            </a:r>
            <a:endParaRPr lang="en-US" sz="1800" b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705600" y="6096000"/>
            <a:ext cx="2133600" cy="609600"/>
          </a:xfrm>
          <a:prstGeom prst="wedgeRectCallout">
            <a:avLst>
              <a:gd name="adj1" fmla="val -38431"/>
              <a:gd name="adj2" fmla="val -145865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smtClean="0">
                <a:solidFill>
                  <a:schemeClr val="tx1"/>
                </a:solidFill>
              </a:rPr>
              <a:t>large number of devices in hotspot</a:t>
            </a:r>
            <a:endParaRPr lang="en-US" sz="1800" b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6581001"/>
            <a:ext cx="137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jemula802.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</a:t>
            </a:r>
            <a:endParaRPr lang="en-US" sz="2800" b="0" noProof="0" dirty="0"/>
          </a:p>
        </p:txBody>
      </p:sp>
      <p:pic>
        <p:nvPicPr>
          <p:cNvPr id="7" name="Content Placeholder 6" descr="802.11FDD basics.em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24000" y="1981200"/>
            <a:ext cx="6661151" cy="411303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Roberto Aiello, Stefan </a:t>
            </a:r>
            <a:r>
              <a:rPr lang="en-US" dirty="0" err="1" smtClean="0"/>
              <a:t>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5224" y="6475413"/>
            <a:ext cx="509755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FDM in TVWS - regulation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FCC regulation separates fixed and portable channels</a:t>
            </a:r>
          </a:p>
          <a:p>
            <a:pPr lvl="1"/>
            <a:r>
              <a:rPr lang="en-US" dirty="0" smtClean="0"/>
              <a:t>example: TV channel 14: downlink only, no uplink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tvchannels.em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216173"/>
            <a:ext cx="9095309" cy="2032227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3810000" y="3581400"/>
            <a:ext cx="1729409" cy="609600"/>
          </a:xfrm>
          <a:prstGeom prst="wedgeRectCallout">
            <a:avLst>
              <a:gd name="adj1" fmla="val 33523"/>
              <a:gd name="adj2" fmla="val 130452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err="1" smtClean="0">
                <a:solidFill>
                  <a:schemeClr val="tx1"/>
                </a:solidFill>
              </a:rPr>
              <a:t>rules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fixed</a:t>
            </a:r>
            <a:r>
              <a:rPr lang="de-CH" sz="1800" b="1" dirty="0" smtClean="0">
                <a:solidFill>
                  <a:schemeClr val="tx1"/>
                </a:solidFill>
              </a:rPr>
              <a:t> (</a:t>
            </a:r>
            <a:r>
              <a:rPr lang="de-CH" sz="1800" b="1" dirty="0" err="1" smtClean="0">
                <a:solidFill>
                  <a:schemeClr val="tx1"/>
                </a:solidFill>
              </a:rPr>
              <a:t>downlink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010400" y="3429000"/>
            <a:ext cx="1981200" cy="609600"/>
          </a:xfrm>
          <a:prstGeom prst="wedgeRectCallout">
            <a:avLst>
              <a:gd name="adj1" fmla="val -22192"/>
              <a:gd name="adj2" fmla="val 18768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CH" sz="1800" b="1" dirty="0" err="1" smtClean="0">
                <a:solidFill>
                  <a:schemeClr val="tx1"/>
                </a:solidFill>
              </a:rPr>
              <a:t>rules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/>
            </a:r>
            <a:br>
              <a:rPr lang="de-CH" sz="1800" b="1" dirty="0" smtClean="0">
                <a:solidFill>
                  <a:schemeClr val="tx1"/>
                </a:solidFill>
              </a:rPr>
            </a:br>
            <a:r>
              <a:rPr lang="de-CH" sz="1800" b="1" dirty="0" smtClean="0">
                <a:solidFill>
                  <a:schemeClr val="tx1"/>
                </a:solidFill>
              </a:rPr>
              <a:t>portable (</a:t>
            </a:r>
            <a:r>
              <a:rPr lang="de-CH" sz="1800" b="1" dirty="0" err="1" smtClean="0">
                <a:solidFill>
                  <a:schemeClr val="tx1"/>
                </a:solidFill>
              </a:rPr>
              <a:t>uplink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  <a:endParaRPr lang="de-CH" sz="1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29200" y="5135227"/>
            <a:ext cx="457200" cy="579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181600" y="6019800"/>
            <a:ext cx="1729409" cy="381000"/>
          </a:xfrm>
          <a:prstGeom prst="wedgeRectCallout">
            <a:avLst>
              <a:gd name="adj1" fmla="val -33265"/>
              <a:gd name="adj2" fmla="val -134811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err="1" smtClean="0">
                <a:solidFill>
                  <a:schemeClr val="tx1"/>
                </a:solidFill>
              </a:rPr>
              <a:t>example</a:t>
            </a:r>
            <a:endParaRPr lang="de-CH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FDM in TVWS - Disneyworld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Disneyworld, FDM helps TVWS operation</a:t>
            </a:r>
          </a:p>
          <a:p>
            <a:pPr lvl="1"/>
            <a:r>
              <a:rPr lang="en-US" dirty="0" smtClean="0"/>
              <a:t>example: use TV channel 9 for fixed/downlink and use TV channel 28 for portable/uplink (assuming no Part 74 devices around)</a:t>
            </a:r>
          </a:p>
          <a:p>
            <a:r>
              <a:rPr lang="en-US" dirty="0" smtClean="0"/>
              <a:t>a</a:t>
            </a:r>
            <a:r>
              <a:rPr lang="en-US" dirty="0" smtClean="0"/>
              <a:t>dvantageous to separate downlink </a:t>
            </a:r>
            <a:r>
              <a:rPr lang="en-US" dirty="0" smtClean="0"/>
              <a:t>and </a:t>
            </a:r>
            <a:r>
              <a:rPr lang="en-US" dirty="0" smtClean="0"/>
              <a:t>uplink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10" descr="tvhotspots.em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606573"/>
            <a:ext cx="9095309" cy="2032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533400" y="4373227"/>
            <a:ext cx="7239000" cy="5797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52400" y="5638800"/>
            <a:ext cx="2819400" cy="609600"/>
          </a:xfrm>
          <a:prstGeom prst="wedgeRectCallout">
            <a:avLst>
              <a:gd name="adj1" fmla="val 20710"/>
              <a:gd name="adj2" fmla="val -17941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 eaLnBrk="0" hangingPunct="0"/>
            <a:r>
              <a:rPr lang="de-CH" sz="1800" b="1" dirty="0" smtClean="0">
                <a:solidFill>
                  <a:schemeClr val="tx1"/>
                </a:solidFill>
              </a:rPr>
              <a:t>TV </a:t>
            </a:r>
            <a:r>
              <a:rPr lang="de-CH" sz="1800" b="1" dirty="0" err="1" smtClean="0">
                <a:solidFill>
                  <a:schemeClr val="tx1"/>
                </a:solidFill>
              </a:rPr>
              <a:t>channel</a:t>
            </a:r>
            <a:r>
              <a:rPr lang="de-CH" sz="1800" b="1" dirty="0" smtClean="0">
                <a:solidFill>
                  <a:schemeClr val="tx1"/>
                </a:solidFill>
              </a:rPr>
              <a:t> 9 </a:t>
            </a:r>
            <a:r>
              <a:rPr lang="de-CH" sz="1800" b="1" dirty="0" err="1" smtClean="0">
                <a:solidFill>
                  <a:schemeClr val="tx1"/>
                </a:solidFill>
              </a:rPr>
              <a:t>could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be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used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fixed</a:t>
            </a:r>
            <a:r>
              <a:rPr lang="de-CH" sz="1800" b="1" dirty="0" smtClean="0">
                <a:solidFill>
                  <a:schemeClr val="tx1"/>
                </a:solidFill>
              </a:rPr>
              <a:t> (</a:t>
            </a:r>
            <a:r>
              <a:rPr lang="de-CH" sz="1800" b="1" dirty="0" err="1" smtClean="0">
                <a:solidFill>
                  <a:schemeClr val="tx1"/>
                </a:solidFill>
              </a:rPr>
              <a:t>downlink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038600" y="5638800"/>
            <a:ext cx="3352800" cy="609600"/>
          </a:xfrm>
          <a:prstGeom prst="wedgeRectCallout">
            <a:avLst>
              <a:gd name="adj1" fmla="val 13693"/>
              <a:gd name="adj2" fmla="val -187313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CH" sz="1800" b="1" dirty="0" smtClean="0">
                <a:solidFill>
                  <a:schemeClr val="tx1"/>
                </a:solidFill>
              </a:rPr>
              <a:t>TV </a:t>
            </a:r>
            <a:r>
              <a:rPr lang="de-CH" sz="1800" b="1" dirty="0" err="1" smtClean="0">
                <a:solidFill>
                  <a:schemeClr val="tx1"/>
                </a:solidFill>
              </a:rPr>
              <a:t>channel</a:t>
            </a:r>
            <a:r>
              <a:rPr lang="de-CH" sz="1800" b="1" dirty="0" smtClean="0">
                <a:solidFill>
                  <a:schemeClr val="tx1"/>
                </a:solidFill>
              </a:rPr>
              <a:t> 28 </a:t>
            </a:r>
            <a:r>
              <a:rPr lang="de-CH" sz="1800" b="1" dirty="0" err="1" smtClean="0">
                <a:solidFill>
                  <a:schemeClr val="tx1"/>
                </a:solidFill>
              </a:rPr>
              <a:t>could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be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used</a:t>
            </a:r>
            <a:r>
              <a:rPr lang="de-CH" sz="1800" b="1" dirty="0" smtClean="0">
                <a:solidFill>
                  <a:schemeClr val="tx1"/>
                </a:solidFill>
              </a:rPr>
              <a:t> </a:t>
            </a:r>
            <a:r>
              <a:rPr lang="de-CH" sz="1800" b="1" dirty="0" err="1" smtClean="0">
                <a:solidFill>
                  <a:schemeClr val="tx1"/>
                </a:solidFill>
              </a:rPr>
              <a:t>for</a:t>
            </a:r>
            <a:r>
              <a:rPr lang="de-CH" sz="1800" b="1" dirty="0" smtClean="0">
                <a:solidFill>
                  <a:schemeClr val="tx1"/>
                </a:solidFill>
              </a:rPr>
              <a:t> portable (</a:t>
            </a:r>
            <a:r>
              <a:rPr lang="de-CH" sz="1800" b="1" dirty="0" err="1" smtClean="0">
                <a:solidFill>
                  <a:schemeClr val="tx1"/>
                </a:solidFill>
              </a:rPr>
              <a:t>uplink</a:t>
            </a:r>
            <a:r>
              <a:rPr lang="de-CH" sz="1800" b="1" dirty="0" smtClean="0">
                <a:solidFill>
                  <a:schemeClr val="tx1"/>
                </a:solidFill>
              </a:rPr>
              <a:t>)</a:t>
            </a:r>
            <a:endParaRPr lang="de-CH" sz="1800" b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802.11 in LTE paired spectrum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harmonized frequency arrangement for the band 790-862 MHz [ref: CEPT (2009)]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other LTE bands:</a:t>
            </a:r>
          </a:p>
          <a:p>
            <a:pPr lvl="1"/>
            <a:r>
              <a:rPr lang="en-US" dirty="0" smtClean="0"/>
              <a:t>1.8 GHz, 2 GHz, 2.6 GHz mainly paired spectrum</a:t>
            </a:r>
          </a:p>
          <a:p>
            <a:pPr lvl="1"/>
            <a:r>
              <a:rPr lang="en-US" dirty="0" smtClean="0"/>
              <a:t>“technology neutral“ regulation: there is no reason for regulators to mandate a standard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802.11 might as well be deployed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Roberto Aiello, Stefan Mangold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832" y="2961368"/>
            <a:ext cx="6455568" cy="12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875</Words>
  <Application>Microsoft Office PowerPoint</Application>
  <PresentationFormat>On-screen Show (4:3)</PresentationFormat>
  <Paragraphs>158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802-11-Submission</vt:lpstr>
      <vt:lpstr>Document</vt:lpstr>
      <vt:lpstr>Visio</vt:lpstr>
      <vt:lpstr>carrier-grade 802.11 operating in paired spectrum</vt:lpstr>
      <vt:lpstr>introduction</vt:lpstr>
      <vt:lpstr>outline</vt:lpstr>
      <vt:lpstr>a modification of 802.11 was discussed in 11-10-0287-03</vt:lpstr>
      <vt:lpstr>carrier-grade 802.11 deployment area</vt:lpstr>
      <vt:lpstr>frequency division multiplex</vt:lpstr>
      <vt:lpstr>802.11 FDM in TVWS - regulation</vt:lpstr>
      <vt:lpstr>802.11 FDM in TVWS - Disneyworld</vt:lpstr>
      <vt:lpstr>802.11 in LTE paired spectrum</vt:lpstr>
      <vt:lpstr>simple half-duplex with single radio (CCA on both channels, separate rx and tx)</vt:lpstr>
      <vt:lpstr>full-duplex with dual radio (CCA on single channel, separate rx and tx)</vt:lpstr>
      <vt:lpstr>uplink collision detection with feedback channel</vt:lpstr>
      <vt:lpstr>performance analysis of uplink collision detection</vt:lpstr>
      <vt:lpstr>802.11 FDM advantages</vt:lpstr>
      <vt:lpstr>802.11 FDM disadvantages</vt:lpstr>
      <vt:lpstr>conclusion and outlook</vt:lpstr>
      <vt:lpstr>references</vt:lpstr>
      <vt:lpstr> thank you for your attention!  www.disneyresearch.com </vt:lpstr>
    </vt:vector>
  </TitlesOfParts>
  <Company>Research In Motion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carrier-grade 802.11 operating in paired spectrum</dc:title>
  <dc:creator>Roberto Aiello, Stefan Mangold</dc:creator>
  <cp:lastModifiedBy>Stefan</cp:lastModifiedBy>
  <cp:revision>684</cp:revision>
  <cp:lastPrinted>1998-02-10T13:28:06Z</cp:lastPrinted>
  <dcterms:created xsi:type="dcterms:W3CDTF">2009-04-21T18:18:19Z</dcterms:created>
  <dcterms:modified xsi:type="dcterms:W3CDTF">2010-05-16T21:48:21Z</dcterms:modified>
</cp:coreProperties>
</file>