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80" r:id="rId2"/>
    <p:sldId id="389" r:id="rId3"/>
    <p:sldId id="399" r:id="rId4"/>
    <p:sldId id="391" r:id="rId5"/>
    <p:sldId id="394" r:id="rId6"/>
    <p:sldId id="390" r:id="rId7"/>
    <p:sldId id="395" r:id="rId8"/>
    <p:sldId id="396" r:id="rId9"/>
    <p:sldId id="397" r:id="rId10"/>
    <p:sldId id="402" r:id="rId11"/>
    <p:sldId id="410" r:id="rId12"/>
    <p:sldId id="411" r:id="rId13"/>
    <p:sldId id="408" r:id="rId14"/>
    <p:sldId id="409" r:id="rId15"/>
    <p:sldId id="398" r:id="rId16"/>
    <p:sldId id="405" r:id="rId17"/>
    <p:sldId id="406" r:id="rId18"/>
    <p:sldId id="400" r:id="rId19"/>
    <p:sldId id="404" r:id="rId20"/>
    <p:sldId id="381" r:id="rId21"/>
  </p:sldIdLst>
  <p:sldSz cx="9144000" cy="6858000" type="screen4x3"/>
  <p:notesSz cx="6797675" cy="9926638"/>
  <p:defaultTex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FFFF"/>
    <a:srgbClr val="008000"/>
    <a:srgbClr val="00CC99"/>
    <a:srgbClr val="CC6600"/>
    <a:srgbClr val="CCFFFF"/>
    <a:srgbClr val="FF99FF"/>
    <a:srgbClr val="99FF99"/>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0273" autoAdjust="0"/>
    <p:restoredTop sz="62390" autoAdjust="0"/>
  </p:normalViewPr>
  <p:slideViewPr>
    <p:cSldViewPr snapToGrid="0">
      <p:cViewPr varScale="1">
        <p:scale>
          <a:sx n="41" d="100"/>
          <a:sy n="41" d="100"/>
        </p:scale>
        <p:origin x="-162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9" d="100"/>
          <a:sy n="49" d="100"/>
        </p:scale>
        <p:origin x="-1944" y="-114"/>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81038" y="193675"/>
            <a:ext cx="941387" cy="22383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62733" eaLnBrk="0" hangingPunct="0">
              <a:defRPr kumimoji="0" sz="1400" b="1">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543425" y="9607550"/>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62733" eaLnBrk="0" hangingPunct="0">
              <a:defRPr kumimoji="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28950" y="9607550"/>
            <a:ext cx="588963"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62733" eaLnBrk="0" hangingPunct="0">
              <a:defRPr kumimoji="0">
                <a:ea typeface="+mn-ea"/>
              </a:defRPr>
            </a:lvl1pPr>
          </a:lstStyle>
          <a:p>
            <a:pPr>
              <a:defRPr/>
            </a:pPr>
            <a:r>
              <a:rPr lang="en-US" altLang="ja-JP"/>
              <a:t>Page </a:t>
            </a:r>
            <a:fld id="{2CC68589-884D-4FC0-8487-525A7833D307}" type="slidenum">
              <a:rPr lang="en-US" altLang="ja-JP"/>
              <a:pPr>
                <a:defRPr/>
              </a:pPr>
              <a:t>&lt;#&gt;</a:t>
            </a:fld>
            <a:endParaRPr lang="en-US" altLang="ja-JP"/>
          </a:p>
        </p:txBody>
      </p:sp>
      <p:sp>
        <p:nvSpPr>
          <p:cNvPr id="3078" name="Line 6"/>
          <p:cNvSpPr>
            <a:spLocks noChangeShapeType="1"/>
          </p:cNvSpPr>
          <p:nvPr/>
        </p:nvSpPr>
        <p:spPr bwMode="auto">
          <a:xfrm>
            <a:off x="679450" y="414338"/>
            <a:ext cx="5438775" cy="0"/>
          </a:xfrm>
          <a:prstGeom prst="line">
            <a:avLst/>
          </a:prstGeom>
          <a:noFill/>
          <a:ln w="12700">
            <a:solidFill>
              <a:schemeClr val="tx1"/>
            </a:solidFill>
            <a:round/>
            <a:headEnd type="none" w="sm" len="sm"/>
            <a:tailEnd type="none" w="sm" len="sm"/>
          </a:ln>
          <a:effectLst/>
        </p:spPr>
        <p:txBody>
          <a:bodyPr wrap="none" lIns="94308" tIns="47155" rIns="94308" bIns="47155" anchor="ctr"/>
          <a:lstStyle/>
          <a:p>
            <a:pPr eaLnBrk="0" hangingPunct="0">
              <a:defRPr/>
            </a:pPr>
            <a:endParaRPr kumimoji="0" lang="ja-JP" altLang="en-US">
              <a:ea typeface="+mn-ea"/>
            </a:endParaRPr>
          </a:p>
        </p:txBody>
      </p:sp>
      <p:sp>
        <p:nvSpPr>
          <p:cNvPr id="3079" name="Rectangle 7"/>
          <p:cNvSpPr>
            <a:spLocks noChangeArrowheads="1"/>
          </p:cNvSpPr>
          <p:nvPr/>
        </p:nvSpPr>
        <p:spPr bwMode="auto">
          <a:xfrm>
            <a:off x="679450" y="9607550"/>
            <a:ext cx="717550" cy="185738"/>
          </a:xfrm>
          <a:prstGeom prst="rect">
            <a:avLst/>
          </a:prstGeom>
          <a:noFill/>
          <a:ln w="9525">
            <a:noFill/>
            <a:miter lim="800000"/>
            <a:headEnd/>
            <a:tailEnd/>
          </a:ln>
          <a:effectLst/>
        </p:spPr>
        <p:txBody>
          <a:bodyPr wrap="none" lIns="0" tIns="0" rIns="0" bIns="0">
            <a:spAutoFit/>
          </a:bodyPr>
          <a:lstStyle/>
          <a:p>
            <a:pPr defTabSz="962733" eaLnBrk="0" hangingPunct="0">
              <a:defRPr/>
            </a:pPr>
            <a:r>
              <a:rPr kumimoji="0" lang="en-US" altLang="ja-JP" dirty="0">
                <a:ea typeface="+mn-ea"/>
              </a:rPr>
              <a:t>Submission</a:t>
            </a:r>
          </a:p>
        </p:txBody>
      </p:sp>
      <p:sp>
        <p:nvSpPr>
          <p:cNvPr id="3080" name="Line 8"/>
          <p:cNvSpPr>
            <a:spLocks noChangeShapeType="1"/>
          </p:cNvSpPr>
          <p:nvPr/>
        </p:nvSpPr>
        <p:spPr bwMode="auto">
          <a:xfrm>
            <a:off x="679450" y="9594850"/>
            <a:ext cx="5589588" cy="0"/>
          </a:xfrm>
          <a:prstGeom prst="line">
            <a:avLst/>
          </a:prstGeom>
          <a:noFill/>
          <a:ln w="12700">
            <a:solidFill>
              <a:schemeClr val="tx1"/>
            </a:solidFill>
            <a:round/>
            <a:headEnd type="none" w="sm" len="sm"/>
            <a:tailEnd type="none" w="sm" len="sm"/>
          </a:ln>
          <a:effectLst/>
        </p:spPr>
        <p:txBody>
          <a:bodyPr wrap="none" lIns="94308" tIns="47155" rIns="94308" bIns="47155" anchor="ctr"/>
          <a:lstStyle/>
          <a:p>
            <a:pPr eaLnBrk="0" hangingPunct="0">
              <a:defRPr/>
            </a:pPr>
            <a:endParaRPr kumimoji="0" lang="ja-JP" altLang="en-US">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08425" y="109538"/>
            <a:ext cx="2249488" cy="2238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62733" eaLnBrk="0" hangingPunct="0">
              <a:defRPr kumimoji="0" sz="1400" b="1">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41350" y="109538"/>
            <a:ext cx="939800" cy="2238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62733" eaLnBrk="0" hangingPunct="0">
              <a:defRPr kumimoji="0" sz="1400" b="1">
                <a:ea typeface="+mn-ea"/>
              </a:defRPr>
            </a:lvl1pPr>
          </a:lstStyle>
          <a:p>
            <a:pPr>
              <a:defRPr/>
            </a:pPr>
            <a:r>
              <a:rPr lang="en-US" altLang="ja-JP"/>
              <a:t>Month Year</a:t>
            </a:r>
          </a:p>
        </p:txBody>
      </p:sp>
      <p:sp>
        <p:nvSpPr>
          <p:cNvPr id="2054" name="Rectangle 6"/>
          <p:cNvSpPr>
            <a:spLocks noGrp="1" noChangeArrowheads="1"/>
          </p:cNvSpPr>
          <p:nvPr>
            <p:ph type="ftr" sz="quarter" idx="4"/>
          </p:nvPr>
        </p:nvSpPr>
        <p:spPr bwMode="auto">
          <a:xfrm>
            <a:off x="4030663" y="9610725"/>
            <a:ext cx="2127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71543" lvl="4" algn="r" defTabSz="962733" eaLnBrk="0" hangingPunct="0">
              <a:defRPr kumimoji="0">
                <a:ea typeface="+mn-ea"/>
              </a:defRPr>
            </a:lvl5pPr>
          </a:lstStyle>
          <a:p>
            <a:pPr lvl="4">
              <a:defRPr/>
            </a:pPr>
            <a:r>
              <a:rPr lang="en-US" altLang="ja-JP"/>
              <a:t>John Doe, Some Company</a:t>
            </a:r>
          </a:p>
        </p:txBody>
      </p:sp>
      <p:sp>
        <p:nvSpPr>
          <p:cNvPr id="2056" name="Rectangle 8"/>
          <p:cNvSpPr>
            <a:spLocks noChangeArrowheads="1"/>
          </p:cNvSpPr>
          <p:nvPr/>
        </p:nvSpPr>
        <p:spPr bwMode="auto">
          <a:xfrm>
            <a:off x="709613" y="9610725"/>
            <a:ext cx="719137" cy="184150"/>
          </a:xfrm>
          <a:prstGeom prst="rect">
            <a:avLst/>
          </a:prstGeom>
          <a:noFill/>
          <a:ln w="9525">
            <a:noFill/>
            <a:miter lim="800000"/>
            <a:headEnd/>
            <a:tailEnd/>
          </a:ln>
          <a:effectLst/>
        </p:spPr>
        <p:txBody>
          <a:bodyPr wrap="none" lIns="0" tIns="0" rIns="0" bIns="0">
            <a:spAutoFit/>
          </a:bodyPr>
          <a:lstStyle/>
          <a:p>
            <a:pPr eaLnBrk="0" hangingPunct="0">
              <a:defRPr/>
            </a:pPr>
            <a:r>
              <a:rPr kumimoji="0" lang="en-US" altLang="ja-JP">
                <a:ea typeface="+mn-ea"/>
              </a:rPr>
              <a:t>Submission</a:t>
            </a:r>
          </a:p>
        </p:txBody>
      </p:sp>
      <p:sp>
        <p:nvSpPr>
          <p:cNvPr id="2057" name="Line 9"/>
          <p:cNvSpPr>
            <a:spLocks noChangeShapeType="1"/>
          </p:cNvSpPr>
          <p:nvPr/>
        </p:nvSpPr>
        <p:spPr bwMode="auto">
          <a:xfrm>
            <a:off x="709613" y="9609138"/>
            <a:ext cx="5378450" cy="0"/>
          </a:xfrm>
          <a:prstGeom prst="line">
            <a:avLst/>
          </a:prstGeom>
          <a:noFill/>
          <a:ln w="12700">
            <a:solidFill>
              <a:schemeClr val="tx1"/>
            </a:solidFill>
            <a:round/>
            <a:headEnd type="none" w="sm" len="sm"/>
            <a:tailEnd type="none" w="sm" len="sm"/>
          </a:ln>
          <a:effectLst/>
        </p:spPr>
        <p:txBody>
          <a:bodyPr wrap="none" lIns="94308" tIns="47155" rIns="94308" bIns="47155" anchor="ctr"/>
          <a:lstStyle/>
          <a:p>
            <a:pPr eaLnBrk="0" hangingPunct="0">
              <a:defRPr/>
            </a:pPr>
            <a:endParaRPr kumimoji="0" lang="ja-JP" altLang="en-US">
              <a:ea typeface="+mn-ea"/>
            </a:endParaRPr>
          </a:p>
        </p:txBody>
      </p:sp>
      <p:sp>
        <p:nvSpPr>
          <p:cNvPr id="2058" name="Line 10"/>
          <p:cNvSpPr>
            <a:spLocks noChangeShapeType="1"/>
          </p:cNvSpPr>
          <p:nvPr/>
        </p:nvSpPr>
        <p:spPr bwMode="auto">
          <a:xfrm>
            <a:off x="635000" y="317500"/>
            <a:ext cx="5527675" cy="0"/>
          </a:xfrm>
          <a:prstGeom prst="line">
            <a:avLst/>
          </a:prstGeom>
          <a:noFill/>
          <a:ln w="12700">
            <a:solidFill>
              <a:schemeClr val="tx1"/>
            </a:solidFill>
            <a:round/>
            <a:headEnd type="none" w="sm" len="sm"/>
            <a:tailEnd type="none" w="sm" len="sm"/>
          </a:ln>
          <a:effectLst/>
        </p:spPr>
        <p:txBody>
          <a:bodyPr wrap="none" lIns="94308" tIns="47155" rIns="94308" bIns="47155" anchor="ctr"/>
          <a:lstStyle/>
          <a:p>
            <a:pPr eaLnBrk="0" hangingPunct="0">
              <a:defRPr/>
            </a:pPr>
            <a:endParaRPr kumimoji="0" lang="ja-JP" altLang="en-US">
              <a:ea typeface="+mn-ea"/>
            </a:endParaRPr>
          </a:p>
        </p:txBody>
      </p:sp>
      <p:sp>
        <p:nvSpPr>
          <p:cNvPr id="11" name="スライド イメージ プレースホルダ 10"/>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 1"/>
          <p:cNvSpPr>
            <a:spLocks noGrp="1" noRot="1" noChangeAspect="1" noTextEdit="1"/>
          </p:cNvSpPr>
          <p:nvPr>
            <p:ph type="sldImg"/>
          </p:nvPr>
        </p:nvSpPr>
        <p:spPr>
          <a:xfrm>
            <a:off x="925513" y="749300"/>
            <a:ext cx="4946650" cy="3711575"/>
          </a:xfrm>
          <a:prstGeom prst="rect">
            <a:avLst/>
          </a:prstGeom>
          <a:ln/>
        </p:spPr>
      </p:sp>
      <p:sp>
        <p:nvSpPr>
          <p:cNvPr id="12291" name="ノート プレースホルダ 2"/>
          <p:cNvSpPr>
            <a:spLocks noGrp="1"/>
          </p:cNvSpPr>
          <p:nvPr>
            <p:ph type="body" idx="1"/>
          </p:nvPr>
        </p:nvSpPr>
        <p:spPr>
          <a:xfrm>
            <a:off x="906463" y="4714875"/>
            <a:ext cx="4984750" cy="4468813"/>
          </a:xfrm>
          <a:prstGeom prst="rect">
            <a:avLst/>
          </a:prstGeom>
          <a:noFill/>
          <a:ln/>
        </p:spPr>
        <p:txBody>
          <a:bodyPr/>
          <a:lstStyle/>
          <a:p>
            <a:endParaRPr kumimoji="1" lang="ja-JP" altLang="en-US" dirty="0" smtClean="0"/>
          </a:p>
        </p:txBody>
      </p:sp>
      <p:sp>
        <p:nvSpPr>
          <p:cNvPr id="4" name="ヘッダー プレースホルダ 3"/>
          <p:cNvSpPr>
            <a:spLocks noGrp="1"/>
          </p:cNvSpPr>
          <p:nvPr>
            <p:ph type="hdr" sz="quarter"/>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sz="quarter" idx="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4"/>
          </p:nvPr>
        </p:nvSpPr>
        <p:spPr/>
        <p:txBody>
          <a:bodyPr/>
          <a:lstStyle/>
          <a:p>
            <a:pPr lvl="4">
              <a:defRPr/>
            </a:pPr>
            <a:r>
              <a:rPr lang="en-US" altLang="ja-JP" smtClean="0"/>
              <a:t>John Doe, Some Company</a:t>
            </a:r>
            <a:endParaRPr lang="en-US" altLang="ja-JP"/>
          </a:p>
        </p:txBody>
      </p:sp>
      <p:sp>
        <p:nvSpPr>
          <p:cNvPr id="7" name="スライド番号プレースホルダ 6"/>
          <p:cNvSpPr>
            <a:spLocks noGrp="1"/>
          </p:cNvSpPr>
          <p:nvPr>
            <p:ph type="sldNum" sz="quarter" idx="5"/>
          </p:nvPr>
        </p:nvSpPr>
        <p:spPr>
          <a:xfrm>
            <a:off x="3246438" y="9610725"/>
            <a:ext cx="415925" cy="184150"/>
          </a:xfrm>
          <a:prstGeom prst="rect">
            <a:avLst/>
          </a:prstGeom>
        </p:spPr>
        <p:txBody>
          <a:bodyPr/>
          <a:lstStyle/>
          <a:p>
            <a:pPr>
              <a:defRPr/>
            </a:pPr>
            <a:r>
              <a:rPr lang="en-US" altLang="ja-JP" smtClean="0"/>
              <a:t>Page </a:t>
            </a:r>
            <a:fld id="{A696F2D0-44AF-40B3-87F3-4F2C016182FA}" type="slidenum">
              <a:rPr lang="en-US" altLang="ja-JP" smtClean="0"/>
              <a:pPr>
                <a:defRPr/>
              </a:pPr>
              <a:t>2</a:t>
            </a:fld>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12"/>
          </p:nvPr>
        </p:nvSpPr>
        <p:spPr/>
        <p:txBody>
          <a:bodyPr/>
          <a:lstStyle/>
          <a:p>
            <a:pPr lvl="4">
              <a:defRPr/>
            </a:pPr>
            <a:r>
              <a:rPr lang="en-US" altLang="ja-JP" smtClean="0"/>
              <a:t>John Doe, Some Company</a:t>
            </a:r>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12"/>
          </p:nvPr>
        </p:nvSpPr>
        <p:spPr/>
        <p:txBody>
          <a:bodyPr/>
          <a:lstStyle/>
          <a:p>
            <a:pPr lvl="4">
              <a:defRPr/>
            </a:pPr>
            <a:r>
              <a:rPr lang="en-US" altLang="ja-JP" smtClean="0"/>
              <a:t>John Doe, Some Company</a:t>
            </a:r>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 1"/>
          <p:cNvSpPr>
            <a:spLocks noGrp="1" noRot="1" noChangeAspect="1" noTextEdit="1"/>
          </p:cNvSpPr>
          <p:nvPr>
            <p:ph type="sldImg"/>
          </p:nvPr>
        </p:nvSpPr>
        <p:spPr>
          <a:xfrm>
            <a:off x="925513" y="749300"/>
            <a:ext cx="4946650" cy="3711575"/>
          </a:xfrm>
          <a:prstGeom prst="rect">
            <a:avLst/>
          </a:prstGeom>
          <a:ln/>
        </p:spPr>
      </p:sp>
      <p:sp>
        <p:nvSpPr>
          <p:cNvPr id="13315" name="ノート プレースホルダ 2"/>
          <p:cNvSpPr>
            <a:spLocks noGrp="1"/>
          </p:cNvSpPr>
          <p:nvPr>
            <p:ph type="body" idx="1"/>
          </p:nvPr>
        </p:nvSpPr>
        <p:spPr>
          <a:xfrm>
            <a:off x="906463" y="4714875"/>
            <a:ext cx="4984750" cy="4468813"/>
          </a:xfrm>
          <a:prstGeom prst="rect">
            <a:avLst/>
          </a:prstGeom>
          <a:noFill/>
          <a:ln/>
        </p:spPr>
        <p:txBody>
          <a:bodyPr/>
          <a:lstStyle/>
          <a:p>
            <a:endParaRPr kumimoji="1" lang="en-US" altLang="ja-JP" smtClean="0"/>
          </a:p>
        </p:txBody>
      </p:sp>
      <p:sp>
        <p:nvSpPr>
          <p:cNvPr id="4" name="ヘッダー プレースホルダ 3"/>
          <p:cNvSpPr>
            <a:spLocks noGrp="1"/>
          </p:cNvSpPr>
          <p:nvPr>
            <p:ph type="hdr" sz="quarter"/>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sz="quarter" idx="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4"/>
          </p:nvPr>
        </p:nvSpPr>
        <p:spPr/>
        <p:txBody>
          <a:bodyPr/>
          <a:lstStyle/>
          <a:p>
            <a:pPr lvl="4">
              <a:defRPr/>
            </a:pPr>
            <a:r>
              <a:rPr lang="en-US" altLang="ja-JP" smtClean="0"/>
              <a:t>John Doe, Some Company</a:t>
            </a:r>
            <a:endParaRPr lang="en-US" altLang="ja-JP"/>
          </a:p>
        </p:txBody>
      </p:sp>
      <p:sp>
        <p:nvSpPr>
          <p:cNvPr id="7" name="スライド番号プレースホルダ 6"/>
          <p:cNvSpPr>
            <a:spLocks noGrp="1"/>
          </p:cNvSpPr>
          <p:nvPr>
            <p:ph type="sldNum" sz="quarter" idx="5"/>
          </p:nvPr>
        </p:nvSpPr>
        <p:spPr>
          <a:xfrm>
            <a:off x="3246438" y="9610725"/>
            <a:ext cx="415925" cy="184150"/>
          </a:xfrm>
          <a:prstGeom prst="rect">
            <a:avLst/>
          </a:prstGeom>
        </p:spPr>
        <p:txBody>
          <a:bodyPr/>
          <a:lstStyle/>
          <a:p>
            <a:pPr>
              <a:defRPr/>
            </a:pPr>
            <a:r>
              <a:rPr lang="en-US" altLang="ja-JP" smtClean="0"/>
              <a:t>Page </a:t>
            </a:r>
            <a:fld id="{184725BE-01D2-4FD9-9DA0-301D72B30C5C}" type="slidenum">
              <a:rPr lang="en-US" altLang="ja-JP" smtClean="0"/>
              <a:pPr>
                <a:defRPr/>
              </a:pPr>
              <a:t>6</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5513" y="749300"/>
            <a:ext cx="4946650" cy="3711575"/>
          </a:xfrm>
          <a:prstGeom prst="rect">
            <a:avLst/>
          </a:prstGeom>
        </p:spPr>
      </p:sp>
      <p:sp>
        <p:nvSpPr>
          <p:cNvPr id="3" name="ノート プレースホルダ 2"/>
          <p:cNvSpPr>
            <a:spLocks noGrp="1"/>
          </p:cNvSpPr>
          <p:nvPr>
            <p:ph type="body" idx="1"/>
          </p:nvPr>
        </p:nvSpPr>
        <p:spPr>
          <a:xfrm>
            <a:off x="906463" y="4714875"/>
            <a:ext cx="4984750" cy="4468813"/>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スライド番号プレースホルダ 6"/>
          <p:cNvSpPr>
            <a:spLocks noGrp="1"/>
          </p:cNvSpPr>
          <p:nvPr>
            <p:ph type="sldNum" sz="quarter" idx="13"/>
          </p:nvPr>
        </p:nvSpPr>
        <p:spPr>
          <a:xfrm>
            <a:off x="3073400" y="9610725"/>
            <a:ext cx="588963" cy="184150"/>
          </a:xfrm>
          <a:prstGeom prst="rect">
            <a:avLst/>
          </a:prstGeom>
        </p:spPr>
        <p:txBody>
          <a:bodyPr/>
          <a:lstStyle/>
          <a:p>
            <a:pPr>
              <a:defRPr/>
            </a:pPr>
            <a:r>
              <a:rPr lang="en-US" altLang="ja-JP" smtClean="0"/>
              <a:t>Page </a:t>
            </a:r>
            <a:fld id="{A2F240FE-6A24-40A5-9D11-6A4EEAF32F76}" type="slidenum">
              <a:rPr lang="en-US" altLang="ja-JP" smtClean="0"/>
              <a:pPr>
                <a:defRPr/>
              </a:pPr>
              <a:t>10</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12"/>
          </p:nvPr>
        </p:nvSpPr>
        <p:spPr/>
        <p:txBody>
          <a:bodyPr/>
          <a:lstStyle/>
          <a:p>
            <a:pPr lvl="4">
              <a:defRPr/>
            </a:pPr>
            <a:r>
              <a:rPr lang="en-US" altLang="ja-JP" smtClean="0"/>
              <a:t>John Doe, Some Company</a:t>
            </a:r>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12"/>
          </p:nvPr>
        </p:nvSpPr>
        <p:spPr/>
        <p:txBody>
          <a:bodyPr/>
          <a:lstStyle/>
          <a:p>
            <a:pPr lvl="4">
              <a:defRPr/>
            </a:pPr>
            <a:r>
              <a:rPr lang="en-US" altLang="ja-JP" smtClean="0"/>
              <a:t>John Doe, Some Company</a:t>
            </a:r>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12"/>
          </p:nvPr>
        </p:nvSpPr>
        <p:spPr/>
        <p:txBody>
          <a:bodyPr/>
          <a:lstStyle/>
          <a:p>
            <a:pPr lvl="4">
              <a:defRPr/>
            </a:pPr>
            <a:r>
              <a:rPr lang="en-US" altLang="ja-JP" smtClean="0"/>
              <a:t>John Doe, Some Company</a:t>
            </a:r>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 1"/>
          <p:cNvSpPr>
            <a:spLocks noGrp="1" noRot="1" noChangeAspect="1" noTextEdit="1"/>
          </p:cNvSpPr>
          <p:nvPr>
            <p:ph type="sldImg"/>
          </p:nvPr>
        </p:nvSpPr>
        <p:spPr>
          <a:xfrm>
            <a:off x="925513" y="749300"/>
            <a:ext cx="4946650" cy="3711575"/>
          </a:xfrm>
          <a:prstGeom prst="rect">
            <a:avLst/>
          </a:prstGeom>
          <a:ln/>
        </p:spPr>
      </p:sp>
      <p:sp>
        <p:nvSpPr>
          <p:cNvPr id="17411" name="ノート プレースホルダ 2"/>
          <p:cNvSpPr>
            <a:spLocks noGrp="1"/>
          </p:cNvSpPr>
          <p:nvPr>
            <p:ph type="body" idx="1"/>
          </p:nvPr>
        </p:nvSpPr>
        <p:spPr>
          <a:xfrm>
            <a:off x="906463" y="4714875"/>
            <a:ext cx="4984750" cy="4468813"/>
          </a:xfrm>
          <a:prstGeom prst="rect">
            <a:avLst/>
          </a:prstGeom>
          <a:noFill/>
          <a:ln/>
        </p:spPr>
        <p:txBody>
          <a:bodyPr/>
          <a:lstStyle/>
          <a:p>
            <a:endParaRPr kumimoji="1" lang="en-US" altLang="ja-JP" dirty="0" smtClean="0"/>
          </a:p>
        </p:txBody>
      </p:sp>
      <p:sp>
        <p:nvSpPr>
          <p:cNvPr id="4" name="ヘッダー プレースホルダ 3"/>
          <p:cNvSpPr>
            <a:spLocks noGrp="1"/>
          </p:cNvSpPr>
          <p:nvPr>
            <p:ph type="hdr" sz="quarter"/>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sz="quarter" idx="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4"/>
          </p:nvPr>
        </p:nvSpPr>
        <p:spPr/>
        <p:txBody>
          <a:bodyPr/>
          <a:lstStyle/>
          <a:p>
            <a:pPr lvl="4">
              <a:defRPr/>
            </a:pPr>
            <a:r>
              <a:rPr lang="en-US" altLang="ja-JP" smtClean="0"/>
              <a:t>John Doe, Some Company</a:t>
            </a:r>
            <a:endParaRPr lang="en-US" altLang="ja-JP"/>
          </a:p>
        </p:txBody>
      </p:sp>
      <p:sp>
        <p:nvSpPr>
          <p:cNvPr id="7" name="スライド番号プレースホルダ 6"/>
          <p:cNvSpPr>
            <a:spLocks noGrp="1"/>
          </p:cNvSpPr>
          <p:nvPr>
            <p:ph type="sldNum" sz="quarter" idx="5"/>
          </p:nvPr>
        </p:nvSpPr>
        <p:spPr>
          <a:xfrm>
            <a:off x="3247186" y="9610725"/>
            <a:ext cx="415177" cy="184666"/>
          </a:xfrm>
          <a:prstGeom prst="rect">
            <a:avLst/>
          </a:prstGeom>
        </p:spPr>
        <p:txBody>
          <a:bodyPr/>
          <a:lstStyle/>
          <a:p>
            <a:pPr>
              <a:defRPr/>
            </a:pPr>
            <a:r>
              <a:rPr lang="en-US" altLang="ja-JP" smtClean="0"/>
              <a:t>Page </a:t>
            </a:r>
            <a:fld id="{D3C42A32-6435-40DB-8275-C3DDEC241E5A}" type="slidenum">
              <a:rPr lang="en-US" altLang="ja-JP" smtClean="0"/>
              <a:pPr>
                <a:defRPr/>
              </a:pPr>
              <a:t>16</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 1"/>
          <p:cNvSpPr>
            <a:spLocks noGrp="1" noRot="1" noChangeAspect="1" noTextEdit="1"/>
          </p:cNvSpPr>
          <p:nvPr>
            <p:ph type="sldImg"/>
          </p:nvPr>
        </p:nvSpPr>
        <p:spPr>
          <a:xfrm>
            <a:off x="925513" y="749300"/>
            <a:ext cx="4946650" cy="3711575"/>
          </a:xfrm>
          <a:prstGeom prst="rect">
            <a:avLst/>
          </a:prstGeom>
          <a:ln/>
        </p:spPr>
      </p:sp>
      <p:sp>
        <p:nvSpPr>
          <p:cNvPr id="18435" name="ノート プレースホルダ 2"/>
          <p:cNvSpPr>
            <a:spLocks noGrp="1"/>
          </p:cNvSpPr>
          <p:nvPr>
            <p:ph type="body" idx="1"/>
          </p:nvPr>
        </p:nvSpPr>
        <p:spPr>
          <a:xfrm>
            <a:off x="906463" y="4714875"/>
            <a:ext cx="4984750" cy="4468813"/>
          </a:xfrm>
          <a:prstGeom prst="rect">
            <a:avLst/>
          </a:prstGeom>
          <a:noFill/>
          <a:ln/>
        </p:spPr>
        <p:txBody>
          <a:bodyPr/>
          <a:lstStyle/>
          <a:p>
            <a:endParaRPr kumimoji="1" lang="en-US" altLang="ja-JP" dirty="0" smtClean="0"/>
          </a:p>
        </p:txBody>
      </p:sp>
      <p:sp>
        <p:nvSpPr>
          <p:cNvPr id="4" name="ヘッダー プレースホルダ 3"/>
          <p:cNvSpPr>
            <a:spLocks noGrp="1"/>
          </p:cNvSpPr>
          <p:nvPr>
            <p:ph type="hdr" sz="quarter"/>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sz="quarter" idx="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4"/>
          </p:nvPr>
        </p:nvSpPr>
        <p:spPr/>
        <p:txBody>
          <a:bodyPr/>
          <a:lstStyle/>
          <a:p>
            <a:pPr lvl="4">
              <a:defRPr/>
            </a:pPr>
            <a:r>
              <a:rPr lang="en-US" altLang="ja-JP" smtClean="0"/>
              <a:t>John Doe, Some Company</a:t>
            </a:r>
            <a:endParaRPr lang="en-US" altLang="ja-JP"/>
          </a:p>
        </p:txBody>
      </p:sp>
      <p:sp>
        <p:nvSpPr>
          <p:cNvPr id="7" name="スライド番号プレースホルダ 6"/>
          <p:cNvSpPr>
            <a:spLocks noGrp="1"/>
          </p:cNvSpPr>
          <p:nvPr>
            <p:ph type="sldNum" sz="quarter" idx="5"/>
          </p:nvPr>
        </p:nvSpPr>
        <p:spPr>
          <a:xfrm>
            <a:off x="3247186" y="9610725"/>
            <a:ext cx="415177" cy="184666"/>
          </a:xfrm>
          <a:prstGeom prst="rect">
            <a:avLst/>
          </a:prstGeom>
        </p:spPr>
        <p:txBody>
          <a:bodyPr/>
          <a:lstStyle/>
          <a:p>
            <a:pPr>
              <a:defRPr/>
            </a:pPr>
            <a:r>
              <a:rPr lang="en-US" altLang="ja-JP" smtClean="0"/>
              <a:t>Page </a:t>
            </a:r>
            <a:fld id="{1266A6A2-CD5A-4F45-B9C6-44A17BF0E824}" type="slidenum">
              <a:rPr lang="en-US" altLang="ja-JP" smtClean="0"/>
              <a:pPr>
                <a:defRPr/>
              </a:pPr>
              <a:t>17</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
        <p:nvSpPr>
          <p:cNvPr id="6" name="フッター プレースホルダ 5"/>
          <p:cNvSpPr>
            <a:spLocks noGrp="1"/>
          </p:cNvSpPr>
          <p:nvPr>
            <p:ph type="ftr" sz="quarter" idx="12"/>
          </p:nvPr>
        </p:nvSpPr>
        <p:spPr/>
        <p:txBody>
          <a:bodyPr/>
          <a:lstStyle/>
          <a:p>
            <a:pPr lvl="4">
              <a:defRPr/>
            </a:pPr>
            <a:r>
              <a:rPr lang="en-US" altLang="ja-JP" smtClean="0"/>
              <a:t>John Doe, Some Company</a:t>
            </a:r>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April, 2010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Hirokazu Sawada, Tohoku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BB3A908C-2463-4B68-BB2E-555BA433E4FE}"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April, 2010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Hirokazu Sawada, Tohoku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B9F84E0-A765-4500-B1E1-2139021346A8}"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April, 2010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Hirokazu Sawada, Tohoku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39D492B-59D4-4945-B618-34AA1AE2D3DA}"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April, 2010</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Hirokazu Sawada, Tohoku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BFD0FAC-B163-48B9-9270-25645A84D89C}"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2601"/>
            <a:ext cx="1102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kumimoji="0" sz="1800" b="1">
                <a:ea typeface="ＭＳ Ｐゴシック" charset="-128"/>
              </a:defRPr>
            </a:lvl1pPr>
          </a:lstStyle>
          <a:p>
            <a:pPr>
              <a:defRPr/>
            </a:pPr>
            <a:r>
              <a:rPr lang="en-US" altLang="ja-JP" dirty="0" smtClean="0"/>
              <a:t>April, 2010</a:t>
            </a:r>
            <a:endParaRPr lang="en-US" altLang="ja-JP" dirty="0"/>
          </a:p>
        </p:txBody>
      </p:sp>
      <p:sp>
        <p:nvSpPr>
          <p:cNvPr id="1029" name="Rectangle 5"/>
          <p:cNvSpPr>
            <a:spLocks noGrp="1" noChangeArrowheads="1"/>
          </p:cNvSpPr>
          <p:nvPr>
            <p:ph type="ftr" sz="quarter" idx="3"/>
          </p:nvPr>
        </p:nvSpPr>
        <p:spPr bwMode="auto">
          <a:xfrm>
            <a:off x="6219825" y="6475413"/>
            <a:ext cx="23241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kumimoji="0">
                <a:ea typeface="ＭＳ Ｐゴシック" charset="-128"/>
              </a:defRPr>
            </a:lvl1pPr>
          </a:lstStyle>
          <a:p>
            <a:pPr>
              <a:defRPr/>
            </a:pPr>
            <a:r>
              <a:rPr lang="en-US" altLang="ja-JP"/>
              <a:t>Hirokazu Sawada, Tohoku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kumimoji="0">
                <a:ea typeface="ＭＳ Ｐゴシック" charset="-128"/>
              </a:defRPr>
            </a:lvl1pPr>
          </a:lstStyle>
          <a:p>
            <a:pPr>
              <a:defRPr/>
            </a:pPr>
            <a:r>
              <a:rPr lang="en-US" altLang="ja-JP"/>
              <a:t>Slide </a:t>
            </a:r>
            <a:fld id="{45F3AD82-27CD-4522-9DC8-8937122C248B}" type="slidenum">
              <a:rPr lang="en-US" altLang="ja-JP"/>
              <a:pPr>
                <a:defRPr/>
              </a:pPr>
              <a:t>&lt;#&gt;</a:t>
            </a:fld>
            <a:endParaRPr lang="en-US" altLang="ja-JP"/>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kumimoji="0" lang="en-US" altLang="ja-JP" sz="1800" b="1" dirty="0"/>
              <a:t>doc.: IEEE </a:t>
            </a:r>
            <a:r>
              <a:rPr kumimoji="0" lang="en-US" altLang="ja-JP" sz="1800" b="1" dirty="0" smtClean="0"/>
              <a:t>802.11-10/0490r0</a:t>
            </a:r>
            <a:endParaRPr kumimoji="0"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kumimoji="0"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2003___1.doc"/><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日付プレースホルダ 3"/>
          <p:cNvSpPr>
            <a:spLocks noGrp="1"/>
          </p:cNvSpPr>
          <p:nvPr>
            <p:ph type="dt" sz="quarter" idx="10"/>
          </p:nvPr>
        </p:nvSpPr>
        <p:spPr>
          <a:xfrm>
            <a:off x="696913" y="333375"/>
            <a:ext cx="1103312" cy="276225"/>
          </a:xfrm>
          <a:noFill/>
        </p:spPr>
        <p:txBody>
          <a:bodyPr/>
          <a:lstStyle/>
          <a:p>
            <a:r>
              <a:rPr lang="en-US" altLang="ja-JP" smtClean="0"/>
              <a:t>April, 2010</a:t>
            </a:r>
          </a:p>
        </p:txBody>
      </p:sp>
      <p:sp>
        <p:nvSpPr>
          <p:cNvPr id="1028"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1029" name="スライド番号プレースホルダ 5"/>
          <p:cNvSpPr>
            <a:spLocks noGrp="1"/>
          </p:cNvSpPr>
          <p:nvPr>
            <p:ph type="sldNum" sz="quarter" idx="12"/>
          </p:nvPr>
        </p:nvSpPr>
        <p:spPr>
          <a:noFill/>
        </p:spPr>
        <p:txBody>
          <a:bodyPr/>
          <a:lstStyle/>
          <a:p>
            <a:r>
              <a:rPr lang="en-US" altLang="ja-JP" smtClean="0"/>
              <a:t>Slide </a:t>
            </a:r>
            <a:fld id="{CDA9E6E9-DB96-4655-B234-5CD04E26DCE8}" type="slidenum">
              <a:rPr lang="en-US" altLang="ja-JP" smtClean="0"/>
              <a:pPr/>
              <a:t>1</a:t>
            </a:fld>
            <a:endParaRPr lang="en-US" altLang="ja-JP" smtClean="0"/>
          </a:p>
        </p:txBody>
      </p:sp>
      <p:sp>
        <p:nvSpPr>
          <p:cNvPr id="7"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a:defRPr/>
            </a:pPr>
            <a:r>
              <a:rPr lang="en-US" altLang="ja-JP" sz="2200" b="1" kern="0" dirty="0" smtClean="0">
                <a:latin typeface="+mj-lt"/>
                <a:cs typeface="+mj-cs"/>
              </a:rPr>
              <a:t>[Intra cluster response model and parameter for the enterprise cubicle environments at 60GHz (Part2)]</a:t>
            </a:r>
            <a:endParaRPr lang="en-US" altLang="ja-JP" sz="2200" b="1" kern="0" dirty="0">
              <a:latin typeface="+mj-lt"/>
              <a:cs typeface="+mj-cs"/>
            </a:endParaRPr>
          </a:p>
        </p:txBody>
      </p:sp>
      <p:sp>
        <p:nvSpPr>
          <p:cNvPr id="8" name="Rectangle 6"/>
          <p:cNvSpPr txBox="1">
            <a:spLocks noChangeArrowheads="1"/>
          </p:cNvSpPr>
          <p:nvPr/>
        </p:nvSpPr>
        <p:spPr bwMode="auto">
          <a:xfrm>
            <a:off x="685800" y="1717675"/>
            <a:ext cx="7772400" cy="381000"/>
          </a:xfrm>
          <a:prstGeom prst="rect">
            <a:avLst/>
          </a:prstGeom>
          <a:noFill/>
          <a:ln w="9525">
            <a:noFill/>
            <a:miter lim="800000"/>
            <a:headEnd/>
            <a:tailEnd/>
          </a:ln>
        </p:spPr>
        <p:txBody>
          <a:bodyPr lIns="92075" tIns="46038" rIns="92075" bIns="46038"/>
          <a:lstStyle/>
          <a:p>
            <a:pPr algn="ctr">
              <a:spcBef>
                <a:spcPct val="20000"/>
              </a:spcBef>
              <a:defRPr/>
            </a:pPr>
            <a:r>
              <a:rPr lang="en-US" altLang="ja-JP" sz="2000" b="1" kern="0" dirty="0">
                <a:latin typeface="+mn-lt"/>
              </a:rPr>
              <a:t>Date:</a:t>
            </a:r>
            <a:r>
              <a:rPr lang="en-US" altLang="ja-JP" sz="2000" kern="0" dirty="0">
                <a:latin typeface="+mn-lt"/>
              </a:rPr>
              <a:t> 2010-4-29</a:t>
            </a:r>
          </a:p>
        </p:txBody>
      </p:sp>
      <p:graphicFrame>
        <p:nvGraphicFramePr>
          <p:cNvPr id="1026" name="Object 11"/>
          <p:cNvGraphicFramePr>
            <a:graphicFrameLocks noChangeAspect="1"/>
          </p:cNvGraphicFramePr>
          <p:nvPr/>
        </p:nvGraphicFramePr>
        <p:xfrm>
          <a:off x="898525" y="2468563"/>
          <a:ext cx="7178675" cy="3825875"/>
        </p:xfrm>
        <a:graphic>
          <a:graphicData uri="http://schemas.openxmlformats.org/presentationml/2006/ole">
            <p:oleObj spid="_x0000_s1026" name="Document" r:id="rId3" imgW="8305027" imgH="4440831" progId="Word.Document.8">
              <p:embed/>
            </p:oleObj>
          </a:graphicData>
        </a:graphic>
      </p:graphicFrame>
      <p:sp>
        <p:nvSpPr>
          <p:cNvPr id="1032" name="Rectangle 12"/>
          <p:cNvSpPr>
            <a:spLocks noChangeArrowheads="1"/>
          </p:cNvSpPr>
          <p:nvPr/>
        </p:nvSpPr>
        <p:spPr bwMode="auto">
          <a:xfrm>
            <a:off x="914400" y="21050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kumimoji="0" lang="en-US" altLang="ja-JP" sz="2000" b="1"/>
              <a:t>Authors:</a:t>
            </a:r>
            <a:endParaRPr kumimoji="0" lang="en-US" altLang="ja-JP"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85800"/>
            <a:ext cx="9144000" cy="518886"/>
          </a:xfrm>
        </p:spPr>
        <p:txBody>
          <a:bodyPr/>
          <a:lstStyle/>
          <a:p>
            <a:r>
              <a:rPr kumimoji="1" lang="en-US" altLang="ja-JP" dirty="0" smtClean="0">
                <a:solidFill>
                  <a:srgbClr val="0000FF"/>
                </a:solidFill>
              </a:rPr>
              <a:t>R</a:t>
            </a:r>
            <a:r>
              <a:rPr lang="en-US" altLang="ja-JP" dirty="0" smtClean="0">
                <a:solidFill>
                  <a:srgbClr val="0000FF"/>
                </a:solidFill>
              </a:rPr>
              <a:t>eflected wave power</a:t>
            </a:r>
            <a:endParaRPr kumimoji="1" lang="ja-JP" altLang="en-US" dirty="0">
              <a:solidFill>
                <a:srgbClr val="0000FF"/>
              </a:solidFill>
            </a:endParaRPr>
          </a:p>
        </p:txBody>
      </p:sp>
      <p:sp>
        <p:nvSpPr>
          <p:cNvPr id="5" name="フッター プレースホルダ 4"/>
          <p:cNvSpPr>
            <a:spLocks noGrp="1"/>
          </p:cNvSpPr>
          <p:nvPr>
            <p:ph type="ftr" sz="quarter" idx="11"/>
          </p:nvPr>
        </p:nvSpPr>
        <p:spPr/>
        <p:txBody>
          <a:bodyPr/>
          <a:lstStyle/>
          <a:p>
            <a:pPr>
              <a:defRPr/>
            </a:pPr>
            <a:r>
              <a:rPr lang="en-US" altLang="ja-JP" smtClean="0"/>
              <a:t>Hirokazu Sawada, Tohoku University</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FB9F84E0-A765-4500-B1E1-2139021346A8}" type="slidenum">
              <a:rPr lang="en-US" altLang="ja-JP" smtClean="0"/>
              <a:pPr>
                <a:defRPr/>
              </a:pPr>
              <a:t>10</a:t>
            </a:fld>
            <a:endParaRPr lang="en-US" altLang="ja-JP"/>
          </a:p>
        </p:txBody>
      </p:sp>
      <p:sp>
        <p:nvSpPr>
          <p:cNvPr id="8" name="正方形/長方形 7"/>
          <p:cNvSpPr/>
          <p:nvPr/>
        </p:nvSpPr>
        <p:spPr>
          <a:xfrm>
            <a:off x="538585" y="5071306"/>
            <a:ext cx="8140957" cy="1200329"/>
          </a:xfrm>
          <a:prstGeom prst="rect">
            <a:avLst/>
          </a:prstGeom>
        </p:spPr>
        <p:txBody>
          <a:bodyPr wrap="square">
            <a:spAutoFit/>
          </a:bodyPr>
          <a:lstStyle/>
          <a:p>
            <a:pPr>
              <a:buClr>
                <a:srgbClr val="0000FF"/>
              </a:buClr>
              <a:buSzPct val="50000"/>
              <a:buFont typeface="Wingdings" pitchFamily="2" charset="2"/>
              <a:buChar char="n"/>
            </a:pPr>
            <a:r>
              <a:rPr lang="en-US" altLang="ja-JP" sz="2400" dirty="0" smtClean="0"/>
              <a:t>Power difference are about  average 12dB in each position</a:t>
            </a:r>
          </a:p>
          <a:p>
            <a:pPr>
              <a:buClr>
                <a:srgbClr val="0000FF"/>
              </a:buClr>
              <a:buSzPct val="50000"/>
              <a:buFont typeface="Wingdings" pitchFamily="2" charset="2"/>
              <a:buChar char="n"/>
            </a:pPr>
            <a:r>
              <a:rPr lang="en-US" altLang="ja-JP" sz="2400" dirty="0" smtClean="0"/>
              <a:t>Reflected wave power in cubicle environment depends heavily on the position</a:t>
            </a:r>
          </a:p>
        </p:txBody>
      </p:sp>
      <p:sp>
        <p:nvSpPr>
          <p:cNvPr id="9"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pic>
        <p:nvPicPr>
          <p:cNvPr id="8194" name="Picture 2"/>
          <p:cNvPicPr>
            <a:picLocks noChangeAspect="1" noChangeArrowheads="1"/>
          </p:cNvPicPr>
          <p:nvPr/>
        </p:nvPicPr>
        <p:blipFill>
          <a:blip r:embed="rId3" cstate="print"/>
          <a:srcRect/>
          <a:stretch>
            <a:fillRect/>
          </a:stretch>
        </p:blipFill>
        <p:spPr bwMode="auto">
          <a:xfrm>
            <a:off x="749300" y="855028"/>
            <a:ext cx="7643813" cy="4416425"/>
          </a:xfrm>
          <a:prstGeom prst="rect">
            <a:avLst/>
          </a:prstGeom>
          <a:noFill/>
          <a:ln w="9525">
            <a:noFill/>
            <a:miter lim="800000"/>
            <a:headEnd/>
            <a:tailEnd/>
          </a:ln>
          <a:effectLst/>
        </p:spPr>
      </p:pic>
      <p:cxnSp>
        <p:nvCxnSpPr>
          <p:cNvPr id="13" name="直線矢印コネクタ 12"/>
          <p:cNvCxnSpPr/>
          <p:nvPr/>
        </p:nvCxnSpPr>
        <p:spPr bwMode="auto">
          <a:xfrm rot="5400000">
            <a:off x="5716191" y="2316877"/>
            <a:ext cx="944086"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 name="テキスト ボックス 14"/>
          <p:cNvSpPr txBox="1"/>
          <p:nvPr/>
        </p:nvSpPr>
        <p:spPr>
          <a:xfrm>
            <a:off x="6157218" y="2120166"/>
            <a:ext cx="2499402" cy="400110"/>
          </a:xfrm>
          <a:prstGeom prst="rect">
            <a:avLst/>
          </a:prstGeom>
          <a:noFill/>
        </p:spPr>
        <p:txBody>
          <a:bodyPr wrap="none" rtlCol="0">
            <a:spAutoFit/>
          </a:bodyPr>
          <a:lstStyle/>
          <a:p>
            <a:r>
              <a:rPr kumimoji="1" lang="en-US" altLang="ja-JP" sz="2000" dirty="0" smtClean="0"/>
              <a:t>12dB down in average</a:t>
            </a:r>
            <a:endParaRPr kumimoji="1" lang="ja-JP" alt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0" y="495300"/>
            <a:ext cx="9144000" cy="1066800"/>
          </a:xfrm>
        </p:spPr>
        <p:txBody>
          <a:bodyPr/>
          <a:lstStyle/>
          <a:p>
            <a:r>
              <a:rPr lang="en-US" altLang="ja-JP" dirty="0" smtClean="0">
                <a:solidFill>
                  <a:srgbClr val="0000FF"/>
                </a:solidFill>
                <a:ea typeface="ＭＳ Ｐゴシック" charset="-128"/>
              </a:rPr>
              <a:t>Impulse responses of AP-STA</a:t>
            </a:r>
            <a:br>
              <a:rPr lang="en-US" altLang="ja-JP" dirty="0" smtClean="0">
                <a:solidFill>
                  <a:srgbClr val="0000FF"/>
                </a:solidFill>
                <a:ea typeface="ＭＳ Ｐゴシック" charset="-128"/>
              </a:rPr>
            </a:br>
            <a:r>
              <a:rPr lang="en-US" altLang="ja-JP" sz="2000" dirty="0" smtClean="0">
                <a:solidFill>
                  <a:srgbClr val="0000FF"/>
                </a:solidFill>
                <a:ea typeface="ＭＳ Ｐゴシック" charset="-128"/>
              </a:rPr>
              <a:t>(AP antenna HPBW:90deg, C pol., STA antenna HPBW:30deg, V pol.)</a:t>
            </a:r>
            <a:endParaRPr lang="ja-JP" altLang="en-US" sz="2400" dirty="0" smtClean="0">
              <a:solidFill>
                <a:srgbClr val="0000FF"/>
              </a:solidFill>
              <a:ea typeface="ＭＳ Ｐゴシック" charset="-128"/>
            </a:endParaRPr>
          </a:p>
        </p:txBody>
      </p:sp>
      <p:sp>
        <p:nvSpPr>
          <p:cNvPr id="11268"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11269" name="スライド番号プレースホルダ 5"/>
          <p:cNvSpPr>
            <a:spLocks noGrp="1"/>
          </p:cNvSpPr>
          <p:nvPr>
            <p:ph type="sldNum" sz="quarter" idx="12"/>
          </p:nvPr>
        </p:nvSpPr>
        <p:spPr>
          <a:noFill/>
        </p:spPr>
        <p:txBody>
          <a:bodyPr/>
          <a:lstStyle/>
          <a:p>
            <a:r>
              <a:rPr lang="en-US" altLang="ja-JP" smtClean="0"/>
              <a:t>Slide </a:t>
            </a:r>
            <a:fld id="{9B6D6E67-9FD1-446A-B7DC-3DEE374AB784}" type="slidenum">
              <a:rPr lang="en-US" altLang="ja-JP" smtClean="0"/>
              <a:pPr/>
              <a:t>11</a:t>
            </a:fld>
            <a:endParaRPr lang="en-US" altLang="ja-JP" smtClean="0"/>
          </a:p>
        </p:txBody>
      </p:sp>
      <p:sp>
        <p:nvSpPr>
          <p:cNvPr id="11273" name="テキスト ボックス 9"/>
          <p:cNvSpPr txBox="1">
            <a:spLocks noChangeArrowheads="1"/>
          </p:cNvSpPr>
          <p:nvPr/>
        </p:nvSpPr>
        <p:spPr bwMode="auto">
          <a:xfrm>
            <a:off x="540831" y="5645369"/>
            <a:ext cx="8257188" cy="830997"/>
          </a:xfrm>
          <a:prstGeom prst="rect">
            <a:avLst/>
          </a:prstGeom>
          <a:noFill/>
          <a:ln w="9525">
            <a:noFill/>
            <a:miter lim="800000"/>
            <a:headEnd/>
            <a:tailEnd/>
          </a:ln>
        </p:spPr>
        <p:txBody>
          <a:bodyPr wrap="square">
            <a:spAutoFit/>
          </a:bodyPr>
          <a:lstStyle/>
          <a:p>
            <a:pPr>
              <a:buClr>
                <a:srgbClr val="0000FF"/>
              </a:buClr>
              <a:buSzPct val="50000"/>
              <a:buFont typeface="Wingdings" pitchFamily="2" charset="2"/>
              <a:buChar char="n"/>
            </a:pPr>
            <a:r>
              <a:rPr lang="en-US" altLang="ja-JP" sz="2400" dirty="0" smtClean="0"/>
              <a:t>The strong reflection wave by metal frame is included. </a:t>
            </a:r>
          </a:p>
          <a:p>
            <a:pPr>
              <a:buClr>
                <a:srgbClr val="0000FF"/>
              </a:buClr>
              <a:buSzPct val="50000"/>
              <a:buFont typeface="Wingdings" pitchFamily="2" charset="2"/>
              <a:buChar char="n"/>
            </a:pPr>
            <a:r>
              <a:rPr lang="en-US" altLang="ja-JP" sz="2400" dirty="0" smtClean="0"/>
              <a:t>If there is no metal frame, reflection wave power is very small</a:t>
            </a:r>
            <a:endParaRPr lang="ja-JP" altLang="en-US" sz="2400" dirty="0"/>
          </a:p>
        </p:txBody>
      </p:sp>
      <p:sp>
        <p:nvSpPr>
          <p:cNvPr id="11271" name="テキスト ボックス 7"/>
          <p:cNvSpPr txBox="1">
            <a:spLocks noChangeArrowheads="1"/>
          </p:cNvSpPr>
          <p:nvPr/>
        </p:nvSpPr>
        <p:spPr bwMode="auto">
          <a:xfrm>
            <a:off x="3141663" y="5269095"/>
            <a:ext cx="2949575" cy="461963"/>
          </a:xfrm>
          <a:prstGeom prst="rect">
            <a:avLst/>
          </a:prstGeom>
          <a:noFill/>
          <a:ln w="9525">
            <a:noFill/>
            <a:miter lim="800000"/>
            <a:headEnd/>
            <a:tailEnd/>
          </a:ln>
        </p:spPr>
        <p:txBody>
          <a:bodyPr wrap="none">
            <a:spAutoFit/>
          </a:bodyPr>
          <a:lstStyle/>
          <a:p>
            <a:pPr algn="ctr"/>
            <a:r>
              <a:rPr lang="en-US" altLang="ja-JP" sz="2400"/>
              <a:t>Near location scenario</a:t>
            </a:r>
          </a:p>
        </p:txBody>
      </p:sp>
      <p:pic>
        <p:nvPicPr>
          <p:cNvPr id="11272" name="Picture 7"/>
          <p:cNvPicPr>
            <a:picLocks noChangeAspect="1" noChangeArrowheads="1"/>
          </p:cNvPicPr>
          <p:nvPr/>
        </p:nvPicPr>
        <p:blipFill>
          <a:blip r:embed="rId3" cstate="print"/>
          <a:srcRect/>
          <a:stretch>
            <a:fillRect/>
          </a:stretch>
        </p:blipFill>
        <p:spPr bwMode="auto">
          <a:xfrm>
            <a:off x="1668095" y="1533342"/>
            <a:ext cx="5290693" cy="4038119"/>
          </a:xfrm>
          <a:prstGeom prst="rect">
            <a:avLst/>
          </a:prstGeom>
          <a:noFill/>
          <a:ln w="9525">
            <a:noFill/>
            <a:miter lim="800000"/>
            <a:headEnd/>
            <a:tailEnd/>
          </a:ln>
        </p:spPr>
      </p:pic>
      <p:sp>
        <p:nvSpPr>
          <p:cNvPr id="11275" name="円/楕円 10"/>
          <p:cNvSpPr>
            <a:spLocks noChangeArrowheads="1"/>
          </p:cNvSpPr>
          <p:nvPr/>
        </p:nvSpPr>
        <p:spPr bwMode="auto">
          <a:xfrm>
            <a:off x="3172563" y="1986665"/>
            <a:ext cx="282575" cy="806450"/>
          </a:xfrm>
          <a:prstGeom prst="ellipse">
            <a:avLst/>
          </a:prstGeom>
          <a:noFill/>
          <a:ln w="12700" algn="ctr">
            <a:solidFill>
              <a:srgbClr val="FF0000"/>
            </a:solidFill>
            <a:prstDash val="dash"/>
            <a:round/>
            <a:headEnd type="none" w="sm" len="sm"/>
            <a:tailEnd type="none" w="sm" len="sm"/>
          </a:ln>
        </p:spPr>
        <p:txBody>
          <a:bodyPr/>
          <a:lstStyle/>
          <a:p>
            <a:pPr eaLnBrk="0" hangingPunct="0"/>
            <a:endParaRPr kumimoji="0" lang="ja-JP" altLang="en-US"/>
          </a:p>
        </p:txBody>
      </p:sp>
      <p:sp>
        <p:nvSpPr>
          <p:cNvPr id="11277" name="テキスト ボックス 13"/>
          <p:cNvSpPr txBox="1">
            <a:spLocks noChangeArrowheads="1"/>
          </p:cNvSpPr>
          <p:nvPr/>
        </p:nvSpPr>
        <p:spPr bwMode="auto">
          <a:xfrm>
            <a:off x="2174323" y="1482837"/>
            <a:ext cx="1529586" cy="400110"/>
          </a:xfrm>
          <a:prstGeom prst="rect">
            <a:avLst/>
          </a:prstGeom>
          <a:noFill/>
          <a:ln w="9525">
            <a:noFill/>
            <a:miter lim="800000"/>
            <a:headEnd/>
            <a:tailEnd/>
          </a:ln>
        </p:spPr>
        <p:txBody>
          <a:bodyPr wrap="none">
            <a:spAutoFit/>
          </a:bodyPr>
          <a:lstStyle/>
          <a:p>
            <a:r>
              <a:rPr lang="en-US" altLang="ja-JP" sz="2000" dirty="0">
                <a:solidFill>
                  <a:srgbClr val="FF0000"/>
                </a:solidFill>
              </a:rPr>
              <a:t>Direct </a:t>
            </a:r>
            <a:r>
              <a:rPr lang="en-US" altLang="ja-JP" sz="2000" dirty="0" smtClean="0">
                <a:solidFill>
                  <a:srgbClr val="FF0000"/>
                </a:solidFill>
              </a:rPr>
              <a:t>waves</a:t>
            </a:r>
            <a:endParaRPr lang="ja-JP" altLang="en-US" sz="2000" dirty="0">
              <a:solidFill>
                <a:srgbClr val="FF0000"/>
              </a:solidFill>
            </a:endParaRPr>
          </a:p>
        </p:txBody>
      </p:sp>
      <p:sp>
        <p:nvSpPr>
          <p:cNvPr id="11278" name="テキスト ボックス 14"/>
          <p:cNvSpPr txBox="1">
            <a:spLocks noChangeArrowheads="1"/>
          </p:cNvSpPr>
          <p:nvPr/>
        </p:nvSpPr>
        <p:spPr bwMode="auto">
          <a:xfrm>
            <a:off x="3733879" y="1492915"/>
            <a:ext cx="1955985" cy="400110"/>
          </a:xfrm>
          <a:prstGeom prst="rect">
            <a:avLst/>
          </a:prstGeom>
          <a:noFill/>
          <a:ln w="9525">
            <a:noFill/>
            <a:miter lim="800000"/>
            <a:headEnd/>
            <a:tailEnd/>
          </a:ln>
        </p:spPr>
        <p:txBody>
          <a:bodyPr wrap="none">
            <a:spAutoFit/>
          </a:bodyPr>
          <a:lstStyle/>
          <a:p>
            <a:r>
              <a:rPr lang="en-US" altLang="ja-JP" sz="2000" dirty="0">
                <a:solidFill>
                  <a:srgbClr val="008000"/>
                </a:solidFill>
              </a:rPr>
              <a:t>Reflection </a:t>
            </a:r>
            <a:r>
              <a:rPr lang="en-US" altLang="ja-JP" sz="2000" dirty="0" smtClean="0">
                <a:solidFill>
                  <a:srgbClr val="008000"/>
                </a:solidFill>
              </a:rPr>
              <a:t>waves</a:t>
            </a:r>
            <a:endParaRPr lang="en-US" altLang="ja-JP" sz="2000" dirty="0">
              <a:solidFill>
                <a:srgbClr val="008000"/>
              </a:solidFill>
            </a:endParaRPr>
          </a:p>
        </p:txBody>
      </p:sp>
      <p:sp>
        <p:nvSpPr>
          <p:cNvPr id="11279" name="円/楕円 15"/>
          <p:cNvSpPr>
            <a:spLocks noChangeArrowheads="1"/>
          </p:cNvSpPr>
          <p:nvPr/>
        </p:nvSpPr>
        <p:spPr bwMode="auto">
          <a:xfrm>
            <a:off x="3670079" y="2288881"/>
            <a:ext cx="398463" cy="987425"/>
          </a:xfrm>
          <a:prstGeom prst="ellipse">
            <a:avLst/>
          </a:prstGeom>
          <a:noFill/>
          <a:ln w="12700" algn="ctr">
            <a:solidFill>
              <a:srgbClr val="008000"/>
            </a:solidFill>
            <a:prstDash val="dash"/>
            <a:round/>
            <a:headEnd type="none" w="sm" len="sm"/>
            <a:tailEnd type="none" w="sm" len="sm"/>
          </a:ln>
        </p:spPr>
        <p:txBody>
          <a:bodyPr/>
          <a:lstStyle/>
          <a:p>
            <a:pPr eaLnBrk="0" hangingPunct="0"/>
            <a:endParaRPr kumimoji="0" lang="ja-JP" altLang="en-US"/>
          </a:p>
        </p:txBody>
      </p:sp>
      <p:sp>
        <p:nvSpPr>
          <p:cNvPr id="22"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cxnSp>
        <p:nvCxnSpPr>
          <p:cNvPr id="25" name="直線矢印コネクタ 24"/>
          <p:cNvCxnSpPr/>
          <p:nvPr/>
        </p:nvCxnSpPr>
        <p:spPr bwMode="auto">
          <a:xfrm rot="5400000">
            <a:off x="3634200" y="2202720"/>
            <a:ext cx="504000" cy="1588"/>
          </a:xfrm>
          <a:prstGeom prst="straightConnector1">
            <a:avLst/>
          </a:prstGeom>
          <a:solidFill>
            <a:schemeClr val="accent1"/>
          </a:solidFill>
          <a:ln w="12700" cap="flat" cmpd="sng" algn="ctr">
            <a:solidFill>
              <a:srgbClr val="0000FF"/>
            </a:solidFill>
            <a:prstDash val="solid"/>
            <a:round/>
            <a:headEnd type="none" w="med" len="med"/>
            <a:tailEnd type="arrow" w="med" len="med"/>
          </a:ln>
          <a:effectLst/>
        </p:spPr>
      </p:cxnSp>
      <p:sp>
        <p:nvSpPr>
          <p:cNvPr id="36" name="テキスト ボックス 14"/>
          <p:cNvSpPr txBox="1">
            <a:spLocks noChangeArrowheads="1"/>
          </p:cNvSpPr>
          <p:nvPr/>
        </p:nvSpPr>
        <p:spPr bwMode="auto">
          <a:xfrm>
            <a:off x="3952071" y="2016791"/>
            <a:ext cx="684803" cy="369332"/>
          </a:xfrm>
          <a:prstGeom prst="rect">
            <a:avLst/>
          </a:prstGeom>
          <a:noFill/>
          <a:ln w="9525">
            <a:noFill/>
            <a:miter lim="800000"/>
            <a:headEnd/>
            <a:tailEnd/>
          </a:ln>
        </p:spPr>
        <p:txBody>
          <a:bodyPr wrap="none">
            <a:spAutoFit/>
          </a:bodyPr>
          <a:lstStyle/>
          <a:p>
            <a:r>
              <a:rPr lang="en-US" altLang="ja-JP" sz="1800" dirty="0" smtClean="0">
                <a:solidFill>
                  <a:srgbClr val="0000FF"/>
                </a:solidFill>
              </a:rPr>
              <a:t>18dB</a:t>
            </a:r>
            <a:endParaRPr lang="en-US" altLang="ja-JP" sz="1800" dirty="0">
              <a:solidFill>
                <a:srgbClr val="0000FF"/>
              </a:solidFill>
            </a:endParaRPr>
          </a:p>
        </p:txBody>
      </p:sp>
      <p:cxnSp>
        <p:nvCxnSpPr>
          <p:cNvPr id="38" name="直線コネクタ 37"/>
          <p:cNvCxnSpPr/>
          <p:nvPr/>
        </p:nvCxnSpPr>
        <p:spPr bwMode="auto">
          <a:xfrm>
            <a:off x="3362325" y="1985963"/>
            <a:ext cx="476250" cy="0"/>
          </a:xfrm>
          <a:prstGeom prst="line">
            <a:avLst/>
          </a:prstGeom>
          <a:solidFill>
            <a:schemeClr val="accent1"/>
          </a:solidFill>
          <a:ln w="28575" cap="flat" cmpd="sng" algn="ctr">
            <a:solidFill>
              <a:srgbClr val="0000FF"/>
            </a:solidFill>
            <a:prstDash val="sysDot"/>
            <a:round/>
            <a:headEnd type="none" w="sm" len="sm"/>
            <a:tailEnd type="none" w="sm" len="sm"/>
          </a:ln>
          <a:effectLst/>
        </p:spPr>
      </p:cxnSp>
      <p:cxnSp>
        <p:nvCxnSpPr>
          <p:cNvPr id="40" name="直線コネクタ 39"/>
          <p:cNvCxnSpPr/>
          <p:nvPr/>
        </p:nvCxnSpPr>
        <p:spPr bwMode="auto">
          <a:xfrm>
            <a:off x="3367087" y="2462213"/>
            <a:ext cx="962866" cy="0"/>
          </a:xfrm>
          <a:prstGeom prst="line">
            <a:avLst/>
          </a:prstGeom>
          <a:solidFill>
            <a:schemeClr val="accent1"/>
          </a:solidFill>
          <a:ln w="28575" cap="flat" cmpd="sng" algn="ctr">
            <a:solidFill>
              <a:srgbClr val="0000FF"/>
            </a:solidFill>
            <a:prstDash val="sysDot"/>
            <a:round/>
            <a:headEnd type="none" w="sm" len="sm"/>
            <a:tailEnd type="none" w="sm" len="sm"/>
          </a:ln>
          <a:effectLst/>
        </p:spPr>
      </p:cxnSp>
      <p:cxnSp>
        <p:nvCxnSpPr>
          <p:cNvPr id="18" name="直線矢印コネクタ 17"/>
          <p:cNvCxnSpPr/>
          <p:nvPr/>
        </p:nvCxnSpPr>
        <p:spPr bwMode="auto">
          <a:xfrm rot="5400000">
            <a:off x="3993627" y="2606384"/>
            <a:ext cx="324000" cy="1588"/>
          </a:xfrm>
          <a:prstGeom prst="straightConnector1">
            <a:avLst/>
          </a:prstGeom>
          <a:solidFill>
            <a:schemeClr val="accent1"/>
          </a:solidFill>
          <a:ln w="12700" cap="flat" cmpd="sng" algn="ctr">
            <a:solidFill>
              <a:srgbClr val="0000FF"/>
            </a:solidFill>
            <a:prstDash val="solid"/>
            <a:round/>
            <a:headEnd type="none" w="med" len="med"/>
            <a:tailEnd type="arrow" w="med" len="med"/>
          </a:ln>
          <a:effectLst/>
        </p:spPr>
      </p:cxnSp>
      <p:sp>
        <p:nvSpPr>
          <p:cNvPr id="19" name="テキスト ボックス 14"/>
          <p:cNvSpPr txBox="1">
            <a:spLocks noChangeArrowheads="1"/>
          </p:cNvSpPr>
          <p:nvPr/>
        </p:nvSpPr>
        <p:spPr bwMode="auto">
          <a:xfrm>
            <a:off x="4167710" y="2443220"/>
            <a:ext cx="962123" cy="800219"/>
          </a:xfrm>
          <a:prstGeom prst="rect">
            <a:avLst/>
          </a:prstGeom>
          <a:noFill/>
          <a:ln w="9525">
            <a:noFill/>
            <a:miter lim="800000"/>
            <a:headEnd/>
            <a:tailEnd/>
          </a:ln>
        </p:spPr>
        <p:txBody>
          <a:bodyPr wrap="none">
            <a:spAutoFit/>
          </a:bodyPr>
          <a:lstStyle/>
          <a:p>
            <a:r>
              <a:rPr lang="en-US" altLang="ja-JP" sz="1800" dirty="0" smtClean="0">
                <a:solidFill>
                  <a:srgbClr val="0000FF"/>
                </a:solidFill>
              </a:rPr>
              <a:t>12dB</a:t>
            </a:r>
          </a:p>
          <a:p>
            <a:r>
              <a:rPr lang="en-US" altLang="ja-JP" sz="1400" dirty="0" smtClean="0">
                <a:solidFill>
                  <a:srgbClr val="0000FF"/>
                </a:solidFill>
              </a:rPr>
              <a:t>No metal</a:t>
            </a:r>
          </a:p>
          <a:p>
            <a:r>
              <a:rPr lang="en-US" altLang="ja-JP" sz="1400" dirty="0" smtClean="0">
                <a:solidFill>
                  <a:srgbClr val="0000FF"/>
                </a:solidFill>
              </a:rPr>
              <a:t>        frame</a:t>
            </a:r>
            <a:endParaRPr lang="en-US" altLang="ja-JP" sz="1400" dirty="0">
              <a:solidFill>
                <a:srgbClr val="0000FF"/>
              </a:solidFill>
            </a:endParaRPr>
          </a:p>
        </p:txBody>
      </p:sp>
      <p:cxnSp>
        <p:nvCxnSpPr>
          <p:cNvPr id="20" name="直線コネクタ 19"/>
          <p:cNvCxnSpPr/>
          <p:nvPr/>
        </p:nvCxnSpPr>
        <p:spPr bwMode="auto">
          <a:xfrm>
            <a:off x="3869111" y="2775978"/>
            <a:ext cx="476250" cy="0"/>
          </a:xfrm>
          <a:prstGeom prst="line">
            <a:avLst/>
          </a:prstGeom>
          <a:solidFill>
            <a:schemeClr val="accent1"/>
          </a:solidFill>
          <a:ln w="28575" cap="flat" cmpd="sng" algn="ctr">
            <a:solidFill>
              <a:srgbClr val="0000FF"/>
            </a:solidFill>
            <a:prstDash val="sysDot"/>
            <a:round/>
            <a:headEnd type="none" w="sm" len="sm"/>
            <a:tailEnd type="none" w="sm" len="sm"/>
          </a:ln>
          <a:effectLst/>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92125" y="685800"/>
            <a:ext cx="7543800" cy="1066800"/>
          </a:xfrm>
        </p:spPr>
        <p:txBody>
          <a:bodyPr/>
          <a:lstStyle/>
          <a:p>
            <a:r>
              <a:rPr lang="en-US" altLang="ja-JP" dirty="0" smtClean="0">
                <a:solidFill>
                  <a:srgbClr val="0000FF"/>
                </a:solidFill>
              </a:rPr>
              <a:t>Consideration of the channel model for the cubicle environment (near location)</a:t>
            </a:r>
            <a:endParaRPr kumimoji="1" lang="ja-JP" altLang="en-US" dirty="0">
              <a:solidFill>
                <a:srgbClr val="0000FF"/>
              </a:solidFill>
            </a:endParaRPr>
          </a:p>
        </p:txBody>
      </p:sp>
      <p:sp>
        <p:nvSpPr>
          <p:cNvPr id="3" name="コンテンツ プレースホルダ 2"/>
          <p:cNvSpPr>
            <a:spLocks noGrp="1"/>
          </p:cNvSpPr>
          <p:nvPr>
            <p:ph idx="1"/>
          </p:nvPr>
        </p:nvSpPr>
        <p:spPr/>
        <p:txBody>
          <a:bodyPr/>
          <a:lstStyle/>
          <a:p>
            <a:pPr>
              <a:buClr>
                <a:srgbClr val="0000FF"/>
              </a:buClr>
              <a:buSzPct val="50000"/>
              <a:buFont typeface="Wingdings" pitchFamily="2" charset="2"/>
              <a:buChar char="n"/>
            </a:pPr>
            <a:r>
              <a:rPr lang="en-US" altLang="ja-JP" dirty="0" smtClean="0"/>
              <a:t>There are two situations for reflected waves by ceiling.</a:t>
            </a:r>
          </a:p>
          <a:p>
            <a:pPr>
              <a:buClr>
                <a:srgbClr val="0000FF"/>
              </a:buClr>
              <a:buSzPct val="50000"/>
              <a:buFont typeface="Wingdings" pitchFamily="2" charset="2"/>
              <a:buChar char="n"/>
            </a:pPr>
            <a:r>
              <a:rPr lang="en-US" altLang="ja-JP" dirty="0" smtClean="0"/>
              <a:t>Intra cluster channel model including reflection wave by metal frame is required for the simulation of worst case (See slide 13). </a:t>
            </a:r>
          </a:p>
          <a:p>
            <a:pPr>
              <a:buClr>
                <a:srgbClr val="0000FF"/>
              </a:buClr>
              <a:buSzPct val="50000"/>
              <a:buFont typeface="Wingdings" pitchFamily="2" charset="2"/>
              <a:buChar char="n"/>
            </a:pPr>
            <a:r>
              <a:rPr lang="en-US" altLang="ja-JP" dirty="0" smtClean="0"/>
              <a:t>On the other hand, reflection wave is very small (30dB lower than direct wave) when there is no metal frame in the ceiling. In this case, channel model may not be required. </a:t>
            </a:r>
          </a:p>
        </p:txBody>
      </p:sp>
      <p:sp>
        <p:nvSpPr>
          <p:cNvPr id="4" name="日付プレースホルダ 3"/>
          <p:cNvSpPr>
            <a:spLocks noGrp="1"/>
          </p:cNvSpPr>
          <p:nvPr>
            <p:ph type="dt" sz="half" idx="10"/>
          </p:nvPr>
        </p:nvSpPr>
        <p:spPr/>
        <p:txBody>
          <a:bodyPr/>
          <a:lstStyle/>
          <a:p>
            <a:pPr>
              <a:defRPr/>
            </a:pPr>
            <a:r>
              <a:rPr lang="en-US" altLang="ja-JP" smtClean="0"/>
              <a:t>April, 2010</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Hirokazu Sawada, Tohoku University</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FB9F84E0-A765-4500-B1E1-2139021346A8}" type="slidenum">
              <a:rPr lang="en-US" altLang="ja-JP" smtClean="0"/>
              <a:pPr>
                <a:defRPr/>
              </a:pPr>
              <a:t>12</a:t>
            </a:fld>
            <a:endParaRPr lang="en-US" altLang="ja-JP"/>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0" y="632962"/>
            <a:ext cx="9144000" cy="568325"/>
          </a:xfrm>
        </p:spPr>
        <p:txBody>
          <a:bodyPr/>
          <a:lstStyle/>
          <a:p>
            <a:r>
              <a:rPr lang="en-US" altLang="ja-JP" sz="2400" dirty="0" smtClean="0">
                <a:solidFill>
                  <a:srgbClr val="0000FF"/>
                </a:solidFill>
                <a:ea typeface="ＭＳ Ｐゴシック" charset="-128"/>
              </a:rPr>
              <a:t>Intra-cluster parameters for cubicle environments (near location)</a:t>
            </a:r>
            <a:endParaRPr lang="ja-JP" altLang="en-US" sz="2400" dirty="0" smtClean="0">
              <a:solidFill>
                <a:srgbClr val="0000FF"/>
              </a:solidFill>
              <a:ea typeface="ＭＳ Ｐゴシック" charset="-128"/>
            </a:endParaRPr>
          </a:p>
        </p:txBody>
      </p:sp>
      <p:sp>
        <p:nvSpPr>
          <p:cNvPr id="13316"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13317" name="スライド番号プレースホルダ 5"/>
          <p:cNvSpPr>
            <a:spLocks noGrp="1"/>
          </p:cNvSpPr>
          <p:nvPr>
            <p:ph type="sldNum" sz="quarter" idx="12"/>
          </p:nvPr>
        </p:nvSpPr>
        <p:spPr>
          <a:noFill/>
        </p:spPr>
        <p:txBody>
          <a:bodyPr/>
          <a:lstStyle/>
          <a:p>
            <a:r>
              <a:rPr lang="en-US" altLang="ja-JP" smtClean="0"/>
              <a:t>Slide </a:t>
            </a:r>
            <a:fld id="{A8EF70AF-862F-4A97-BA75-C9F0C31C123F}" type="slidenum">
              <a:rPr lang="en-US" altLang="ja-JP" smtClean="0"/>
              <a:pPr/>
              <a:t>13</a:t>
            </a:fld>
            <a:endParaRPr lang="en-US" altLang="ja-JP" smtClean="0"/>
          </a:p>
        </p:txBody>
      </p:sp>
      <p:graphicFrame>
        <p:nvGraphicFramePr>
          <p:cNvPr id="7" name="表 6"/>
          <p:cNvGraphicFramePr>
            <a:graphicFrameLocks noGrp="1"/>
          </p:cNvGraphicFramePr>
          <p:nvPr/>
        </p:nvGraphicFramePr>
        <p:xfrm>
          <a:off x="88900" y="1221247"/>
          <a:ext cx="8991602" cy="1950720"/>
        </p:xfrm>
        <a:graphic>
          <a:graphicData uri="http://schemas.openxmlformats.org/drawingml/2006/table">
            <a:tbl>
              <a:tblPr firstRow="1" bandRow="1">
                <a:tableStyleId>{5940675A-B579-460E-94D1-54222C63F5DA}</a:tableStyleId>
              </a:tblPr>
              <a:tblGrid>
                <a:gridCol w="883866"/>
                <a:gridCol w="1206230"/>
                <a:gridCol w="797668"/>
                <a:gridCol w="848156"/>
                <a:gridCol w="875947"/>
                <a:gridCol w="875947"/>
                <a:gridCol w="875947"/>
                <a:gridCol w="875947"/>
                <a:gridCol w="875947"/>
                <a:gridCol w="875947"/>
              </a:tblGrid>
              <a:tr h="370840">
                <a:tc gridSpan="2">
                  <a:txBody>
                    <a:bodyPr/>
                    <a:lstStyle/>
                    <a:p>
                      <a:r>
                        <a:rPr kumimoji="1" lang="en-US" altLang="ja-JP" sz="1600" dirty="0" smtClean="0"/>
                        <a:t>Environments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Far location</a:t>
                      </a:r>
                      <a:endParaRPr kumimoji="1" lang="ja-JP" altLang="en-US" sz="1600" dirty="0" smtClean="0"/>
                    </a:p>
                  </a:txBody>
                  <a:tcPr/>
                </a:tc>
                <a:tc hMerge="1">
                  <a:txBody>
                    <a:bodyPr/>
                    <a:lstStyle/>
                    <a:p>
                      <a:endParaRPr kumimoji="1" lang="ja-JP" altLang="en-US"/>
                    </a:p>
                  </a:txBody>
                  <a:tcPr/>
                </a:tc>
                <a:tc>
                  <a:txBody>
                    <a:bodyPr/>
                    <a:lstStyle/>
                    <a:p>
                      <a:r>
                        <a:rPr kumimoji="1" lang="en-US" altLang="ja-JP" sz="1600" dirty="0" smtClean="0"/>
                        <a:t> </a:t>
                      </a:r>
                      <a:r>
                        <a:rPr kumimoji="1" lang="en-US" altLang="ja-JP" sz="1600" dirty="0" err="1" smtClean="0"/>
                        <a:t>k</a:t>
                      </a:r>
                      <a:r>
                        <a:rPr kumimoji="1" lang="en-US" altLang="ja-JP" sz="1600" i="1" baseline="-25000" dirty="0" err="1" smtClean="0"/>
                        <a:t>f</a:t>
                      </a:r>
                      <a:r>
                        <a:rPr kumimoji="1" lang="en-US" altLang="ja-JP" sz="1600" baseline="-25000" dirty="0" smtClean="0"/>
                        <a:t> </a:t>
                      </a:r>
                      <a:r>
                        <a:rPr kumimoji="1" lang="en-US" altLang="ja-JP" sz="1600" baseline="0" dirty="0" smtClean="0"/>
                        <a:t>[dB]</a:t>
                      </a:r>
                      <a:endParaRPr kumimoji="1" lang="ja-JP" altLang="en-US" sz="1600" i="1" baseline="0" dirty="0"/>
                    </a:p>
                  </a:txBody>
                  <a:tcPr/>
                </a:tc>
                <a:tc>
                  <a:txBody>
                    <a:bodyPr/>
                    <a:lstStyle/>
                    <a:p>
                      <a:r>
                        <a:rPr kumimoji="1" lang="en-US" altLang="ja-JP" sz="1600" dirty="0" smtClean="0"/>
                        <a:t> k</a:t>
                      </a:r>
                      <a:r>
                        <a:rPr kumimoji="1" lang="en-US" altLang="ja-JP" sz="1600" i="1" baseline="-25000" dirty="0" smtClean="0"/>
                        <a:t>b</a:t>
                      </a:r>
                      <a:r>
                        <a:rPr kumimoji="1" lang="en-US" altLang="ja-JP" sz="1600" baseline="-25000" dirty="0" smtClean="0"/>
                        <a:t> </a:t>
                      </a:r>
                      <a:r>
                        <a:rPr kumimoji="1" lang="en-US" altLang="ja-JP" sz="1600" baseline="0" dirty="0" smtClean="0"/>
                        <a:t>[dB]</a:t>
                      </a:r>
                      <a:endParaRPr kumimoji="1" lang="ja-JP" altLang="en-US" sz="1600" dirty="0"/>
                    </a:p>
                  </a:txBody>
                  <a:tcPr/>
                </a:tc>
                <a:tc>
                  <a:txBody>
                    <a:bodyPr/>
                    <a:lstStyle/>
                    <a:p>
                      <a:r>
                        <a:rPr kumimoji="1" lang="en-US" altLang="ja-JP" sz="1600" dirty="0" smtClean="0"/>
                        <a:t> </a:t>
                      </a:r>
                      <a:r>
                        <a:rPr kumimoji="1" lang="en-US" altLang="ja-JP" sz="1600" dirty="0" err="1" smtClean="0">
                          <a:latin typeface="Symbol" pitchFamily="18" charset="2"/>
                        </a:rPr>
                        <a:t>g</a:t>
                      </a:r>
                      <a:r>
                        <a:rPr kumimoji="1" lang="en-US" altLang="ja-JP" sz="1600" i="1" baseline="-25000" dirty="0" err="1" smtClean="0"/>
                        <a:t>f</a:t>
                      </a:r>
                      <a:r>
                        <a:rPr kumimoji="1" lang="en-US" altLang="ja-JP" sz="1600" i="1" baseline="-25000" dirty="0" smtClean="0"/>
                        <a:t>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i="0" baseline="0" dirty="0">
                        <a:latin typeface="Symbol" pitchFamily="18" charset="2"/>
                      </a:endParaRPr>
                    </a:p>
                  </a:txBody>
                  <a:tcPr/>
                </a:tc>
                <a:tc>
                  <a:txBody>
                    <a:bodyPr/>
                    <a:lstStyle/>
                    <a:p>
                      <a:r>
                        <a:rPr kumimoji="1" lang="en-US" altLang="ja-JP" sz="1600" dirty="0" smtClean="0"/>
                        <a:t> </a:t>
                      </a:r>
                      <a:r>
                        <a:rPr kumimoji="1" lang="en-US" altLang="ja-JP" sz="1600" dirty="0" err="1" smtClean="0">
                          <a:latin typeface="Symbol" pitchFamily="18" charset="2"/>
                        </a:rPr>
                        <a:t>g</a:t>
                      </a:r>
                      <a:r>
                        <a:rPr kumimoji="1" lang="en-US" altLang="ja-JP" sz="1600" i="1" baseline="-25000" dirty="0" err="1" smtClean="0"/>
                        <a:t>b</a:t>
                      </a:r>
                      <a:r>
                        <a:rPr kumimoji="1" lang="en-US" altLang="ja-JP" sz="1600" baseline="-25000" dirty="0" smtClean="0"/>
                        <a:t>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dirty="0">
                        <a:latin typeface="Symbol" pitchFamily="18" charset="2"/>
                      </a:endParaRPr>
                    </a:p>
                  </a:txBody>
                  <a:tcPr/>
                </a:tc>
                <a:tc>
                  <a:txBody>
                    <a:bodyPr/>
                    <a:lstStyle/>
                    <a:p>
                      <a:r>
                        <a:rPr kumimoji="1" lang="en-US" altLang="ja-JP" sz="1600" dirty="0" smtClean="0"/>
                        <a:t> </a:t>
                      </a:r>
                      <a:r>
                        <a:rPr kumimoji="1" lang="en-US" altLang="ja-JP" sz="1600" dirty="0" smtClean="0">
                          <a:latin typeface="Symbol" pitchFamily="18" charset="2"/>
                        </a:rPr>
                        <a:t>l</a:t>
                      </a:r>
                      <a:r>
                        <a:rPr kumimoji="1" lang="en-US" altLang="ja-JP" sz="1600" i="1" baseline="-25000" dirty="0" smtClean="0"/>
                        <a:t>f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i="1" dirty="0">
                        <a:latin typeface="Symbol" pitchFamily="18" charset="2"/>
                      </a:endParaRPr>
                    </a:p>
                  </a:txBody>
                  <a:tcPr/>
                </a:tc>
                <a:tc>
                  <a:txBody>
                    <a:bodyPr/>
                    <a:lstStyle/>
                    <a:p>
                      <a:r>
                        <a:rPr kumimoji="1" lang="en-US" altLang="ja-JP" sz="1600" dirty="0" smtClean="0">
                          <a:latin typeface="Symbol" pitchFamily="18" charset="2"/>
                        </a:rPr>
                        <a:t>l</a:t>
                      </a:r>
                      <a:r>
                        <a:rPr kumimoji="1" lang="en-US" altLang="ja-JP" sz="1600" i="1" baseline="-25000" dirty="0" smtClean="0"/>
                        <a:t>b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baseline="0" dirty="0">
                        <a:latin typeface="Symbol" pitchFamily="18" charset="2"/>
                      </a:endParaRPr>
                    </a:p>
                  </a:txBody>
                  <a:tcPr/>
                </a:tc>
                <a:tc>
                  <a:txBody>
                    <a:bodyPr/>
                    <a:lstStyle/>
                    <a:p>
                      <a:r>
                        <a:rPr lang="en-US" altLang="ja-JP" sz="1000" dirty="0" smtClean="0"/>
                        <a:t>Distribution,</a:t>
                      </a:r>
                      <a:r>
                        <a:rPr lang="en-US" altLang="ja-JP" sz="1000" baseline="0" dirty="0" smtClean="0"/>
                        <a:t> for forward</a:t>
                      </a:r>
                      <a:endParaRPr lang="ja-JP" altLang="en-US" sz="1000" dirty="0"/>
                    </a:p>
                  </a:txBody>
                  <a:tcPr/>
                </a:tc>
                <a:tc>
                  <a:txBody>
                    <a:bodyPr/>
                    <a:lstStyle/>
                    <a:p>
                      <a:r>
                        <a:rPr lang="en-US" altLang="ja-JP" sz="1000" dirty="0" smtClean="0"/>
                        <a:t>Distribution for backward</a:t>
                      </a:r>
                      <a:endParaRPr lang="ja-JP" altLang="en-US" sz="1000" dirty="0"/>
                    </a:p>
                  </a:txBody>
                  <a:tcPr/>
                </a:tc>
              </a:tr>
              <a:tr h="370840">
                <a:tc rowSpan="2">
                  <a:txBody>
                    <a:bodyPr/>
                    <a:lstStyle/>
                    <a:p>
                      <a:r>
                        <a:rPr kumimoji="1" lang="en-US" altLang="ja-JP" sz="1600" dirty="0" smtClean="0"/>
                        <a:t>Cubicle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AP-STA</a:t>
                      </a:r>
                    </a:p>
                  </a:txBody>
                  <a:tcPr>
                    <a:lnR w="12700" cap="flat" cmpd="sng" algn="ctr">
                      <a:solidFill>
                        <a:schemeClr val="tx1"/>
                      </a:solidFill>
                      <a:prstDash val="solid"/>
                      <a:round/>
                      <a:headEnd type="none" w="med" len="med"/>
                      <a:tailEnd type="none" w="med" len="med"/>
                    </a:lnR>
                  </a:tcPr>
                </a:tc>
                <a:tc>
                  <a:txBody>
                    <a:bodyPr/>
                    <a:lstStyle/>
                    <a:p>
                      <a:pPr algn="ctr"/>
                      <a:r>
                        <a:rPr kumimoji="1" lang="en-US" altLang="ja-JP" sz="1600" dirty="0" smtClean="0"/>
                        <a:t>For worst case※</a:t>
                      </a:r>
                    </a:p>
                  </a:txBody>
                  <a:tcPr>
                    <a:lnL w="12700" cap="flat" cmpd="sng" algn="ctr">
                      <a:solidFill>
                        <a:schemeClr val="tx1"/>
                      </a:solidFill>
                      <a:prstDash val="solid"/>
                      <a:round/>
                      <a:headEnd type="none" w="med" len="med"/>
                      <a:tailEnd type="none" w="med" len="med"/>
                    </a:lnL>
                    <a:noFill/>
                  </a:tcPr>
                </a:tc>
                <a:tc>
                  <a:txBody>
                    <a:bodyPr/>
                    <a:lstStyle/>
                    <a:p>
                      <a:r>
                        <a:rPr kumimoji="1" lang="en-US" altLang="ja-JP" sz="1600" dirty="0" smtClean="0"/>
                        <a:t>7.2</a:t>
                      </a:r>
                      <a:endParaRPr kumimoji="1" lang="ja-JP" altLang="en-US" sz="1600" dirty="0"/>
                    </a:p>
                  </a:txBody>
                  <a:tcPr>
                    <a:noFill/>
                  </a:tcPr>
                </a:tc>
                <a:tc>
                  <a:txBody>
                    <a:bodyPr/>
                    <a:lstStyle/>
                    <a:p>
                      <a:r>
                        <a:rPr kumimoji="1" lang="en-US" altLang="ja-JP" sz="1600" dirty="0" smtClean="0"/>
                        <a:t>12</a:t>
                      </a:r>
                      <a:endParaRPr kumimoji="1" lang="ja-JP" altLang="en-US" sz="16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smtClean="0"/>
                        <a:t>0.46</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1.8</a:t>
                      </a:r>
                      <a:endParaRPr kumimoji="1" lang="ja-JP" altLang="en-US" sz="1600" dirty="0" smtClean="0"/>
                    </a:p>
                  </a:txBody>
                  <a:tcPr>
                    <a:noFill/>
                  </a:tcPr>
                </a:tc>
                <a:tc>
                  <a:txBody>
                    <a:bodyPr/>
                    <a:lstStyle/>
                    <a:p>
                      <a:r>
                        <a:rPr kumimoji="1" lang="en-US" altLang="ja-JP" sz="1600" dirty="0" smtClean="0"/>
                        <a:t>0.47</a:t>
                      </a:r>
                      <a:endParaRPr kumimoji="1" lang="ja-JP" altLang="en-US" sz="16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0.88</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p>
                  </a:txBody>
                  <a:tcPr>
                    <a:lnR w="12700" cap="flat" cmpd="sng" algn="ctr">
                      <a:solidFill>
                        <a:schemeClr val="tx1"/>
                      </a:solidFill>
                      <a:prstDash val="solid"/>
                      <a:round/>
                      <a:headEnd type="none" w="med" len="med"/>
                      <a:tailEnd type="none" w="med" len="med"/>
                    </a:lnR>
                  </a:tcPr>
                </a:tc>
                <a:tc>
                  <a:txBody>
                    <a:bodyPr/>
                    <a:lstStyle/>
                    <a:p>
                      <a:pPr algn="ctr"/>
                      <a:r>
                        <a:rPr kumimoji="1" lang="en-US" altLang="ja-JP" sz="1600" dirty="0" smtClean="0"/>
                        <a:t>Previous</a:t>
                      </a:r>
                    </a:p>
                    <a:p>
                      <a:pPr algn="ctr"/>
                      <a:r>
                        <a:rPr kumimoji="1" lang="en-US" altLang="ja-JP" sz="1600" dirty="0" smtClean="0"/>
                        <a:t>estimation</a:t>
                      </a:r>
                    </a:p>
                    <a:p>
                      <a:pPr algn="ctr"/>
                      <a:r>
                        <a:rPr kumimoji="1" lang="en-US" altLang="ja-JP" sz="1400" dirty="0" smtClean="0"/>
                        <a:t>Doc.10/372r0</a:t>
                      </a:r>
                      <a:endParaRPr kumimoji="1" lang="ja-JP" altLang="en-US" sz="1400" dirty="0" smtClean="0"/>
                    </a:p>
                  </a:txBody>
                  <a:tcPr>
                    <a:lnL w="12700" cap="flat" cmpd="sng" algn="ctr">
                      <a:solidFill>
                        <a:schemeClr val="tx1"/>
                      </a:solidFill>
                      <a:prstDash val="solid"/>
                      <a:round/>
                      <a:headEnd type="none" w="med" len="med"/>
                      <a:tailEnd type="none" w="med" len="med"/>
                    </a:lnL>
                    <a:noFill/>
                  </a:tcPr>
                </a:tc>
                <a:tc>
                  <a:txBody>
                    <a:bodyPr/>
                    <a:lstStyle/>
                    <a:p>
                      <a:r>
                        <a:rPr kumimoji="1" lang="en-US" altLang="ja-JP" sz="1600" dirty="0" smtClean="0"/>
                        <a:t>N/A</a:t>
                      </a:r>
                      <a:endParaRPr kumimoji="1" lang="ja-JP" altLang="en-US" sz="1600" dirty="0"/>
                    </a:p>
                  </a:txBody>
                  <a:tcPr>
                    <a:noFill/>
                  </a:tcPr>
                </a:tc>
                <a:tc>
                  <a:txBody>
                    <a:bodyPr/>
                    <a:lstStyle/>
                    <a:p>
                      <a:r>
                        <a:rPr kumimoji="1" lang="en-US" altLang="ja-JP" sz="1600" dirty="0" smtClean="0"/>
                        <a:t>24.5</a:t>
                      </a:r>
                      <a:endParaRPr kumimoji="1" lang="ja-JP" altLang="en-US" sz="1600" dirty="0"/>
                    </a:p>
                  </a:txBody>
                  <a:tcPr>
                    <a:noFill/>
                  </a:tcPr>
                </a:tc>
                <a:tc>
                  <a:txBody>
                    <a:bodyPr/>
                    <a:lstStyle/>
                    <a:p>
                      <a:r>
                        <a:rPr kumimoji="1" lang="en-US" altLang="ja-JP" sz="1600" dirty="0" smtClean="0"/>
                        <a:t>N/A</a:t>
                      </a:r>
                      <a:endParaRPr kumimoji="1" lang="ja-JP" altLang="en-US" sz="1600" dirty="0"/>
                    </a:p>
                  </a:txBody>
                  <a:tcPr>
                    <a:noFill/>
                  </a:tcPr>
                </a:tc>
                <a:tc>
                  <a:txBody>
                    <a:bodyPr/>
                    <a:lstStyle/>
                    <a:p>
                      <a:r>
                        <a:rPr kumimoji="1" lang="en-US" altLang="ja-JP" sz="1600" dirty="0" smtClean="0"/>
                        <a:t>0.690</a:t>
                      </a:r>
                      <a:endParaRPr kumimoji="1" lang="ja-JP" altLang="en-US" sz="1600" dirty="0"/>
                    </a:p>
                  </a:txBody>
                  <a:tcPr>
                    <a:noFill/>
                  </a:tcPr>
                </a:tc>
                <a:tc>
                  <a:txBody>
                    <a:bodyPr/>
                    <a:lstStyle/>
                    <a:p>
                      <a:r>
                        <a:rPr kumimoji="1" lang="en-US" altLang="ja-JP" sz="1600" dirty="0" smtClean="0"/>
                        <a:t>N/A</a:t>
                      </a:r>
                      <a:endParaRPr kumimoji="1" lang="ja-JP" altLang="en-US" sz="1600" dirty="0"/>
                    </a:p>
                  </a:txBody>
                  <a:tcPr>
                    <a:noFill/>
                  </a:tcPr>
                </a:tc>
                <a:tc>
                  <a:txBody>
                    <a:bodyPr/>
                    <a:lstStyle/>
                    <a:p>
                      <a:r>
                        <a:rPr kumimoji="1" lang="en-US" altLang="ja-JP" sz="1600" dirty="0" smtClean="0"/>
                        <a:t>1.13</a:t>
                      </a:r>
                      <a:endParaRPr kumimoji="1" lang="ja-JP" altLang="en-US" sz="1600" dirty="0"/>
                    </a:p>
                  </a:txBody>
                  <a:tcPr>
                    <a:noFill/>
                  </a:tcPr>
                </a:tc>
                <a:tc>
                  <a:txBody>
                    <a:bodyPr/>
                    <a:lstStyle/>
                    <a:p>
                      <a:r>
                        <a:rPr kumimoji="1" lang="en-US" altLang="ja-JP" sz="1600" dirty="0" smtClean="0"/>
                        <a:t>N/A</a:t>
                      </a:r>
                      <a:endParaRPr kumimoji="1" lang="ja-JP" altLang="en-US" sz="16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r>
            </a:tbl>
          </a:graphicData>
        </a:graphic>
      </p:graphicFrame>
      <p:sp>
        <p:nvSpPr>
          <p:cNvPr id="1336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ja-JP" altLang="en-US"/>
          </a:p>
        </p:txBody>
      </p:sp>
      <p:grpSp>
        <p:nvGrpSpPr>
          <p:cNvPr id="2" name="グループ化 65"/>
          <p:cNvGrpSpPr>
            <a:grpSpLocks/>
          </p:cNvGrpSpPr>
          <p:nvPr/>
        </p:nvGrpSpPr>
        <p:grpSpPr bwMode="auto">
          <a:xfrm>
            <a:off x="296863" y="3109913"/>
            <a:ext cx="8115300" cy="4584700"/>
            <a:chOff x="1816100" y="2895600"/>
            <a:chExt cx="8115300" cy="4584700"/>
          </a:xfrm>
        </p:grpSpPr>
        <p:sp>
          <p:nvSpPr>
            <p:cNvPr id="50" name="右中かっこ 49"/>
            <p:cNvSpPr/>
            <p:nvPr/>
          </p:nvSpPr>
          <p:spPr bwMode="auto">
            <a:xfrm>
              <a:off x="5156200" y="4495800"/>
              <a:ext cx="292100" cy="2984500"/>
            </a:xfrm>
            <a:prstGeom prst="rightBrace">
              <a:avLst/>
            </a:prstGeom>
            <a:noFill/>
            <a:ln w="12700" cap="flat" cmpd="sng" algn="ctr">
              <a:solidFill>
                <a:schemeClr val="tx1"/>
              </a:solidFill>
              <a:prstDash val="solid"/>
              <a:round/>
              <a:headEnd type="none" w="sm" len="sm"/>
              <a:tailEnd type="none" w="sm" len="sm"/>
            </a:ln>
            <a:effectLst/>
            <a:scene3d>
              <a:camera prst="orthographicFront">
                <a:rot lat="0" lon="0" rev="16200000"/>
              </a:camera>
              <a:lightRig rig="threePt" dir="t"/>
            </a:scene3d>
          </p:spPr>
          <p:txBody>
            <a:bodyPr/>
            <a:lstStyle/>
            <a:p>
              <a:pPr eaLnBrk="0" hangingPunct="0">
                <a:defRPr/>
              </a:pPr>
              <a:endParaRPr kumimoji="0" lang="ja-JP" altLang="en-US"/>
            </a:p>
          </p:txBody>
        </p:sp>
        <p:sp>
          <p:nvSpPr>
            <p:cNvPr id="51" name="右中かっこ 50"/>
            <p:cNvSpPr/>
            <p:nvPr/>
          </p:nvSpPr>
          <p:spPr bwMode="auto">
            <a:xfrm>
              <a:off x="2908300" y="5270500"/>
              <a:ext cx="279400" cy="1435100"/>
            </a:xfrm>
            <a:prstGeom prst="rightBrace">
              <a:avLst/>
            </a:prstGeom>
            <a:noFill/>
            <a:ln w="12700" cap="flat" cmpd="sng" algn="ctr">
              <a:solidFill>
                <a:schemeClr val="tx1"/>
              </a:solidFill>
              <a:prstDash val="solid"/>
              <a:round/>
              <a:headEnd type="none" w="sm" len="sm"/>
              <a:tailEnd type="none" w="sm" len="sm"/>
            </a:ln>
            <a:effectLst/>
            <a:scene3d>
              <a:camera prst="orthographicFront">
                <a:rot lat="0" lon="0" rev="16200000"/>
              </a:camera>
              <a:lightRig rig="threePt" dir="t"/>
            </a:scene3d>
          </p:spPr>
          <p:txBody>
            <a:bodyPr/>
            <a:lstStyle/>
            <a:p>
              <a:pPr eaLnBrk="0" hangingPunct="0">
                <a:defRPr/>
              </a:pPr>
              <a:endParaRPr kumimoji="0" lang="ja-JP" altLang="en-US"/>
            </a:p>
          </p:txBody>
        </p:sp>
        <p:grpSp>
          <p:nvGrpSpPr>
            <p:cNvPr id="3" name="グループ化 64"/>
            <p:cNvGrpSpPr>
              <a:grpSpLocks/>
            </p:cNvGrpSpPr>
            <p:nvPr/>
          </p:nvGrpSpPr>
          <p:grpSpPr bwMode="auto">
            <a:xfrm>
              <a:off x="1816100" y="2895600"/>
              <a:ext cx="8115300" cy="3413899"/>
              <a:chOff x="1816100" y="2895600"/>
              <a:chExt cx="8115300" cy="3413899"/>
            </a:xfrm>
          </p:grpSpPr>
          <p:sp>
            <p:nvSpPr>
              <p:cNvPr id="35" name="円弧 34"/>
              <p:cNvSpPr/>
              <p:nvPr/>
            </p:nvSpPr>
            <p:spPr bwMode="auto">
              <a:xfrm rot="10800000">
                <a:off x="3822700" y="3162300"/>
                <a:ext cx="6108700" cy="2286000"/>
              </a:xfrm>
              <a:prstGeom prst="arc">
                <a:avLst/>
              </a:prstGeom>
              <a:noFill/>
              <a:ln w="12700" cap="flat" cmpd="sng" algn="ctr">
                <a:solidFill>
                  <a:srgbClr val="FF0000"/>
                </a:solidFill>
                <a:prstDash val="dash"/>
                <a:round/>
                <a:headEnd type="none" w="sm" len="sm"/>
                <a:tailEnd type="none" w="sm" len="sm"/>
              </a:ln>
              <a:effectLst/>
            </p:spPr>
            <p:txBody>
              <a:bodyPr/>
              <a:lstStyle/>
              <a:p>
                <a:pPr eaLnBrk="0" hangingPunct="0">
                  <a:defRPr/>
                </a:pPr>
                <a:endParaRPr kumimoji="0" lang="ja-JP" altLang="en-US" dirty="0">
                  <a:ln>
                    <a:solidFill>
                      <a:srgbClr val="FF0000"/>
                    </a:solidFill>
                    <a:prstDash val="dashDot"/>
                  </a:ln>
                  <a:solidFill>
                    <a:srgbClr val="FF0000"/>
                  </a:solidFill>
                </a:endParaRPr>
              </a:p>
            </p:txBody>
          </p:sp>
          <p:grpSp>
            <p:nvGrpSpPr>
              <p:cNvPr id="4" name="グループ化 63"/>
              <p:cNvGrpSpPr>
                <a:grpSpLocks/>
              </p:cNvGrpSpPr>
              <p:nvPr/>
            </p:nvGrpSpPr>
            <p:grpSpPr bwMode="auto">
              <a:xfrm>
                <a:off x="1816100" y="2895600"/>
                <a:ext cx="5900949" cy="3413899"/>
                <a:chOff x="1816100" y="2895600"/>
                <a:chExt cx="5900949" cy="3413899"/>
              </a:xfrm>
            </p:grpSpPr>
            <p:grpSp>
              <p:nvGrpSpPr>
                <p:cNvPr id="5" name="グループ化 11"/>
                <p:cNvGrpSpPr>
                  <a:grpSpLocks/>
                </p:cNvGrpSpPr>
                <p:nvPr/>
              </p:nvGrpSpPr>
              <p:grpSpPr bwMode="auto">
                <a:xfrm>
                  <a:off x="2628900" y="5130800"/>
                  <a:ext cx="4533900" cy="457200"/>
                  <a:chOff x="1676400" y="4343400"/>
                  <a:chExt cx="4533900" cy="457200"/>
                </a:xfrm>
              </p:grpSpPr>
              <p:sp>
                <p:nvSpPr>
                  <p:cNvPr id="13396" name="正方形/長方形 9"/>
                  <p:cNvSpPr>
                    <a:spLocks noChangeArrowheads="1"/>
                  </p:cNvSpPr>
                  <p:nvPr/>
                </p:nvSpPr>
                <p:spPr bwMode="auto">
                  <a:xfrm>
                    <a:off x="5029200" y="4343400"/>
                    <a:ext cx="1181100" cy="419100"/>
                  </a:xfrm>
                  <a:prstGeom prst="rect">
                    <a:avLst/>
                  </a:prstGeom>
                  <a:solidFill>
                    <a:schemeClr val="bg1"/>
                  </a:solidFill>
                  <a:ln w="12700" algn="ctr">
                    <a:noFill/>
                    <a:round/>
                    <a:headEnd type="none" w="sm" len="sm"/>
                    <a:tailEnd type="none" w="sm" len="sm"/>
                  </a:ln>
                </p:spPr>
                <p:txBody>
                  <a:bodyPr/>
                  <a:lstStyle/>
                  <a:p>
                    <a:pPr eaLnBrk="0" hangingPunct="0"/>
                    <a:endParaRPr kumimoji="0" lang="ja-JP" altLang="en-US"/>
                  </a:p>
                </p:txBody>
              </p:sp>
              <p:sp>
                <p:nvSpPr>
                  <p:cNvPr id="13397" name="正方形/長方形 10"/>
                  <p:cNvSpPr>
                    <a:spLocks noChangeArrowheads="1"/>
                  </p:cNvSpPr>
                  <p:nvPr/>
                </p:nvSpPr>
                <p:spPr bwMode="auto">
                  <a:xfrm>
                    <a:off x="1676400" y="4381500"/>
                    <a:ext cx="1181100" cy="419100"/>
                  </a:xfrm>
                  <a:prstGeom prst="rect">
                    <a:avLst/>
                  </a:prstGeom>
                  <a:solidFill>
                    <a:schemeClr val="bg1"/>
                  </a:solidFill>
                  <a:ln w="12700" algn="ctr">
                    <a:noFill/>
                    <a:round/>
                    <a:headEnd type="none" w="sm" len="sm"/>
                    <a:tailEnd type="none" w="sm" len="sm"/>
                  </a:ln>
                </p:spPr>
                <p:txBody>
                  <a:bodyPr/>
                  <a:lstStyle/>
                  <a:p>
                    <a:pPr eaLnBrk="0" hangingPunct="0"/>
                    <a:endParaRPr kumimoji="0" lang="ja-JP" altLang="en-US"/>
                  </a:p>
                </p:txBody>
              </p:sp>
            </p:grpSp>
            <p:cxnSp>
              <p:nvCxnSpPr>
                <p:cNvPr id="13372" name="直線矢印コネクタ 13"/>
                <p:cNvCxnSpPr>
                  <a:cxnSpLocks noChangeShapeType="1"/>
                </p:cNvCxnSpPr>
                <p:nvPr/>
              </p:nvCxnSpPr>
              <p:spPr bwMode="auto">
                <a:xfrm rot="5400000" flipH="1" flipV="1">
                  <a:off x="2779317" y="4592241"/>
                  <a:ext cx="1991518" cy="1588"/>
                </a:xfrm>
                <a:prstGeom prst="straightConnector1">
                  <a:avLst/>
                </a:prstGeom>
                <a:noFill/>
                <a:ln w="28575" algn="ctr">
                  <a:solidFill>
                    <a:srgbClr val="0000FF"/>
                  </a:solidFill>
                  <a:round/>
                  <a:headEnd type="none" w="sm" len="sm"/>
                  <a:tailEnd type="arrow" w="med" len="med"/>
                </a:ln>
              </p:spPr>
            </p:cxnSp>
            <p:cxnSp>
              <p:nvCxnSpPr>
                <p:cNvPr id="13373" name="直線矢印コネクタ 16"/>
                <p:cNvCxnSpPr>
                  <a:cxnSpLocks noChangeShapeType="1"/>
                </p:cNvCxnSpPr>
                <p:nvPr/>
              </p:nvCxnSpPr>
              <p:spPr bwMode="auto">
                <a:xfrm rot="5400000" flipH="1" flipV="1">
                  <a:off x="3697685" y="5080397"/>
                  <a:ext cx="1015206" cy="1588"/>
                </a:xfrm>
                <a:prstGeom prst="straightConnector1">
                  <a:avLst/>
                </a:prstGeom>
                <a:noFill/>
                <a:ln w="28575" algn="ctr">
                  <a:solidFill>
                    <a:srgbClr val="0000FF"/>
                  </a:solidFill>
                  <a:round/>
                  <a:headEnd type="none" w="sm" len="sm"/>
                  <a:tailEnd type="arrow" w="med" len="med"/>
                </a:ln>
              </p:spPr>
            </p:cxnSp>
            <p:cxnSp>
              <p:nvCxnSpPr>
                <p:cNvPr id="13374" name="直線矢印コネクタ 19"/>
                <p:cNvCxnSpPr>
                  <a:cxnSpLocks noChangeShapeType="1"/>
                </p:cNvCxnSpPr>
                <p:nvPr/>
              </p:nvCxnSpPr>
              <p:spPr bwMode="auto">
                <a:xfrm rot="5400000" flipH="1" flipV="1">
                  <a:off x="4651376" y="5398294"/>
                  <a:ext cx="354012" cy="1588"/>
                </a:xfrm>
                <a:prstGeom prst="straightConnector1">
                  <a:avLst/>
                </a:prstGeom>
                <a:noFill/>
                <a:ln w="28575" algn="ctr">
                  <a:solidFill>
                    <a:srgbClr val="0000FF"/>
                  </a:solidFill>
                  <a:round/>
                  <a:headEnd type="none" w="sm" len="sm"/>
                  <a:tailEnd type="arrow" w="med" len="med"/>
                </a:ln>
              </p:spPr>
            </p:cxnSp>
            <p:cxnSp>
              <p:nvCxnSpPr>
                <p:cNvPr id="13375" name="直線矢印コネクタ 21"/>
                <p:cNvCxnSpPr>
                  <a:cxnSpLocks noChangeShapeType="1"/>
                </p:cNvCxnSpPr>
                <p:nvPr/>
              </p:nvCxnSpPr>
              <p:spPr bwMode="auto">
                <a:xfrm rot="5400000" flipH="1" flipV="1">
                  <a:off x="4808141" y="5353447"/>
                  <a:ext cx="496094" cy="1588"/>
                </a:xfrm>
                <a:prstGeom prst="straightConnector1">
                  <a:avLst/>
                </a:prstGeom>
                <a:noFill/>
                <a:ln w="28575" algn="ctr">
                  <a:solidFill>
                    <a:srgbClr val="0000FF"/>
                  </a:solidFill>
                  <a:round/>
                  <a:headEnd type="none" w="sm" len="sm"/>
                  <a:tailEnd type="arrow" w="med" len="med"/>
                </a:ln>
              </p:spPr>
            </p:cxnSp>
            <p:cxnSp>
              <p:nvCxnSpPr>
                <p:cNvPr id="13376" name="直線矢印コネクタ 23"/>
                <p:cNvCxnSpPr>
                  <a:cxnSpLocks noChangeShapeType="1"/>
                </p:cNvCxnSpPr>
                <p:nvPr/>
              </p:nvCxnSpPr>
              <p:spPr bwMode="auto">
                <a:xfrm rot="5400000" flipH="1" flipV="1">
                  <a:off x="5806679" y="5474097"/>
                  <a:ext cx="202406" cy="1588"/>
                </a:xfrm>
                <a:prstGeom prst="straightConnector1">
                  <a:avLst/>
                </a:prstGeom>
                <a:noFill/>
                <a:ln w="28575" algn="ctr">
                  <a:solidFill>
                    <a:srgbClr val="0000FF"/>
                  </a:solidFill>
                  <a:round/>
                  <a:headEnd type="none" w="sm" len="sm"/>
                  <a:tailEnd type="arrow" w="med" len="med"/>
                </a:ln>
              </p:spPr>
            </p:cxnSp>
            <p:cxnSp>
              <p:nvCxnSpPr>
                <p:cNvPr id="13377" name="直線矢印コネクタ 25"/>
                <p:cNvCxnSpPr>
                  <a:cxnSpLocks noChangeShapeType="1"/>
                </p:cNvCxnSpPr>
                <p:nvPr/>
              </p:nvCxnSpPr>
              <p:spPr bwMode="auto">
                <a:xfrm rot="5400000" flipH="1" flipV="1">
                  <a:off x="3265091" y="5308997"/>
                  <a:ext cx="534194" cy="1588"/>
                </a:xfrm>
                <a:prstGeom prst="straightConnector1">
                  <a:avLst/>
                </a:prstGeom>
                <a:noFill/>
                <a:ln w="28575" algn="ctr">
                  <a:solidFill>
                    <a:srgbClr val="0000FF"/>
                  </a:solidFill>
                  <a:round/>
                  <a:headEnd type="none" w="sm" len="sm"/>
                  <a:tailEnd type="arrow" w="med" len="med"/>
                </a:ln>
              </p:spPr>
            </p:cxnSp>
            <p:cxnSp>
              <p:nvCxnSpPr>
                <p:cNvPr id="13378" name="直線矢印コネクタ 27"/>
                <p:cNvCxnSpPr>
                  <a:cxnSpLocks noChangeShapeType="1"/>
                </p:cNvCxnSpPr>
                <p:nvPr/>
              </p:nvCxnSpPr>
              <p:spPr bwMode="auto">
                <a:xfrm rot="5400000" flipH="1" flipV="1">
                  <a:off x="2898379" y="5347097"/>
                  <a:ext cx="456406" cy="1588"/>
                </a:xfrm>
                <a:prstGeom prst="straightConnector1">
                  <a:avLst/>
                </a:prstGeom>
                <a:noFill/>
                <a:ln w="28575" algn="ctr">
                  <a:solidFill>
                    <a:srgbClr val="0000FF"/>
                  </a:solidFill>
                  <a:round/>
                  <a:headEnd type="none" w="sm" len="sm"/>
                  <a:tailEnd type="arrow" w="med" len="med"/>
                </a:ln>
              </p:spPr>
            </p:cxnSp>
            <p:cxnSp>
              <p:nvCxnSpPr>
                <p:cNvPr id="13379" name="直線矢印コネクタ 30"/>
                <p:cNvCxnSpPr>
                  <a:cxnSpLocks noChangeShapeType="1"/>
                </p:cNvCxnSpPr>
                <p:nvPr/>
              </p:nvCxnSpPr>
              <p:spPr bwMode="auto">
                <a:xfrm>
                  <a:off x="2324100" y="5575300"/>
                  <a:ext cx="4826000" cy="1588"/>
                </a:xfrm>
                <a:prstGeom prst="straightConnector1">
                  <a:avLst/>
                </a:prstGeom>
                <a:noFill/>
                <a:ln w="12700" algn="ctr">
                  <a:solidFill>
                    <a:schemeClr val="tx1"/>
                  </a:solidFill>
                  <a:round/>
                  <a:headEnd type="none" w="sm" len="sm"/>
                  <a:tailEnd type="arrow" w="med" len="med"/>
                </a:ln>
              </p:spPr>
            </p:cxnSp>
            <p:sp>
              <p:nvSpPr>
                <p:cNvPr id="13380" name="テキスト ボックス 32"/>
                <p:cNvSpPr txBox="1">
                  <a:spLocks noChangeArrowheads="1"/>
                </p:cNvSpPr>
                <p:nvPr/>
              </p:nvSpPr>
              <p:spPr bwMode="auto">
                <a:xfrm>
                  <a:off x="3517900" y="5575300"/>
                  <a:ext cx="506870" cy="276999"/>
                </a:xfrm>
                <a:prstGeom prst="rect">
                  <a:avLst/>
                </a:prstGeom>
                <a:noFill/>
                <a:ln w="9525">
                  <a:noFill/>
                  <a:miter lim="800000"/>
                  <a:headEnd/>
                  <a:tailEnd/>
                </a:ln>
              </p:spPr>
              <p:txBody>
                <a:bodyPr wrap="none">
                  <a:spAutoFit/>
                </a:bodyPr>
                <a:lstStyle/>
                <a:p>
                  <a:r>
                    <a:rPr lang="en-US" altLang="ja-JP"/>
                    <a:t> t = 0</a:t>
                  </a:r>
                  <a:endParaRPr lang="ja-JP" altLang="en-US"/>
                </a:p>
              </p:txBody>
            </p:sp>
            <p:sp>
              <p:nvSpPr>
                <p:cNvPr id="13381" name="テキスト ボックス 33"/>
                <p:cNvSpPr txBox="1">
                  <a:spLocks noChangeArrowheads="1"/>
                </p:cNvSpPr>
                <p:nvPr/>
              </p:nvSpPr>
              <p:spPr bwMode="auto">
                <a:xfrm>
                  <a:off x="6565900" y="5575300"/>
                  <a:ext cx="1151149" cy="276999"/>
                </a:xfrm>
                <a:prstGeom prst="rect">
                  <a:avLst/>
                </a:prstGeom>
                <a:noFill/>
                <a:ln w="9525">
                  <a:noFill/>
                  <a:miter lim="800000"/>
                  <a:headEnd/>
                  <a:tailEnd/>
                </a:ln>
              </p:spPr>
              <p:txBody>
                <a:bodyPr wrap="none">
                  <a:spAutoFit/>
                </a:bodyPr>
                <a:lstStyle/>
                <a:p>
                  <a:r>
                    <a:rPr lang="en-US" altLang="ja-JP"/>
                    <a:t> Time of arrival</a:t>
                  </a:r>
                  <a:endParaRPr lang="ja-JP" altLang="en-US"/>
                </a:p>
              </p:txBody>
            </p:sp>
            <p:sp>
              <p:nvSpPr>
                <p:cNvPr id="36" name="円弧 35"/>
                <p:cNvSpPr/>
                <p:nvPr/>
              </p:nvSpPr>
              <p:spPr bwMode="auto">
                <a:xfrm rot="10800000" flipH="1">
                  <a:off x="1816100" y="2895600"/>
                  <a:ext cx="1892300" cy="2463800"/>
                </a:xfrm>
                <a:prstGeom prst="arc">
                  <a:avLst/>
                </a:prstGeom>
                <a:noFill/>
                <a:ln w="12700" cap="flat" cmpd="sng" algn="ctr">
                  <a:solidFill>
                    <a:srgbClr val="FF0000"/>
                  </a:solidFill>
                  <a:prstDash val="dash"/>
                  <a:round/>
                  <a:headEnd type="none" w="sm" len="sm"/>
                  <a:tailEnd type="none" w="sm" len="sm"/>
                </a:ln>
                <a:effectLst/>
              </p:spPr>
              <p:txBody>
                <a:bodyPr/>
                <a:lstStyle/>
                <a:p>
                  <a:pPr eaLnBrk="0" hangingPunct="0">
                    <a:defRPr/>
                  </a:pPr>
                  <a:endParaRPr kumimoji="0" lang="ja-JP" altLang="en-US"/>
                </a:p>
              </p:txBody>
            </p:sp>
            <p:cxnSp>
              <p:nvCxnSpPr>
                <p:cNvPr id="13383" name="直線矢印コネクタ 37"/>
                <p:cNvCxnSpPr>
                  <a:cxnSpLocks noChangeShapeType="1"/>
                </p:cNvCxnSpPr>
                <p:nvPr/>
              </p:nvCxnSpPr>
              <p:spPr bwMode="auto">
                <a:xfrm rot="5400000">
                  <a:off x="3386932" y="3867944"/>
                  <a:ext cx="519112" cy="1588"/>
                </a:xfrm>
                <a:prstGeom prst="straightConnector1">
                  <a:avLst/>
                </a:prstGeom>
                <a:noFill/>
                <a:ln w="12700" algn="ctr">
                  <a:solidFill>
                    <a:schemeClr val="tx1"/>
                  </a:solidFill>
                  <a:round/>
                  <a:headEnd type="triangle" w="med" len="med"/>
                  <a:tailEnd type="triangle" w="med" len="med"/>
                </a:ln>
              </p:spPr>
            </p:cxnSp>
            <p:cxnSp>
              <p:nvCxnSpPr>
                <p:cNvPr id="13384" name="直線矢印コネクタ 38"/>
                <p:cNvCxnSpPr>
                  <a:cxnSpLocks noChangeShapeType="1"/>
                </p:cNvCxnSpPr>
                <p:nvPr/>
              </p:nvCxnSpPr>
              <p:spPr bwMode="auto">
                <a:xfrm rot="5400000">
                  <a:off x="3523059" y="3969147"/>
                  <a:ext cx="750094" cy="1588"/>
                </a:xfrm>
                <a:prstGeom prst="straightConnector1">
                  <a:avLst/>
                </a:prstGeom>
                <a:noFill/>
                <a:ln w="12700" algn="ctr">
                  <a:solidFill>
                    <a:schemeClr val="tx1"/>
                  </a:solidFill>
                  <a:round/>
                  <a:headEnd type="triangle" w="med" len="med"/>
                  <a:tailEnd type="triangle" w="med" len="med"/>
                </a:ln>
              </p:spPr>
            </p:cxnSp>
            <p:sp>
              <p:nvSpPr>
                <p:cNvPr id="13385" name="テキスト ボックス 42"/>
                <p:cNvSpPr txBox="1">
                  <a:spLocks noChangeArrowheads="1"/>
                </p:cNvSpPr>
                <p:nvPr/>
              </p:nvSpPr>
              <p:spPr bwMode="auto">
                <a:xfrm>
                  <a:off x="3886200" y="3822700"/>
                  <a:ext cx="377026" cy="276999"/>
                </a:xfrm>
                <a:prstGeom prst="rect">
                  <a:avLst/>
                </a:prstGeom>
                <a:noFill/>
                <a:ln w="9525">
                  <a:noFill/>
                  <a:miter lim="800000"/>
                  <a:headEnd/>
                  <a:tailEnd/>
                </a:ln>
              </p:spPr>
              <p:txBody>
                <a:bodyPr wrap="none">
                  <a:spAutoFit/>
                </a:bodyPr>
                <a:lstStyle/>
                <a:p>
                  <a:r>
                    <a:rPr lang="en-US" altLang="ja-JP"/>
                    <a:t> k</a:t>
                  </a:r>
                  <a:r>
                    <a:rPr lang="en-US" altLang="ja-JP" i="1"/>
                    <a:t>b</a:t>
                  </a:r>
                  <a:endParaRPr lang="ja-JP" altLang="en-US" i="1" baseline="-25000"/>
                </a:p>
              </p:txBody>
            </p:sp>
            <p:sp>
              <p:nvSpPr>
                <p:cNvPr id="13386" name="テキスト ボックス 43"/>
                <p:cNvSpPr txBox="1">
                  <a:spLocks noChangeArrowheads="1"/>
                </p:cNvSpPr>
                <p:nvPr/>
              </p:nvSpPr>
              <p:spPr bwMode="auto">
                <a:xfrm>
                  <a:off x="3289300" y="3721100"/>
                  <a:ext cx="328936" cy="276999"/>
                </a:xfrm>
                <a:prstGeom prst="rect">
                  <a:avLst/>
                </a:prstGeom>
                <a:noFill/>
                <a:ln w="9525">
                  <a:noFill/>
                  <a:miter lim="800000"/>
                  <a:headEnd/>
                  <a:tailEnd/>
                </a:ln>
              </p:spPr>
              <p:txBody>
                <a:bodyPr wrap="none">
                  <a:spAutoFit/>
                </a:bodyPr>
                <a:lstStyle/>
                <a:p>
                  <a:r>
                    <a:rPr lang="en-US" altLang="ja-JP"/>
                    <a:t> k</a:t>
                  </a:r>
                  <a:r>
                    <a:rPr lang="en-US" altLang="ja-JP" i="1" baseline="-25000"/>
                    <a:t>f</a:t>
                  </a:r>
                  <a:endParaRPr lang="ja-JP" altLang="en-US" i="1" baseline="-25000"/>
                </a:p>
              </p:txBody>
            </p:sp>
            <p:sp>
              <p:nvSpPr>
                <p:cNvPr id="13387" name="テキスト ボックス 44"/>
                <p:cNvSpPr txBox="1">
                  <a:spLocks noChangeArrowheads="1"/>
                </p:cNvSpPr>
                <p:nvPr/>
              </p:nvSpPr>
              <p:spPr bwMode="auto">
                <a:xfrm>
                  <a:off x="2857500" y="3340100"/>
                  <a:ext cx="1853392" cy="276999"/>
                </a:xfrm>
                <a:prstGeom prst="rect">
                  <a:avLst/>
                </a:prstGeom>
                <a:noFill/>
                <a:ln w="9525">
                  <a:noFill/>
                  <a:miter lim="800000"/>
                  <a:headEnd/>
                  <a:tailEnd/>
                </a:ln>
              </p:spPr>
              <p:txBody>
                <a:bodyPr wrap="none">
                  <a:spAutoFit/>
                </a:bodyPr>
                <a:lstStyle/>
                <a:p>
                  <a:r>
                    <a:rPr lang="en-US" altLang="ja-JP"/>
                    <a:t> Central ray of intra-cluster</a:t>
                  </a:r>
                  <a:endParaRPr lang="ja-JP" altLang="en-US" i="1"/>
                </a:p>
              </p:txBody>
            </p:sp>
            <p:sp>
              <p:nvSpPr>
                <p:cNvPr id="13388" name="テキスト ボックス 51"/>
                <p:cNvSpPr txBox="1">
                  <a:spLocks noChangeArrowheads="1"/>
                </p:cNvSpPr>
                <p:nvPr/>
              </p:nvSpPr>
              <p:spPr bwMode="auto">
                <a:xfrm>
                  <a:off x="2374900" y="6032500"/>
                  <a:ext cx="1170064" cy="276999"/>
                </a:xfrm>
                <a:prstGeom prst="rect">
                  <a:avLst/>
                </a:prstGeom>
                <a:noFill/>
                <a:ln w="9525">
                  <a:noFill/>
                  <a:miter lim="800000"/>
                  <a:headEnd/>
                  <a:tailEnd/>
                </a:ln>
              </p:spPr>
              <p:txBody>
                <a:bodyPr wrap="none">
                  <a:spAutoFit/>
                </a:bodyPr>
                <a:lstStyle/>
                <a:p>
                  <a:r>
                    <a:rPr lang="en-US" altLang="ja-JP"/>
                    <a:t> Arrival rate, </a:t>
                  </a:r>
                  <a:r>
                    <a:rPr lang="en-US" altLang="ja-JP">
                      <a:latin typeface="Symbol" pitchFamily="18" charset="2"/>
                    </a:rPr>
                    <a:t>l</a:t>
                  </a:r>
                  <a:r>
                    <a:rPr lang="en-US" altLang="ja-JP" i="1" baseline="-25000"/>
                    <a:t>b</a:t>
                  </a:r>
                  <a:endParaRPr lang="ja-JP" altLang="en-US" i="1" baseline="-25000"/>
                </a:p>
              </p:txBody>
            </p:sp>
            <p:sp>
              <p:nvSpPr>
                <p:cNvPr id="13389" name="テキスト ボックス 52"/>
                <p:cNvSpPr txBox="1">
                  <a:spLocks noChangeArrowheads="1"/>
                </p:cNvSpPr>
                <p:nvPr/>
              </p:nvSpPr>
              <p:spPr bwMode="auto">
                <a:xfrm>
                  <a:off x="4686300" y="6032500"/>
                  <a:ext cx="1128386" cy="276999"/>
                </a:xfrm>
                <a:prstGeom prst="rect">
                  <a:avLst/>
                </a:prstGeom>
                <a:noFill/>
                <a:ln w="9525">
                  <a:noFill/>
                  <a:miter lim="800000"/>
                  <a:headEnd/>
                  <a:tailEnd/>
                </a:ln>
              </p:spPr>
              <p:txBody>
                <a:bodyPr wrap="none">
                  <a:spAutoFit/>
                </a:bodyPr>
                <a:lstStyle/>
                <a:p>
                  <a:r>
                    <a:rPr lang="en-US" altLang="ja-JP"/>
                    <a:t> Arrival rate, </a:t>
                  </a:r>
                  <a:r>
                    <a:rPr lang="en-US" altLang="ja-JP">
                      <a:latin typeface="Symbol" pitchFamily="18" charset="2"/>
                    </a:rPr>
                    <a:t>l</a:t>
                  </a:r>
                  <a:r>
                    <a:rPr lang="en-US" altLang="ja-JP" i="1" baseline="-25000"/>
                    <a:t>f</a:t>
                  </a:r>
                  <a:endParaRPr lang="ja-JP" altLang="en-US" i="1" baseline="-25000"/>
                </a:p>
              </p:txBody>
            </p:sp>
            <p:sp>
              <p:nvSpPr>
                <p:cNvPr id="13390" name="テキスト ボックス 53"/>
                <p:cNvSpPr txBox="1">
                  <a:spLocks noChangeArrowheads="1"/>
                </p:cNvSpPr>
                <p:nvPr/>
              </p:nvSpPr>
              <p:spPr bwMode="auto">
                <a:xfrm>
                  <a:off x="4648200" y="4749800"/>
                  <a:ext cx="1454501" cy="276999"/>
                </a:xfrm>
                <a:prstGeom prst="rect">
                  <a:avLst/>
                </a:prstGeom>
                <a:noFill/>
                <a:ln w="9525">
                  <a:noFill/>
                  <a:miter lim="800000"/>
                  <a:headEnd/>
                  <a:tailEnd/>
                </a:ln>
              </p:spPr>
              <p:txBody>
                <a:bodyPr wrap="none">
                  <a:spAutoFit/>
                </a:bodyPr>
                <a:lstStyle/>
                <a:p>
                  <a:r>
                    <a:rPr lang="en-US" altLang="ja-JP">
                      <a:solidFill>
                        <a:srgbClr val="FF0000"/>
                      </a:solidFill>
                    </a:rPr>
                    <a:t> Ray decay factor, </a:t>
                  </a:r>
                  <a:r>
                    <a:rPr lang="en-US" altLang="ja-JP">
                      <a:solidFill>
                        <a:srgbClr val="FF0000"/>
                      </a:solidFill>
                      <a:latin typeface="Symbol" pitchFamily="18" charset="2"/>
                    </a:rPr>
                    <a:t>g</a:t>
                  </a:r>
                  <a:r>
                    <a:rPr lang="en-US" altLang="ja-JP" i="1" baseline="-25000">
                      <a:solidFill>
                        <a:srgbClr val="FF0000"/>
                      </a:solidFill>
                    </a:rPr>
                    <a:t>b</a:t>
                  </a:r>
                  <a:endParaRPr lang="ja-JP" altLang="en-US" i="1" baseline="-25000">
                    <a:solidFill>
                      <a:srgbClr val="FF0000"/>
                    </a:solidFill>
                  </a:endParaRPr>
                </a:p>
              </p:txBody>
            </p:sp>
            <p:sp>
              <p:nvSpPr>
                <p:cNvPr id="13391" name="テキスト ボックス 54"/>
                <p:cNvSpPr txBox="1">
                  <a:spLocks noChangeArrowheads="1"/>
                </p:cNvSpPr>
                <p:nvPr/>
              </p:nvSpPr>
              <p:spPr bwMode="auto">
                <a:xfrm>
                  <a:off x="2070100" y="4699000"/>
                  <a:ext cx="1432059" cy="276999"/>
                </a:xfrm>
                <a:prstGeom prst="rect">
                  <a:avLst/>
                </a:prstGeom>
                <a:noFill/>
                <a:ln w="9525">
                  <a:noFill/>
                  <a:miter lim="800000"/>
                  <a:headEnd/>
                  <a:tailEnd/>
                </a:ln>
              </p:spPr>
              <p:txBody>
                <a:bodyPr wrap="none">
                  <a:spAutoFit/>
                </a:bodyPr>
                <a:lstStyle/>
                <a:p>
                  <a:r>
                    <a:rPr lang="en-US" altLang="ja-JP">
                      <a:solidFill>
                        <a:srgbClr val="FF0000"/>
                      </a:solidFill>
                    </a:rPr>
                    <a:t> Ray decay factor, </a:t>
                  </a:r>
                  <a:r>
                    <a:rPr lang="en-US" altLang="ja-JP">
                      <a:solidFill>
                        <a:srgbClr val="FF0000"/>
                      </a:solidFill>
                      <a:latin typeface="Symbol" pitchFamily="18" charset="2"/>
                    </a:rPr>
                    <a:t>g</a:t>
                  </a:r>
                  <a:r>
                    <a:rPr lang="en-US" altLang="ja-JP" i="1" baseline="-25000">
                      <a:solidFill>
                        <a:srgbClr val="FF0000"/>
                      </a:solidFill>
                    </a:rPr>
                    <a:t>f</a:t>
                  </a:r>
                  <a:endParaRPr lang="ja-JP" altLang="en-US" i="1" baseline="-25000">
                    <a:solidFill>
                      <a:srgbClr val="FF0000"/>
                    </a:solidFill>
                  </a:endParaRPr>
                </a:p>
              </p:txBody>
            </p:sp>
            <p:sp>
              <p:nvSpPr>
                <p:cNvPr id="13392" name="テキスト ボックス 59"/>
                <p:cNvSpPr txBox="1">
                  <a:spLocks noChangeArrowheads="1"/>
                </p:cNvSpPr>
                <p:nvPr/>
              </p:nvSpPr>
              <p:spPr bwMode="auto">
                <a:xfrm>
                  <a:off x="4254500" y="4292600"/>
                  <a:ext cx="1492716" cy="276999"/>
                </a:xfrm>
                <a:prstGeom prst="rect">
                  <a:avLst/>
                </a:prstGeom>
                <a:noFill/>
                <a:ln w="9525">
                  <a:noFill/>
                  <a:miter lim="800000"/>
                  <a:headEnd/>
                  <a:tailEnd/>
                </a:ln>
              </p:spPr>
              <p:txBody>
                <a:bodyPr wrap="none">
                  <a:spAutoFit/>
                </a:bodyPr>
                <a:lstStyle/>
                <a:p>
                  <a:r>
                    <a:rPr lang="en-GB" altLang="ja-JP"/>
                    <a:t>Rayleigh</a:t>
                  </a:r>
                  <a:r>
                    <a:rPr lang="en-US" altLang="ja-JP"/>
                    <a:t> distribution</a:t>
                  </a:r>
                  <a:endParaRPr lang="ja-JP" altLang="en-US" i="1" baseline="-25000"/>
                </a:p>
              </p:txBody>
            </p:sp>
            <p:sp>
              <p:nvSpPr>
                <p:cNvPr id="13393" name="テキスト ボックス 60"/>
                <p:cNvSpPr txBox="1">
                  <a:spLocks noChangeArrowheads="1"/>
                </p:cNvSpPr>
                <p:nvPr/>
              </p:nvSpPr>
              <p:spPr bwMode="auto">
                <a:xfrm>
                  <a:off x="1816100" y="4254500"/>
                  <a:ext cx="1492716" cy="276999"/>
                </a:xfrm>
                <a:prstGeom prst="rect">
                  <a:avLst/>
                </a:prstGeom>
                <a:noFill/>
                <a:ln w="9525">
                  <a:noFill/>
                  <a:miter lim="800000"/>
                  <a:headEnd/>
                  <a:tailEnd/>
                </a:ln>
              </p:spPr>
              <p:txBody>
                <a:bodyPr wrap="none">
                  <a:spAutoFit/>
                </a:bodyPr>
                <a:lstStyle/>
                <a:p>
                  <a:r>
                    <a:rPr lang="en-GB" altLang="ja-JP"/>
                    <a:t>Rayleigh</a:t>
                  </a:r>
                  <a:r>
                    <a:rPr lang="en-US" altLang="ja-JP"/>
                    <a:t> distribution</a:t>
                  </a:r>
                  <a:endParaRPr lang="ja-JP" altLang="en-US" i="1" baseline="-25000"/>
                </a:p>
              </p:txBody>
            </p:sp>
            <p:pic>
              <p:nvPicPr>
                <p:cNvPr id="13394" name="Picture 2"/>
                <p:cNvPicPr>
                  <a:picLocks noChangeAspect="1" noChangeArrowheads="1"/>
                </p:cNvPicPr>
                <p:nvPr/>
              </p:nvPicPr>
              <p:blipFill>
                <a:blip r:embed="rId3" cstate="print"/>
                <a:srcRect/>
                <a:stretch>
                  <a:fillRect/>
                </a:stretch>
              </p:blipFill>
              <p:spPr bwMode="auto">
                <a:xfrm>
                  <a:off x="4110039" y="3924300"/>
                  <a:ext cx="576262" cy="2197100"/>
                </a:xfrm>
                <a:prstGeom prst="rect">
                  <a:avLst/>
                </a:prstGeom>
                <a:noFill/>
                <a:ln w="9525">
                  <a:noFill/>
                  <a:miter lim="800000"/>
                  <a:headEnd/>
                  <a:tailEnd/>
                </a:ln>
              </p:spPr>
            </p:pic>
            <p:cxnSp>
              <p:nvCxnSpPr>
                <p:cNvPr id="13395" name="直線コネクタ 48"/>
                <p:cNvCxnSpPr>
                  <a:cxnSpLocks noChangeShapeType="1"/>
                </p:cNvCxnSpPr>
                <p:nvPr/>
              </p:nvCxnSpPr>
              <p:spPr bwMode="auto">
                <a:xfrm>
                  <a:off x="4229100" y="4864100"/>
                  <a:ext cx="381000" cy="0"/>
                </a:xfrm>
                <a:prstGeom prst="line">
                  <a:avLst/>
                </a:prstGeom>
                <a:noFill/>
                <a:ln w="12700" algn="ctr">
                  <a:solidFill>
                    <a:schemeClr val="tx1"/>
                  </a:solidFill>
                  <a:prstDash val="dash"/>
                  <a:round/>
                  <a:headEnd type="none" w="sm" len="sm"/>
                  <a:tailEnd type="none" w="sm" len="sm"/>
                </a:ln>
              </p:spPr>
            </p:cxnSp>
          </p:grpSp>
        </p:grpSp>
      </p:grpSp>
      <p:sp>
        <p:nvSpPr>
          <p:cNvPr id="13364" name="正方形/長方形 41"/>
          <p:cNvSpPr>
            <a:spLocks noChangeArrowheads="1"/>
          </p:cNvSpPr>
          <p:nvPr/>
        </p:nvSpPr>
        <p:spPr bwMode="auto">
          <a:xfrm>
            <a:off x="6359525" y="4346575"/>
            <a:ext cx="2139950" cy="1938338"/>
          </a:xfrm>
          <a:prstGeom prst="rect">
            <a:avLst/>
          </a:prstGeom>
          <a:noFill/>
          <a:ln w="9525">
            <a:noFill/>
            <a:miter lim="800000"/>
            <a:headEnd/>
            <a:tailEnd/>
          </a:ln>
        </p:spPr>
        <p:txBody>
          <a:bodyPr wrap="none">
            <a:spAutoFit/>
          </a:bodyPr>
          <a:lstStyle/>
          <a:p>
            <a:pPr>
              <a:buClr>
                <a:srgbClr val="0000FF"/>
              </a:buClr>
              <a:buSzPct val="50000"/>
              <a:buFont typeface="Wingdings" pitchFamily="2" charset="2"/>
              <a:buChar char="n"/>
            </a:pPr>
            <a:r>
              <a:rPr lang="en-US" altLang="ja-JP" sz="2000"/>
              <a:t>Tx antenna (AP)</a:t>
            </a:r>
          </a:p>
          <a:p>
            <a:pPr>
              <a:buClr>
                <a:srgbClr val="0000FF"/>
              </a:buClr>
              <a:buSzPct val="50000"/>
            </a:pPr>
            <a:r>
              <a:rPr lang="en-US" altLang="ja-JP" sz="2000"/>
              <a:t>  HPBW: 90deg</a:t>
            </a:r>
          </a:p>
          <a:p>
            <a:pPr>
              <a:buClr>
                <a:srgbClr val="0000FF"/>
              </a:buClr>
              <a:buSzPct val="50000"/>
            </a:pPr>
            <a:r>
              <a:rPr lang="en-US" altLang="ja-JP" sz="2000"/>
              <a:t>  C pol.</a:t>
            </a:r>
          </a:p>
          <a:p>
            <a:pPr>
              <a:buClr>
                <a:srgbClr val="0000FF"/>
              </a:buClr>
              <a:buSzPct val="50000"/>
              <a:buFont typeface="Wingdings" pitchFamily="2" charset="2"/>
              <a:buChar char="n"/>
            </a:pPr>
            <a:r>
              <a:rPr lang="en-US" altLang="ja-JP" sz="2000"/>
              <a:t>Rx antenna (STA)</a:t>
            </a:r>
          </a:p>
          <a:p>
            <a:pPr>
              <a:buClr>
                <a:srgbClr val="0000FF"/>
              </a:buClr>
              <a:buSzPct val="50000"/>
            </a:pPr>
            <a:r>
              <a:rPr lang="en-US" altLang="ja-JP" sz="2000"/>
              <a:t>  HPBW: 30deg</a:t>
            </a:r>
          </a:p>
          <a:p>
            <a:pPr>
              <a:buClr>
                <a:srgbClr val="0000FF"/>
              </a:buClr>
              <a:buSzPct val="50000"/>
            </a:pPr>
            <a:r>
              <a:rPr lang="en-US" altLang="ja-JP" sz="2000"/>
              <a:t>  V pol.</a:t>
            </a:r>
          </a:p>
        </p:txBody>
      </p:sp>
      <p:sp>
        <p:nvSpPr>
          <p:cNvPr id="43"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sp>
        <p:nvSpPr>
          <p:cNvPr id="42" name="テキスト ボックス 41"/>
          <p:cNvSpPr txBox="1"/>
          <p:nvPr/>
        </p:nvSpPr>
        <p:spPr>
          <a:xfrm>
            <a:off x="3697401" y="3189768"/>
            <a:ext cx="5446599" cy="850605"/>
          </a:xfrm>
          <a:prstGeom prst="rect">
            <a:avLst/>
          </a:prstGeom>
          <a:noFill/>
        </p:spPr>
        <p:txBody>
          <a:bodyPr wrap="square" rtlCol="0">
            <a:spAutoFit/>
          </a:bodyPr>
          <a:lstStyle/>
          <a:p>
            <a:r>
              <a:rPr lang="en-US" altLang="ja-JP" sz="2400" dirty="0" smtClean="0"/>
              <a:t>※The parameters are extracted from reflected waves by ceiling</a:t>
            </a:r>
            <a:endParaRPr kumimoji="1" lang="ja-JP" alt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April, 2010</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Hirokazu Sawada, Tohoku University</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FB9F84E0-A765-4500-B1E1-2139021346A8}" type="slidenum">
              <a:rPr lang="en-US" altLang="ja-JP" smtClean="0"/>
              <a:pPr>
                <a:defRPr/>
              </a:pPr>
              <a:t>14</a:t>
            </a:fld>
            <a:endParaRPr lang="en-US" altLang="ja-JP"/>
          </a:p>
        </p:txBody>
      </p:sp>
      <p:sp>
        <p:nvSpPr>
          <p:cNvPr id="7" name="タイトル 1"/>
          <p:cNvSpPr>
            <a:spLocks noGrp="1"/>
          </p:cNvSpPr>
          <p:nvPr>
            <p:ph type="title"/>
          </p:nvPr>
        </p:nvSpPr>
        <p:spPr>
          <a:xfrm>
            <a:off x="685800" y="2880360"/>
            <a:ext cx="7772400" cy="1066800"/>
          </a:xfrm>
        </p:spPr>
        <p:txBody>
          <a:bodyPr/>
          <a:lstStyle/>
          <a:p>
            <a:r>
              <a:rPr lang="en-US" altLang="ja-JP" sz="2400" dirty="0" smtClean="0">
                <a:solidFill>
                  <a:srgbClr val="0000FF"/>
                </a:solidFill>
              </a:rPr>
              <a:t>High resolution </a:t>
            </a:r>
            <a:r>
              <a:rPr kumimoji="1" lang="en-US" altLang="ja-JP" sz="2400" dirty="0" smtClean="0">
                <a:solidFill>
                  <a:srgbClr val="0000FF"/>
                </a:solidFill>
              </a:rPr>
              <a:t>measurements for cubicle environment (far location)</a:t>
            </a:r>
            <a:endParaRPr kumimoji="1" lang="ja-JP" altLang="en-US" sz="2400" dirty="0">
              <a:solidFill>
                <a:srgbClr val="0000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85801"/>
            <a:ext cx="9144000" cy="509954"/>
          </a:xfrm>
        </p:spPr>
        <p:txBody>
          <a:bodyPr/>
          <a:lstStyle/>
          <a:p>
            <a:r>
              <a:rPr lang="en-US" altLang="ja-JP" sz="2400" dirty="0" smtClean="0">
                <a:solidFill>
                  <a:srgbClr val="0000FF"/>
                </a:solidFill>
              </a:rPr>
              <a:t>High resolution </a:t>
            </a:r>
            <a:r>
              <a:rPr kumimoji="1" lang="en-US" altLang="ja-JP" sz="2400" dirty="0" smtClean="0">
                <a:solidFill>
                  <a:srgbClr val="0000FF"/>
                </a:solidFill>
              </a:rPr>
              <a:t>measurements for cubicle environment (far location)</a:t>
            </a:r>
            <a:endParaRPr kumimoji="1" lang="ja-JP" altLang="en-US" sz="2400" dirty="0">
              <a:solidFill>
                <a:srgbClr val="0000FF"/>
              </a:solidFill>
            </a:endParaRPr>
          </a:p>
        </p:txBody>
      </p:sp>
      <p:sp>
        <p:nvSpPr>
          <p:cNvPr id="5" name="フッター プレースホルダ 4"/>
          <p:cNvSpPr>
            <a:spLocks noGrp="1"/>
          </p:cNvSpPr>
          <p:nvPr>
            <p:ph type="ftr" sz="quarter" idx="11"/>
          </p:nvPr>
        </p:nvSpPr>
        <p:spPr/>
        <p:txBody>
          <a:bodyPr/>
          <a:lstStyle/>
          <a:p>
            <a:pPr>
              <a:defRPr/>
            </a:pPr>
            <a:r>
              <a:rPr lang="en-US" altLang="ja-JP" dirty="0" err="1" smtClean="0"/>
              <a:t>Hirokazu</a:t>
            </a:r>
            <a:r>
              <a:rPr lang="en-US" altLang="ja-JP" dirty="0" smtClean="0"/>
              <a:t> Sawada, Tohoku University</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FB9F84E0-A765-4500-B1E1-2139021346A8}" type="slidenum">
              <a:rPr lang="en-US" altLang="ja-JP" smtClean="0"/>
              <a:pPr>
                <a:defRPr/>
              </a:pPr>
              <a:t>15</a:t>
            </a:fld>
            <a:endParaRPr lang="en-US" altLang="ja-JP"/>
          </a:p>
        </p:txBody>
      </p:sp>
      <p:sp>
        <p:nvSpPr>
          <p:cNvPr id="8" name="正方形/長方形 7"/>
          <p:cNvSpPr/>
          <p:nvPr/>
        </p:nvSpPr>
        <p:spPr bwMode="auto">
          <a:xfrm>
            <a:off x="1645917" y="1280142"/>
            <a:ext cx="5760000" cy="2520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3981152" y="3924868"/>
            <a:ext cx="1021433" cy="461665"/>
          </a:xfrm>
          <a:prstGeom prst="rect">
            <a:avLst/>
          </a:prstGeom>
          <a:noFill/>
        </p:spPr>
        <p:txBody>
          <a:bodyPr wrap="none" rtlCol="0">
            <a:spAutoFit/>
          </a:bodyPr>
          <a:lstStyle/>
          <a:p>
            <a:r>
              <a:rPr kumimoji="1" lang="en-US" altLang="ja-JP" sz="2400" dirty="0" smtClean="0"/>
              <a:t>160cm</a:t>
            </a:r>
            <a:endParaRPr kumimoji="1" lang="ja-JP" altLang="en-US" sz="2400" dirty="0"/>
          </a:p>
        </p:txBody>
      </p:sp>
      <p:sp>
        <p:nvSpPr>
          <p:cNvPr id="13" name="テキスト ボックス 12"/>
          <p:cNvSpPr txBox="1"/>
          <p:nvPr/>
        </p:nvSpPr>
        <p:spPr>
          <a:xfrm>
            <a:off x="518156" y="2332876"/>
            <a:ext cx="867545" cy="461665"/>
          </a:xfrm>
          <a:prstGeom prst="rect">
            <a:avLst/>
          </a:prstGeom>
          <a:noFill/>
        </p:spPr>
        <p:txBody>
          <a:bodyPr wrap="none" rtlCol="0">
            <a:spAutoFit/>
          </a:bodyPr>
          <a:lstStyle/>
          <a:p>
            <a:r>
              <a:rPr kumimoji="1" lang="en-US" altLang="ja-JP" sz="2400" dirty="0" smtClean="0"/>
              <a:t>70cm</a:t>
            </a:r>
            <a:endParaRPr kumimoji="1" lang="ja-JP" altLang="en-US" sz="2400" dirty="0"/>
          </a:p>
        </p:txBody>
      </p:sp>
      <p:cxnSp>
        <p:nvCxnSpPr>
          <p:cNvPr id="18" name="直線矢印コネクタ 17"/>
          <p:cNvCxnSpPr/>
          <p:nvPr/>
        </p:nvCxnSpPr>
        <p:spPr bwMode="auto">
          <a:xfrm rot="5400000" flipH="1" flipV="1">
            <a:off x="6639488" y="2925730"/>
            <a:ext cx="1800000" cy="1588"/>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19" name="テキスト ボックス 18"/>
          <p:cNvSpPr txBox="1"/>
          <p:nvPr/>
        </p:nvSpPr>
        <p:spPr>
          <a:xfrm>
            <a:off x="7687679" y="3036259"/>
            <a:ext cx="867545" cy="461665"/>
          </a:xfrm>
          <a:prstGeom prst="rect">
            <a:avLst/>
          </a:prstGeom>
          <a:noFill/>
        </p:spPr>
        <p:txBody>
          <a:bodyPr wrap="none" rtlCol="0">
            <a:spAutoFit/>
          </a:bodyPr>
          <a:lstStyle/>
          <a:p>
            <a:r>
              <a:rPr kumimoji="1" lang="en-US" altLang="ja-JP" sz="2400" dirty="0" smtClean="0"/>
              <a:t>20cm</a:t>
            </a:r>
            <a:endParaRPr kumimoji="1" lang="ja-JP" altLang="en-US" sz="2400" dirty="0"/>
          </a:p>
        </p:txBody>
      </p:sp>
      <p:sp>
        <p:nvSpPr>
          <p:cNvPr id="20" name="テキスト ボックス 19"/>
          <p:cNvSpPr txBox="1"/>
          <p:nvPr/>
        </p:nvSpPr>
        <p:spPr>
          <a:xfrm>
            <a:off x="7544658" y="2161717"/>
            <a:ext cx="867545" cy="461665"/>
          </a:xfrm>
          <a:prstGeom prst="rect">
            <a:avLst/>
          </a:prstGeom>
          <a:noFill/>
        </p:spPr>
        <p:txBody>
          <a:bodyPr wrap="none" rtlCol="0">
            <a:spAutoFit/>
          </a:bodyPr>
          <a:lstStyle/>
          <a:p>
            <a:r>
              <a:rPr lang="en-US" altLang="ja-JP" sz="2400" dirty="0" smtClean="0"/>
              <a:t>5</a:t>
            </a:r>
            <a:r>
              <a:rPr kumimoji="1" lang="en-US" altLang="ja-JP" sz="2400" dirty="0" smtClean="0"/>
              <a:t>0cm</a:t>
            </a:r>
            <a:endParaRPr kumimoji="1" lang="ja-JP" altLang="en-US" sz="2400" dirty="0"/>
          </a:p>
        </p:txBody>
      </p:sp>
      <p:cxnSp>
        <p:nvCxnSpPr>
          <p:cNvPr id="23" name="直線コネクタ 22"/>
          <p:cNvCxnSpPr/>
          <p:nvPr/>
        </p:nvCxnSpPr>
        <p:spPr bwMode="auto">
          <a:xfrm>
            <a:off x="1645916" y="2011663"/>
            <a:ext cx="5753687"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5" name="直線コネクタ 24"/>
          <p:cNvCxnSpPr/>
          <p:nvPr/>
        </p:nvCxnSpPr>
        <p:spPr bwMode="auto">
          <a:xfrm>
            <a:off x="1629504" y="3106604"/>
            <a:ext cx="5753687"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6" name="直線矢印コネクタ 25"/>
          <p:cNvCxnSpPr/>
          <p:nvPr/>
        </p:nvCxnSpPr>
        <p:spPr bwMode="auto">
          <a:xfrm rot="5400000" flipH="1" flipV="1">
            <a:off x="7317821" y="3480674"/>
            <a:ext cx="720000" cy="1588"/>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grpSp>
        <p:nvGrpSpPr>
          <p:cNvPr id="42" name="グループ化 41"/>
          <p:cNvGrpSpPr/>
          <p:nvPr/>
        </p:nvGrpSpPr>
        <p:grpSpPr>
          <a:xfrm>
            <a:off x="2457134" y="1975317"/>
            <a:ext cx="4431348" cy="98474"/>
            <a:chOff x="2780691" y="4169894"/>
            <a:chExt cx="4431348" cy="98474"/>
          </a:xfrm>
        </p:grpSpPr>
        <p:sp>
          <p:nvSpPr>
            <p:cNvPr id="9" name="円/楕円 8"/>
            <p:cNvSpPr/>
            <p:nvPr/>
          </p:nvSpPr>
          <p:spPr bwMode="auto">
            <a:xfrm>
              <a:off x="6391421"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7" name="円/楕円 26"/>
            <p:cNvSpPr/>
            <p:nvPr/>
          </p:nvSpPr>
          <p:spPr bwMode="auto">
            <a:xfrm>
              <a:off x="5308202"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8" name="円/楕円 27"/>
            <p:cNvSpPr/>
            <p:nvPr/>
          </p:nvSpPr>
          <p:spPr bwMode="auto">
            <a:xfrm>
              <a:off x="4224983"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9" name="円/楕円 28"/>
            <p:cNvSpPr/>
            <p:nvPr/>
          </p:nvSpPr>
          <p:spPr bwMode="auto">
            <a:xfrm>
              <a:off x="2780691"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0" name="円/楕円 29"/>
            <p:cNvSpPr/>
            <p:nvPr/>
          </p:nvSpPr>
          <p:spPr bwMode="auto">
            <a:xfrm>
              <a:off x="6752494"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1" name="円/楕円 30"/>
            <p:cNvSpPr/>
            <p:nvPr/>
          </p:nvSpPr>
          <p:spPr bwMode="auto">
            <a:xfrm>
              <a:off x="5669275"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2" name="円/楕円 31"/>
            <p:cNvSpPr/>
            <p:nvPr/>
          </p:nvSpPr>
          <p:spPr bwMode="auto">
            <a:xfrm>
              <a:off x="4586056"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円/楕円 32"/>
            <p:cNvSpPr/>
            <p:nvPr/>
          </p:nvSpPr>
          <p:spPr bwMode="auto">
            <a:xfrm>
              <a:off x="3141764"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4" name="円/楕円 33"/>
            <p:cNvSpPr/>
            <p:nvPr/>
          </p:nvSpPr>
          <p:spPr bwMode="auto">
            <a:xfrm>
              <a:off x="7113565"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円/楕円 34"/>
            <p:cNvSpPr/>
            <p:nvPr/>
          </p:nvSpPr>
          <p:spPr bwMode="auto">
            <a:xfrm>
              <a:off x="6030348"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6" name="円/楕円 35"/>
            <p:cNvSpPr/>
            <p:nvPr/>
          </p:nvSpPr>
          <p:spPr bwMode="auto">
            <a:xfrm>
              <a:off x="4947129"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7" name="円/楕円 36"/>
            <p:cNvSpPr/>
            <p:nvPr/>
          </p:nvSpPr>
          <p:spPr bwMode="auto">
            <a:xfrm>
              <a:off x="3502837"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8" name="円/楕円 37"/>
            <p:cNvSpPr/>
            <p:nvPr/>
          </p:nvSpPr>
          <p:spPr bwMode="auto">
            <a:xfrm>
              <a:off x="3863910"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grpSp>
      <p:cxnSp>
        <p:nvCxnSpPr>
          <p:cNvPr id="41" name="直線コネクタ 40"/>
          <p:cNvCxnSpPr/>
          <p:nvPr/>
        </p:nvCxnSpPr>
        <p:spPr bwMode="auto">
          <a:xfrm rot="10800000">
            <a:off x="6857259" y="3936593"/>
            <a:ext cx="540000" cy="0"/>
          </a:xfrm>
          <a:prstGeom prst="line">
            <a:avLst/>
          </a:prstGeom>
          <a:solidFill>
            <a:schemeClr val="accent1"/>
          </a:solidFill>
          <a:ln w="12700" cap="flat" cmpd="sng" algn="ctr">
            <a:solidFill>
              <a:schemeClr val="tx1"/>
            </a:solidFill>
            <a:prstDash val="solid"/>
            <a:round/>
            <a:headEnd type="arrow" w="med" len="med"/>
            <a:tailEnd type="arrow" w="med" len="med"/>
          </a:ln>
          <a:effectLst/>
        </p:spPr>
      </p:cxnSp>
      <p:grpSp>
        <p:nvGrpSpPr>
          <p:cNvPr id="43" name="グループ化 42"/>
          <p:cNvGrpSpPr/>
          <p:nvPr/>
        </p:nvGrpSpPr>
        <p:grpSpPr>
          <a:xfrm>
            <a:off x="2454789" y="3070259"/>
            <a:ext cx="4431348" cy="98474"/>
            <a:chOff x="2780691" y="4169894"/>
            <a:chExt cx="4431348" cy="98474"/>
          </a:xfrm>
        </p:grpSpPr>
        <p:sp>
          <p:nvSpPr>
            <p:cNvPr id="44" name="円/楕円 43"/>
            <p:cNvSpPr/>
            <p:nvPr/>
          </p:nvSpPr>
          <p:spPr bwMode="auto">
            <a:xfrm>
              <a:off x="6391421"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5" name="円/楕円 44"/>
            <p:cNvSpPr/>
            <p:nvPr/>
          </p:nvSpPr>
          <p:spPr bwMode="auto">
            <a:xfrm>
              <a:off x="5308202"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6" name="円/楕円 45"/>
            <p:cNvSpPr/>
            <p:nvPr/>
          </p:nvSpPr>
          <p:spPr bwMode="auto">
            <a:xfrm>
              <a:off x="4224983"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7" name="円/楕円 46"/>
            <p:cNvSpPr/>
            <p:nvPr/>
          </p:nvSpPr>
          <p:spPr bwMode="auto">
            <a:xfrm>
              <a:off x="2780691"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8" name="円/楕円 47"/>
            <p:cNvSpPr/>
            <p:nvPr/>
          </p:nvSpPr>
          <p:spPr bwMode="auto">
            <a:xfrm>
              <a:off x="6752494"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9" name="円/楕円 48"/>
            <p:cNvSpPr/>
            <p:nvPr/>
          </p:nvSpPr>
          <p:spPr bwMode="auto">
            <a:xfrm>
              <a:off x="5669275"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0" name="円/楕円 49"/>
            <p:cNvSpPr/>
            <p:nvPr/>
          </p:nvSpPr>
          <p:spPr bwMode="auto">
            <a:xfrm>
              <a:off x="4586056"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1" name="円/楕円 50"/>
            <p:cNvSpPr/>
            <p:nvPr/>
          </p:nvSpPr>
          <p:spPr bwMode="auto">
            <a:xfrm>
              <a:off x="3141764"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2" name="円/楕円 51"/>
            <p:cNvSpPr/>
            <p:nvPr/>
          </p:nvSpPr>
          <p:spPr bwMode="auto">
            <a:xfrm>
              <a:off x="7113565"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3" name="円/楕円 52"/>
            <p:cNvSpPr/>
            <p:nvPr/>
          </p:nvSpPr>
          <p:spPr bwMode="auto">
            <a:xfrm>
              <a:off x="6030348"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4" name="円/楕円 53"/>
            <p:cNvSpPr/>
            <p:nvPr/>
          </p:nvSpPr>
          <p:spPr bwMode="auto">
            <a:xfrm>
              <a:off x="4947129"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5" name="円/楕円 54"/>
            <p:cNvSpPr/>
            <p:nvPr/>
          </p:nvSpPr>
          <p:spPr bwMode="auto">
            <a:xfrm>
              <a:off x="3502837"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6" name="円/楕円 55"/>
            <p:cNvSpPr/>
            <p:nvPr/>
          </p:nvSpPr>
          <p:spPr bwMode="auto">
            <a:xfrm>
              <a:off x="3863910"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grpSp>
      <p:sp>
        <p:nvSpPr>
          <p:cNvPr id="57" name="テキスト ボックス 56"/>
          <p:cNvSpPr txBox="1"/>
          <p:nvPr/>
        </p:nvSpPr>
        <p:spPr>
          <a:xfrm>
            <a:off x="6658393" y="3962383"/>
            <a:ext cx="867545" cy="461665"/>
          </a:xfrm>
          <a:prstGeom prst="rect">
            <a:avLst/>
          </a:prstGeom>
          <a:noFill/>
        </p:spPr>
        <p:txBody>
          <a:bodyPr wrap="none" rtlCol="0">
            <a:spAutoFit/>
          </a:bodyPr>
          <a:lstStyle/>
          <a:p>
            <a:r>
              <a:rPr kumimoji="1" lang="en-US" altLang="ja-JP" sz="2400" dirty="0" smtClean="0"/>
              <a:t>15cm</a:t>
            </a:r>
            <a:endParaRPr kumimoji="1" lang="ja-JP" altLang="en-US" sz="2400" dirty="0"/>
          </a:p>
        </p:txBody>
      </p:sp>
      <p:cxnSp>
        <p:nvCxnSpPr>
          <p:cNvPr id="58" name="直線コネクタ 57"/>
          <p:cNvCxnSpPr/>
          <p:nvPr/>
        </p:nvCxnSpPr>
        <p:spPr bwMode="auto">
          <a:xfrm rot="10800000">
            <a:off x="4305782" y="2977642"/>
            <a:ext cx="360000" cy="0"/>
          </a:xfrm>
          <a:prstGeom prst="line">
            <a:avLst/>
          </a:prstGeom>
          <a:solidFill>
            <a:schemeClr val="accent1"/>
          </a:solidFill>
          <a:ln w="12700" cap="flat" cmpd="sng" algn="ctr">
            <a:solidFill>
              <a:schemeClr val="tx1"/>
            </a:solidFill>
            <a:prstDash val="solid"/>
            <a:round/>
            <a:headEnd type="arrow" w="med" len="med"/>
            <a:tailEnd type="arrow" w="med" len="med"/>
          </a:ln>
          <a:effectLst/>
        </p:spPr>
      </p:cxnSp>
      <p:sp>
        <p:nvSpPr>
          <p:cNvPr id="59" name="テキスト ボックス 58"/>
          <p:cNvSpPr txBox="1"/>
          <p:nvPr/>
        </p:nvSpPr>
        <p:spPr>
          <a:xfrm>
            <a:off x="4194204" y="2468860"/>
            <a:ext cx="996773" cy="461665"/>
          </a:xfrm>
          <a:prstGeom prst="rect">
            <a:avLst/>
          </a:prstGeom>
          <a:noFill/>
        </p:spPr>
        <p:txBody>
          <a:bodyPr wrap="square" rtlCol="0">
            <a:spAutoFit/>
          </a:bodyPr>
          <a:lstStyle/>
          <a:p>
            <a:r>
              <a:rPr kumimoji="1" lang="en-US" altLang="ja-JP" sz="2400" dirty="0" smtClean="0"/>
              <a:t>10cm</a:t>
            </a:r>
            <a:endParaRPr kumimoji="1" lang="ja-JP" altLang="en-US" sz="2400" dirty="0"/>
          </a:p>
        </p:txBody>
      </p:sp>
      <p:sp>
        <p:nvSpPr>
          <p:cNvPr id="63" name="テキスト ボックス 62"/>
          <p:cNvSpPr txBox="1"/>
          <p:nvPr/>
        </p:nvSpPr>
        <p:spPr>
          <a:xfrm>
            <a:off x="2891032" y="1547437"/>
            <a:ext cx="3604833" cy="461665"/>
          </a:xfrm>
          <a:prstGeom prst="rect">
            <a:avLst/>
          </a:prstGeom>
          <a:noFill/>
        </p:spPr>
        <p:txBody>
          <a:bodyPr wrap="none" rtlCol="0">
            <a:spAutoFit/>
          </a:bodyPr>
          <a:lstStyle/>
          <a:p>
            <a:r>
              <a:rPr kumimoji="1" lang="en-US" altLang="ja-JP" sz="2400" dirty="0" smtClean="0"/>
              <a:t>Measured points (Total: 26)</a:t>
            </a:r>
            <a:endParaRPr kumimoji="1" lang="ja-JP" altLang="en-US" sz="2400" dirty="0"/>
          </a:p>
        </p:txBody>
      </p:sp>
      <p:sp>
        <p:nvSpPr>
          <p:cNvPr id="65" name="テキスト ボックス 64"/>
          <p:cNvSpPr txBox="1"/>
          <p:nvPr/>
        </p:nvSpPr>
        <p:spPr>
          <a:xfrm>
            <a:off x="294415" y="4868194"/>
            <a:ext cx="8849585" cy="1569660"/>
          </a:xfrm>
          <a:prstGeom prst="rect">
            <a:avLst/>
          </a:prstGeom>
          <a:noFill/>
        </p:spPr>
        <p:txBody>
          <a:bodyPr wrap="square" rtlCol="0">
            <a:spAutoFit/>
          </a:bodyPr>
          <a:lstStyle/>
          <a:p>
            <a:pPr>
              <a:buClr>
                <a:srgbClr val="0000FF"/>
              </a:buClr>
              <a:buSzPct val="50000"/>
              <a:buFont typeface="Wingdings" pitchFamily="2" charset="2"/>
              <a:buChar char="n"/>
            </a:pPr>
            <a:r>
              <a:rPr lang="en-US" altLang="ja-JP" sz="2400" dirty="0" smtClean="0"/>
              <a:t>Small number of measurement makes a specific intra-cluster channel model, since multi-reflection waves depends heavily on the position</a:t>
            </a:r>
            <a:endParaRPr kumimoji="1" lang="en-US" altLang="ja-JP" sz="2400" dirty="0" smtClean="0"/>
          </a:p>
          <a:p>
            <a:pPr>
              <a:buClr>
                <a:srgbClr val="0000FF"/>
              </a:buClr>
              <a:buSzPct val="50000"/>
              <a:buFont typeface="Wingdings" pitchFamily="2" charset="2"/>
              <a:buChar char="n"/>
            </a:pPr>
            <a:r>
              <a:rPr kumimoji="1" lang="en-US" altLang="ja-JP" sz="2400" dirty="0" smtClean="0"/>
              <a:t>Measurement points were added at 10cm step×2 lines on desktop</a:t>
            </a:r>
          </a:p>
          <a:p>
            <a:pPr>
              <a:buClr>
                <a:srgbClr val="0000FF"/>
              </a:buClr>
              <a:buSzPct val="50000"/>
              <a:buFont typeface="Wingdings" pitchFamily="2" charset="2"/>
              <a:buChar char="n"/>
            </a:pPr>
            <a:r>
              <a:rPr lang="en-US" altLang="ja-JP" sz="2400" dirty="0" smtClean="0"/>
              <a:t>The channel model parameter are re-extracted </a:t>
            </a:r>
          </a:p>
        </p:txBody>
      </p:sp>
      <p:sp>
        <p:nvSpPr>
          <p:cNvPr id="66" name="テキスト ボックス 65"/>
          <p:cNvSpPr txBox="1"/>
          <p:nvPr/>
        </p:nvSpPr>
        <p:spPr>
          <a:xfrm>
            <a:off x="1981192" y="4330498"/>
            <a:ext cx="5001690" cy="461665"/>
          </a:xfrm>
          <a:prstGeom prst="rect">
            <a:avLst/>
          </a:prstGeom>
          <a:noFill/>
        </p:spPr>
        <p:txBody>
          <a:bodyPr wrap="none" rtlCol="0">
            <a:spAutoFit/>
          </a:bodyPr>
          <a:lstStyle/>
          <a:p>
            <a:r>
              <a:rPr kumimoji="1" lang="en-US" altLang="ja-JP" sz="2400" dirty="0" smtClean="0"/>
              <a:t>Additional measured points on desktop</a:t>
            </a:r>
            <a:endParaRPr kumimoji="1" lang="ja-JP" altLang="en-US" sz="2400" dirty="0"/>
          </a:p>
        </p:txBody>
      </p:sp>
      <p:sp>
        <p:nvSpPr>
          <p:cNvPr id="67"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0" y="685800"/>
            <a:ext cx="9144000" cy="1066800"/>
          </a:xfrm>
        </p:spPr>
        <p:txBody>
          <a:bodyPr/>
          <a:lstStyle/>
          <a:p>
            <a:pPr eaLnBrk="1" hangingPunct="1"/>
            <a:r>
              <a:rPr lang="en-US" altLang="ja-JP" sz="2400" dirty="0" smtClean="0">
                <a:solidFill>
                  <a:srgbClr val="0000FF"/>
                </a:solidFill>
                <a:ea typeface="ＭＳ Ｐゴシック" charset="-128"/>
                <a:cs typeface="Times New Roman" pitchFamily="18" charset="0"/>
              </a:rPr>
              <a:t>Measurement system for cubicle environments (far location)</a:t>
            </a:r>
            <a:endParaRPr lang="ja-JP" altLang="en-US" sz="2400" dirty="0" smtClean="0">
              <a:solidFill>
                <a:srgbClr val="0000FF"/>
              </a:solidFill>
              <a:ea typeface="ＭＳ Ｐゴシック" charset="-128"/>
              <a:cs typeface="Times New Roman" pitchFamily="18" charset="0"/>
            </a:endParaRPr>
          </a:p>
        </p:txBody>
      </p:sp>
      <p:sp>
        <p:nvSpPr>
          <p:cNvPr id="5123" name="テキスト ボックス 4"/>
          <p:cNvSpPr txBox="1">
            <a:spLocks noChangeArrowheads="1"/>
          </p:cNvSpPr>
          <p:nvPr/>
        </p:nvSpPr>
        <p:spPr bwMode="auto">
          <a:xfrm>
            <a:off x="1866900" y="5129213"/>
            <a:ext cx="5562600" cy="522287"/>
          </a:xfrm>
          <a:prstGeom prst="rect">
            <a:avLst/>
          </a:prstGeom>
          <a:noFill/>
          <a:ln w="9525">
            <a:noFill/>
            <a:miter lim="800000"/>
            <a:headEnd/>
            <a:tailEnd/>
          </a:ln>
        </p:spPr>
        <p:txBody>
          <a:bodyPr wrap="none">
            <a:spAutoFit/>
          </a:bodyPr>
          <a:lstStyle/>
          <a:p>
            <a:pPr>
              <a:buClr>
                <a:srgbClr val="0000FF"/>
              </a:buClr>
              <a:buSzPct val="50000"/>
              <a:buFont typeface="Wingdings" pitchFamily="2" charset="2"/>
              <a:buChar char="n"/>
            </a:pPr>
            <a:r>
              <a:rPr lang="en-US" altLang="ja-JP" sz="2800">
                <a:cs typeface="Times New Roman" pitchFamily="18" charset="0"/>
              </a:rPr>
              <a:t>Instrument: Vector network analyzer</a:t>
            </a:r>
          </a:p>
        </p:txBody>
      </p:sp>
      <p:sp>
        <p:nvSpPr>
          <p:cNvPr id="5124"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5125" name="スライド番号プレースホルダ 5"/>
          <p:cNvSpPr>
            <a:spLocks noGrp="1"/>
          </p:cNvSpPr>
          <p:nvPr>
            <p:ph type="sldNum" sz="quarter" idx="12"/>
          </p:nvPr>
        </p:nvSpPr>
        <p:spPr>
          <a:noFill/>
        </p:spPr>
        <p:txBody>
          <a:bodyPr/>
          <a:lstStyle/>
          <a:p>
            <a:r>
              <a:rPr lang="en-US" altLang="ja-JP" smtClean="0"/>
              <a:t>Slide </a:t>
            </a:r>
            <a:fld id="{42637D2E-928C-4C70-8589-34A959E329BF}" type="slidenum">
              <a:rPr lang="en-US" altLang="ja-JP" smtClean="0"/>
              <a:pPr/>
              <a:t>16</a:t>
            </a:fld>
            <a:endParaRPr lang="en-US" altLang="ja-JP" smtClean="0"/>
          </a:p>
        </p:txBody>
      </p:sp>
      <p:sp>
        <p:nvSpPr>
          <p:cNvPr id="5127" name="二等辺三角形 9"/>
          <p:cNvSpPr>
            <a:spLocks noChangeArrowheads="1"/>
          </p:cNvSpPr>
          <p:nvPr/>
        </p:nvSpPr>
        <p:spPr bwMode="auto">
          <a:xfrm rot="-1800000">
            <a:off x="3516313" y="1882775"/>
            <a:ext cx="368300" cy="317500"/>
          </a:xfrm>
          <a:prstGeom prst="triangle">
            <a:avLst>
              <a:gd name="adj" fmla="val 50000"/>
            </a:avLst>
          </a:prstGeom>
          <a:noFill/>
          <a:ln w="12700" algn="ctr">
            <a:solidFill>
              <a:schemeClr val="tx1"/>
            </a:solidFill>
            <a:round/>
            <a:headEnd type="none" w="sm" len="sm"/>
            <a:tailEnd type="none" w="sm" len="sm"/>
          </a:ln>
        </p:spPr>
        <p:txBody>
          <a:bodyPr/>
          <a:lstStyle/>
          <a:p>
            <a:pPr eaLnBrk="0" hangingPunct="0"/>
            <a:endParaRPr kumimoji="0" lang="ja-JP" altLang="en-US"/>
          </a:p>
        </p:txBody>
      </p:sp>
      <p:sp>
        <p:nvSpPr>
          <p:cNvPr id="5128" name="二等辺三角形 10"/>
          <p:cNvSpPr>
            <a:spLocks noChangeArrowheads="1"/>
          </p:cNvSpPr>
          <p:nvPr/>
        </p:nvSpPr>
        <p:spPr bwMode="auto">
          <a:xfrm rot="9000000">
            <a:off x="4725988" y="3967163"/>
            <a:ext cx="368300" cy="317500"/>
          </a:xfrm>
          <a:prstGeom prst="triangle">
            <a:avLst>
              <a:gd name="adj" fmla="val 50000"/>
            </a:avLst>
          </a:prstGeom>
          <a:noFill/>
          <a:ln w="12700" algn="ctr">
            <a:solidFill>
              <a:schemeClr val="tx1"/>
            </a:solidFill>
            <a:round/>
            <a:headEnd type="none" w="sm" len="sm"/>
            <a:tailEnd type="none" w="sm" len="sm"/>
          </a:ln>
        </p:spPr>
        <p:txBody>
          <a:bodyPr/>
          <a:lstStyle/>
          <a:p>
            <a:pPr eaLnBrk="0" hangingPunct="0"/>
            <a:endParaRPr kumimoji="0" lang="ja-JP" altLang="en-US"/>
          </a:p>
        </p:txBody>
      </p:sp>
      <p:sp>
        <p:nvSpPr>
          <p:cNvPr id="5129" name="テキスト ボックス 11"/>
          <p:cNvSpPr txBox="1">
            <a:spLocks noChangeArrowheads="1"/>
          </p:cNvSpPr>
          <p:nvPr/>
        </p:nvSpPr>
        <p:spPr bwMode="auto">
          <a:xfrm>
            <a:off x="1909763" y="3797300"/>
            <a:ext cx="1311275" cy="831850"/>
          </a:xfrm>
          <a:prstGeom prst="rect">
            <a:avLst/>
          </a:prstGeom>
          <a:noFill/>
          <a:ln w="9525">
            <a:solidFill>
              <a:schemeClr val="tx1"/>
            </a:solidFill>
            <a:miter lim="800000"/>
            <a:headEnd/>
            <a:tailEnd/>
          </a:ln>
        </p:spPr>
        <p:txBody>
          <a:bodyPr wrap="none">
            <a:spAutoFit/>
          </a:bodyPr>
          <a:lstStyle/>
          <a:p>
            <a:r>
              <a:rPr lang="en-US" altLang="ja-JP" sz="2400" dirty="0"/>
              <a:t>Network</a:t>
            </a:r>
          </a:p>
          <a:p>
            <a:r>
              <a:rPr lang="en-US" altLang="ja-JP" sz="2400" dirty="0"/>
              <a:t>Analyzer</a:t>
            </a:r>
            <a:endParaRPr lang="ja-JP" altLang="en-US" sz="2400" dirty="0"/>
          </a:p>
        </p:txBody>
      </p:sp>
      <p:cxnSp>
        <p:nvCxnSpPr>
          <p:cNvPr id="5130" name="直線コネクタ 13"/>
          <p:cNvCxnSpPr>
            <a:cxnSpLocks noChangeShapeType="1"/>
          </p:cNvCxnSpPr>
          <p:nvPr/>
        </p:nvCxnSpPr>
        <p:spPr bwMode="auto">
          <a:xfrm rot="5400000">
            <a:off x="1614488" y="2843213"/>
            <a:ext cx="1873250" cy="0"/>
          </a:xfrm>
          <a:prstGeom prst="line">
            <a:avLst/>
          </a:prstGeom>
          <a:noFill/>
          <a:ln w="12700" algn="ctr">
            <a:solidFill>
              <a:schemeClr val="tx1"/>
            </a:solidFill>
            <a:round/>
            <a:headEnd type="none" w="sm" len="sm"/>
            <a:tailEnd type="none" w="sm" len="sm"/>
          </a:ln>
        </p:spPr>
      </p:cxnSp>
      <p:cxnSp>
        <p:nvCxnSpPr>
          <p:cNvPr id="5131" name="直線コネクタ 16"/>
          <p:cNvCxnSpPr>
            <a:cxnSpLocks noChangeShapeType="1"/>
          </p:cNvCxnSpPr>
          <p:nvPr/>
        </p:nvCxnSpPr>
        <p:spPr bwMode="auto">
          <a:xfrm>
            <a:off x="2565400" y="1906588"/>
            <a:ext cx="1049338" cy="0"/>
          </a:xfrm>
          <a:prstGeom prst="line">
            <a:avLst/>
          </a:prstGeom>
          <a:noFill/>
          <a:ln w="12700" algn="ctr">
            <a:solidFill>
              <a:schemeClr val="tx1"/>
            </a:solidFill>
            <a:round/>
            <a:headEnd type="none" w="sm" len="sm"/>
            <a:tailEnd type="none" w="sm" len="sm"/>
          </a:ln>
        </p:spPr>
      </p:cxnSp>
      <p:cxnSp>
        <p:nvCxnSpPr>
          <p:cNvPr id="5132" name="直線コネクタ 18"/>
          <p:cNvCxnSpPr>
            <a:cxnSpLocks noChangeShapeType="1"/>
          </p:cNvCxnSpPr>
          <p:nvPr/>
        </p:nvCxnSpPr>
        <p:spPr bwMode="auto">
          <a:xfrm>
            <a:off x="3224213" y="4259263"/>
            <a:ext cx="1739900" cy="0"/>
          </a:xfrm>
          <a:prstGeom prst="line">
            <a:avLst/>
          </a:prstGeom>
          <a:noFill/>
          <a:ln w="12700" algn="ctr">
            <a:solidFill>
              <a:schemeClr val="tx1"/>
            </a:solidFill>
            <a:round/>
            <a:headEnd type="none" w="sm" len="sm"/>
            <a:tailEnd type="none" w="sm" len="sm"/>
          </a:ln>
        </p:spPr>
      </p:cxnSp>
      <p:sp>
        <p:nvSpPr>
          <p:cNvPr id="5133" name="テキスト ボックス 23"/>
          <p:cNvSpPr txBox="1">
            <a:spLocks noChangeArrowheads="1"/>
          </p:cNvSpPr>
          <p:nvPr/>
        </p:nvSpPr>
        <p:spPr bwMode="auto">
          <a:xfrm>
            <a:off x="4003675" y="1858963"/>
            <a:ext cx="4411663" cy="461962"/>
          </a:xfrm>
          <a:prstGeom prst="rect">
            <a:avLst/>
          </a:prstGeom>
          <a:noFill/>
          <a:ln w="9525">
            <a:noFill/>
            <a:miter lim="800000"/>
            <a:headEnd/>
            <a:tailEnd/>
          </a:ln>
        </p:spPr>
        <p:txBody>
          <a:bodyPr wrap="none">
            <a:spAutoFit/>
          </a:bodyPr>
          <a:lstStyle/>
          <a:p>
            <a:r>
              <a:rPr lang="en-US" altLang="ja-JP" sz="2400"/>
              <a:t>Tx antenna is near the ceiling(AP)</a:t>
            </a:r>
            <a:endParaRPr lang="ja-JP" altLang="en-US" sz="2400"/>
          </a:p>
        </p:txBody>
      </p:sp>
      <p:sp>
        <p:nvSpPr>
          <p:cNvPr id="5134" name="テキスト ボックス 24"/>
          <p:cNvSpPr txBox="1">
            <a:spLocks noChangeArrowheads="1"/>
          </p:cNvSpPr>
          <p:nvPr/>
        </p:nvSpPr>
        <p:spPr bwMode="auto">
          <a:xfrm>
            <a:off x="3375025" y="4297363"/>
            <a:ext cx="4492625" cy="461962"/>
          </a:xfrm>
          <a:prstGeom prst="rect">
            <a:avLst/>
          </a:prstGeom>
          <a:noFill/>
          <a:ln w="9525">
            <a:noFill/>
            <a:miter lim="800000"/>
            <a:headEnd/>
            <a:tailEnd/>
          </a:ln>
        </p:spPr>
        <p:txBody>
          <a:bodyPr wrap="none">
            <a:spAutoFit/>
          </a:bodyPr>
          <a:lstStyle/>
          <a:p>
            <a:r>
              <a:rPr lang="en-US" altLang="ja-JP" sz="2400"/>
              <a:t>Rx antenna is on the desktop(STA)</a:t>
            </a:r>
            <a:endParaRPr lang="ja-JP" altLang="en-US" sz="2400"/>
          </a:p>
        </p:txBody>
      </p:sp>
      <p:sp>
        <p:nvSpPr>
          <p:cNvPr id="15"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685800" y="685800"/>
            <a:ext cx="7772400" cy="782638"/>
          </a:xfrm>
        </p:spPr>
        <p:txBody>
          <a:bodyPr/>
          <a:lstStyle/>
          <a:p>
            <a:pPr eaLnBrk="1" hangingPunct="1"/>
            <a:r>
              <a:rPr lang="en-US" altLang="ja-JP" sz="2400" dirty="0" smtClean="0">
                <a:solidFill>
                  <a:srgbClr val="0000FF"/>
                </a:solidFill>
                <a:ea typeface="ＭＳ Ｐゴシック" charset="-128"/>
                <a:cs typeface="Times New Roman" pitchFamily="18" charset="0"/>
              </a:rPr>
              <a:t>Measurement set up for high resolution </a:t>
            </a:r>
            <a:r>
              <a:rPr lang="en-US" altLang="ja-JP" sz="2400" dirty="0" err="1" smtClean="0">
                <a:solidFill>
                  <a:srgbClr val="0000FF"/>
                </a:solidFill>
                <a:ea typeface="ＭＳ Ｐゴシック" charset="-128"/>
                <a:cs typeface="Times New Roman" pitchFamily="18" charset="0"/>
              </a:rPr>
              <a:t>TGad</a:t>
            </a:r>
            <a:r>
              <a:rPr lang="en-US" altLang="ja-JP" sz="2400" dirty="0" smtClean="0">
                <a:solidFill>
                  <a:srgbClr val="0000FF"/>
                </a:solidFill>
                <a:ea typeface="ＭＳ Ｐゴシック" charset="-128"/>
                <a:cs typeface="Times New Roman" pitchFamily="18" charset="0"/>
              </a:rPr>
              <a:t> defined enterprise cubicle environment (Far location) </a:t>
            </a:r>
            <a:endParaRPr lang="ja-JP" altLang="en-US" sz="2400" dirty="0" smtClean="0">
              <a:solidFill>
                <a:srgbClr val="0000FF"/>
              </a:solidFill>
              <a:ea typeface="ＭＳ Ｐゴシック" charset="-128"/>
              <a:cs typeface="Times New Roman" pitchFamily="18" charset="0"/>
            </a:endParaRPr>
          </a:p>
        </p:txBody>
      </p:sp>
      <p:graphicFrame>
        <p:nvGraphicFramePr>
          <p:cNvPr id="7" name="表 6"/>
          <p:cNvGraphicFramePr>
            <a:graphicFrameLocks noGrp="1"/>
          </p:cNvGraphicFramePr>
          <p:nvPr/>
        </p:nvGraphicFramePr>
        <p:xfrm>
          <a:off x="642938" y="1528763"/>
          <a:ext cx="7929618" cy="3845560"/>
        </p:xfrm>
        <a:graphic>
          <a:graphicData uri="http://schemas.openxmlformats.org/drawingml/2006/table">
            <a:tbl>
              <a:tblPr firstRow="1" bandRow="1"/>
              <a:tblGrid>
                <a:gridCol w="3964809"/>
                <a:gridCol w="3964809"/>
              </a:tblGrid>
              <a:tr h="370840">
                <a:tc>
                  <a:txBody>
                    <a:bodyPr/>
                    <a:lstStyle/>
                    <a:p>
                      <a:pPr algn="ctr"/>
                      <a:r>
                        <a:rPr kumimoji="1" lang="en-US" altLang="ja-JP" sz="2000" dirty="0" smtClean="0">
                          <a:latin typeface="Times New Roman" pitchFamily="18" charset="0"/>
                          <a:cs typeface="Times New Roman" pitchFamily="18" charset="0"/>
                        </a:rPr>
                        <a:t>Parameter</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Value</a:t>
                      </a:r>
                      <a:endParaRPr kumimoji="1" lang="ja-JP" altLang="en-US" sz="2000" dirty="0">
                        <a:latin typeface="Times New Roman" pitchFamily="18" charset="0"/>
                        <a:cs typeface="Times New Roman" pitchFamily="18" charset="0"/>
                      </a:endParaRPr>
                    </a:p>
                  </a:txBody>
                  <a:tcPr/>
                </a:tc>
              </a:tr>
              <a:tr h="370840">
                <a:tc>
                  <a:txBody>
                    <a:bodyPr/>
                    <a:lstStyle/>
                    <a:p>
                      <a:pPr algn="ctr"/>
                      <a:r>
                        <a:rPr kumimoji="1" lang="en-US" altLang="ja-JP" sz="2000" dirty="0" smtClean="0">
                          <a:latin typeface="Times New Roman" pitchFamily="18" charset="0"/>
                          <a:cs typeface="Times New Roman" pitchFamily="18" charset="0"/>
                        </a:rPr>
                        <a:t>Center frequency</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62.5 GHz</a:t>
                      </a:r>
                      <a:endParaRPr kumimoji="1" lang="ja-JP" altLang="en-US" sz="2000" dirty="0">
                        <a:latin typeface="Times New Roman" pitchFamily="18" charset="0"/>
                        <a:cs typeface="Times New Roman" pitchFamily="18" charset="0"/>
                      </a:endParaRPr>
                    </a:p>
                  </a:txBody>
                  <a:tcPr/>
                </a:tc>
              </a:tr>
              <a:tr h="370840">
                <a:tc>
                  <a:txBody>
                    <a:bodyPr/>
                    <a:lstStyle/>
                    <a:p>
                      <a:pPr algn="ctr"/>
                      <a:r>
                        <a:rPr kumimoji="1" lang="en-US" altLang="ja-JP" sz="2000" dirty="0" smtClean="0">
                          <a:latin typeface="Times New Roman" pitchFamily="18" charset="0"/>
                          <a:cs typeface="Times New Roman" pitchFamily="18" charset="0"/>
                        </a:rPr>
                        <a:t>Band width</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3 GHz</a:t>
                      </a:r>
                      <a:endParaRPr kumimoji="1" lang="ja-JP" altLang="en-US" sz="2000" dirty="0">
                        <a:latin typeface="Times New Roman" pitchFamily="18" charset="0"/>
                        <a:cs typeface="Times New Roman" pitchFamily="18" charset="0"/>
                      </a:endParaRPr>
                    </a:p>
                  </a:txBody>
                  <a:tcPr/>
                </a:tc>
              </a:tr>
              <a:tr h="370840">
                <a:tc>
                  <a:txBody>
                    <a:bodyPr/>
                    <a:lstStyle/>
                    <a:p>
                      <a:pPr algn="ctr">
                        <a:spcAft>
                          <a:spcPts val="0"/>
                        </a:spcAft>
                      </a:pPr>
                      <a:r>
                        <a:rPr lang="en-US" sz="2000" kern="100" dirty="0">
                          <a:latin typeface="Times New Roman" pitchFamily="18" charset="0"/>
                          <a:ea typeface="ＭＳ 明朝"/>
                          <a:cs typeface="Times New Roman" pitchFamily="18" charset="0"/>
                        </a:rPr>
                        <a:t>Number of frequency points</a:t>
                      </a:r>
                      <a:endParaRPr lang="ja-JP" sz="2000" kern="100" dirty="0">
                        <a:latin typeface="Times New Roman" pitchFamily="18" charset="0"/>
                        <a:ea typeface="ＭＳ 明朝"/>
                        <a:cs typeface="Times New Roman" pitchFamily="18" charset="0"/>
                      </a:endParaRPr>
                    </a:p>
                  </a:txBody>
                  <a:tcPr marL="68580" marR="68580" marT="0" marB="0" anchor="ctr"/>
                </a:tc>
                <a:tc>
                  <a:txBody>
                    <a:bodyPr/>
                    <a:lstStyle/>
                    <a:p>
                      <a:pPr algn="ctr">
                        <a:spcAft>
                          <a:spcPts val="0"/>
                        </a:spcAft>
                      </a:pPr>
                      <a:r>
                        <a:rPr lang="en-US" sz="2000" kern="100" dirty="0" smtClean="0">
                          <a:latin typeface="Times New Roman" pitchFamily="18" charset="0"/>
                          <a:ea typeface="ＭＳ 明朝"/>
                          <a:cs typeface="Times New Roman" pitchFamily="18" charset="0"/>
                        </a:rPr>
                        <a:t>801</a:t>
                      </a:r>
                      <a:endParaRPr lang="ja-JP" sz="2000" kern="100" dirty="0">
                        <a:latin typeface="Times New Roman" pitchFamily="18" charset="0"/>
                        <a:ea typeface="ＭＳ 明朝"/>
                        <a:cs typeface="Times New Roman" pitchFamily="18" charset="0"/>
                      </a:endParaRPr>
                    </a:p>
                  </a:txBody>
                  <a:tcPr marL="68580" marR="68580" marT="0" marB="0" anchor="ctr"/>
                </a:tc>
              </a:tr>
              <a:tr h="370840">
                <a:tc>
                  <a:txBody>
                    <a:bodyPr/>
                    <a:lstStyle/>
                    <a:p>
                      <a:pPr algn="ctr"/>
                      <a:r>
                        <a:rPr kumimoji="1" lang="en-US" altLang="ja-JP" sz="2000" dirty="0" smtClean="0">
                          <a:latin typeface="Times New Roman" pitchFamily="18" charset="0"/>
                          <a:cs typeface="Times New Roman" pitchFamily="18" charset="0"/>
                        </a:rPr>
                        <a:t>Frequency step</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3.75 MHz</a:t>
                      </a:r>
                      <a:endParaRPr kumimoji="1" lang="ja-JP" altLang="en-US" sz="2000" dirty="0">
                        <a:latin typeface="Times New Roman" pitchFamily="18" charset="0"/>
                        <a:cs typeface="Times New Roman" pitchFamily="18" charset="0"/>
                      </a:endParaRPr>
                    </a:p>
                  </a:txBody>
                  <a:tcPr/>
                </a:tc>
              </a:tr>
              <a:tr h="370840">
                <a:tc>
                  <a:txBody>
                    <a:bodyPr/>
                    <a:lstStyle/>
                    <a:p>
                      <a:pPr algn="ctr"/>
                      <a:r>
                        <a:rPr kumimoji="1" lang="en-US" altLang="ja-JP" sz="2000" dirty="0" smtClean="0">
                          <a:latin typeface="Times New Roman" pitchFamily="18" charset="0"/>
                          <a:cs typeface="Times New Roman" pitchFamily="18" charset="0"/>
                        </a:rPr>
                        <a:t>Antenna type</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solidFill>
                            <a:schemeClr val="tx1"/>
                          </a:solidFill>
                          <a:latin typeface="Times New Roman" pitchFamily="18" charset="0"/>
                          <a:cs typeface="Times New Roman" pitchFamily="18" charset="0"/>
                        </a:rPr>
                        <a:t>Conical horn</a:t>
                      </a:r>
                    </a:p>
                  </a:txBody>
                  <a:tcPr/>
                </a:tc>
              </a:tr>
              <a:tr h="370840">
                <a:tc>
                  <a:txBody>
                    <a:bodyPr/>
                    <a:lstStyle/>
                    <a:p>
                      <a:pPr algn="ctr"/>
                      <a:r>
                        <a:rPr kumimoji="1" lang="en-US" altLang="ja-JP" sz="2000" dirty="0" smtClean="0">
                          <a:solidFill>
                            <a:schemeClr val="tx1"/>
                          </a:solidFill>
                          <a:latin typeface="Times New Roman" pitchFamily="18" charset="0"/>
                          <a:cs typeface="Times New Roman" pitchFamily="18" charset="0"/>
                        </a:rPr>
                        <a:t>HPBW of antenna</a:t>
                      </a:r>
                      <a:endParaRPr kumimoji="1" lang="ja-JP" altLang="en-US" sz="2000" dirty="0">
                        <a:solidFill>
                          <a:schemeClr val="tx1"/>
                        </a:solidFill>
                        <a:latin typeface="Times New Roman" pitchFamily="18" charset="0"/>
                        <a:cs typeface="Times New Roman" pitchFamily="18" charset="0"/>
                      </a:endParaRPr>
                    </a:p>
                  </a:txBody>
                  <a:tcPr/>
                </a:tc>
                <a:tc>
                  <a:txBody>
                    <a:bodyPr/>
                    <a:lstStyle/>
                    <a:p>
                      <a:pPr algn="ctr"/>
                      <a:r>
                        <a:rPr kumimoji="1" lang="en-US" altLang="ja-JP" sz="2000" dirty="0" smtClean="0">
                          <a:solidFill>
                            <a:schemeClr val="tx1"/>
                          </a:solidFill>
                          <a:latin typeface="Times New Roman" pitchFamily="18" charset="0"/>
                          <a:cs typeface="Times New Roman" pitchFamily="18" charset="0"/>
                        </a:rPr>
                        <a:t>30degree(STA), 90 degree(AP)</a:t>
                      </a:r>
                    </a:p>
                  </a:txBody>
                  <a:tcPr/>
                </a:tc>
              </a:tr>
              <a:tr h="370840">
                <a:tc>
                  <a:txBody>
                    <a:bodyPr/>
                    <a:lstStyle/>
                    <a:p>
                      <a:pPr algn="ctr"/>
                      <a:r>
                        <a:rPr kumimoji="1" lang="en-US" altLang="ja-JP" sz="2000" dirty="0" smtClean="0">
                          <a:latin typeface="Times New Roman" pitchFamily="18" charset="0"/>
                          <a:cs typeface="Times New Roman" pitchFamily="18" charset="0"/>
                        </a:rPr>
                        <a:t>Polarization</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Vertical(STA), Circular(AP)</a:t>
                      </a:r>
                    </a:p>
                  </a:txBody>
                  <a:tcPr/>
                </a:tc>
              </a:tr>
              <a:tr h="370840">
                <a:tc>
                  <a:txBody>
                    <a:bodyPr/>
                    <a:lstStyle/>
                    <a:p>
                      <a:pPr algn="ctr"/>
                      <a:r>
                        <a:rPr kumimoji="1" lang="en-US" altLang="ja-JP" sz="2000" dirty="0" smtClean="0">
                          <a:latin typeface="Times New Roman" pitchFamily="18" charset="0"/>
                          <a:cs typeface="Times New Roman" pitchFamily="18" charset="0"/>
                        </a:rPr>
                        <a:t>Calibration</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Direct port</a:t>
                      </a:r>
                      <a:r>
                        <a:rPr kumimoji="1" lang="en-US" altLang="ja-JP" sz="2000" baseline="0" dirty="0" smtClean="0">
                          <a:latin typeface="Times New Roman" pitchFamily="18" charset="0"/>
                          <a:cs typeface="Times New Roman" pitchFamily="18" charset="0"/>
                        </a:rPr>
                        <a:t> </a:t>
                      </a:r>
                      <a:r>
                        <a:rPr kumimoji="1" lang="en-US" altLang="ja-JP" sz="2000" dirty="0" smtClean="0">
                          <a:latin typeface="Times New Roman" pitchFamily="18" charset="0"/>
                          <a:cs typeface="Times New Roman" pitchFamily="18" charset="0"/>
                        </a:rPr>
                        <a:t>connection without antennas</a:t>
                      </a:r>
                    </a:p>
                  </a:txBody>
                  <a:tcPr/>
                </a:tc>
              </a:tr>
            </a:tbl>
          </a:graphicData>
        </a:graphic>
      </p:graphicFrame>
      <p:sp>
        <p:nvSpPr>
          <p:cNvPr id="6179"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6180" name="スライド番号プレースホルダ 5"/>
          <p:cNvSpPr>
            <a:spLocks noGrp="1"/>
          </p:cNvSpPr>
          <p:nvPr>
            <p:ph type="sldNum" sz="quarter" idx="12"/>
          </p:nvPr>
        </p:nvSpPr>
        <p:spPr>
          <a:noFill/>
        </p:spPr>
        <p:txBody>
          <a:bodyPr/>
          <a:lstStyle/>
          <a:p>
            <a:r>
              <a:rPr lang="en-US" altLang="ja-JP" smtClean="0"/>
              <a:t>Slide </a:t>
            </a:r>
            <a:fld id="{ED2B16A0-2202-46A3-91A3-7B771B00F336}" type="slidenum">
              <a:rPr lang="en-US" altLang="ja-JP" smtClean="0"/>
              <a:pPr/>
              <a:t>17</a:t>
            </a:fld>
            <a:endParaRPr lang="en-US" altLang="ja-JP" smtClean="0"/>
          </a:p>
        </p:txBody>
      </p:sp>
      <p:sp>
        <p:nvSpPr>
          <p:cNvPr id="8"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print"/>
          <a:srcRect/>
          <a:stretch>
            <a:fillRect/>
          </a:stretch>
        </p:blipFill>
        <p:spPr bwMode="auto">
          <a:xfrm>
            <a:off x="1249094" y="1344699"/>
            <a:ext cx="5867400" cy="4410075"/>
          </a:xfrm>
          <a:prstGeom prst="rect">
            <a:avLst/>
          </a:prstGeom>
          <a:noFill/>
          <a:ln w="9525">
            <a:noFill/>
            <a:miter lim="800000"/>
            <a:headEnd/>
            <a:tailEnd/>
          </a:ln>
        </p:spPr>
      </p:pic>
      <p:sp>
        <p:nvSpPr>
          <p:cNvPr id="2" name="タイトル 1"/>
          <p:cNvSpPr>
            <a:spLocks noGrp="1"/>
          </p:cNvSpPr>
          <p:nvPr>
            <p:ph type="title"/>
          </p:nvPr>
        </p:nvSpPr>
        <p:spPr>
          <a:xfrm>
            <a:off x="0" y="609600"/>
            <a:ext cx="9144000" cy="917917"/>
          </a:xfrm>
        </p:spPr>
        <p:txBody>
          <a:bodyPr/>
          <a:lstStyle/>
          <a:p>
            <a:r>
              <a:rPr kumimoji="1" lang="en-US" altLang="ja-JP" sz="2400" dirty="0" smtClean="0">
                <a:solidFill>
                  <a:srgbClr val="0000FF"/>
                </a:solidFill>
              </a:rPr>
              <a:t>High resolution measurement for cubicle environment (far location)</a:t>
            </a:r>
            <a:endParaRPr kumimoji="1" lang="ja-JP" altLang="en-US" sz="2400" dirty="0">
              <a:solidFill>
                <a:srgbClr val="0000FF"/>
              </a:solidFill>
            </a:endParaRPr>
          </a:p>
        </p:txBody>
      </p:sp>
      <p:sp>
        <p:nvSpPr>
          <p:cNvPr id="5" name="フッター プレースホルダ 4"/>
          <p:cNvSpPr>
            <a:spLocks noGrp="1"/>
          </p:cNvSpPr>
          <p:nvPr>
            <p:ph type="ftr" sz="quarter" idx="11"/>
          </p:nvPr>
        </p:nvSpPr>
        <p:spPr/>
        <p:txBody>
          <a:bodyPr/>
          <a:lstStyle/>
          <a:p>
            <a:pPr>
              <a:defRPr/>
            </a:pPr>
            <a:r>
              <a:rPr lang="en-US" altLang="ja-JP" smtClean="0"/>
              <a:t>Hirokazu Sawada, Tohoku University</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FB9F84E0-A765-4500-B1E1-2139021346A8}" type="slidenum">
              <a:rPr lang="en-US" altLang="ja-JP" smtClean="0"/>
              <a:pPr>
                <a:defRPr/>
              </a:pPr>
              <a:t>18</a:t>
            </a:fld>
            <a:endParaRPr lang="en-US" altLang="ja-JP"/>
          </a:p>
        </p:txBody>
      </p:sp>
      <p:sp>
        <p:nvSpPr>
          <p:cNvPr id="7" name="テキスト ボックス 6"/>
          <p:cNvSpPr txBox="1"/>
          <p:nvPr/>
        </p:nvSpPr>
        <p:spPr>
          <a:xfrm>
            <a:off x="6964680" y="2629486"/>
            <a:ext cx="2148840" cy="1015663"/>
          </a:xfrm>
          <a:prstGeom prst="rect">
            <a:avLst/>
          </a:prstGeom>
          <a:noFill/>
        </p:spPr>
        <p:txBody>
          <a:bodyPr wrap="square" rtlCol="0">
            <a:spAutoFit/>
          </a:bodyPr>
          <a:lstStyle/>
          <a:p>
            <a:r>
              <a:rPr kumimoji="1" lang="en-US" altLang="ja-JP" sz="2000" dirty="0" smtClean="0"/>
              <a:t>Total number of measured response is 26</a:t>
            </a:r>
            <a:endParaRPr kumimoji="1" lang="ja-JP" altLang="en-US" sz="2000" dirty="0"/>
          </a:p>
        </p:txBody>
      </p:sp>
      <p:sp>
        <p:nvSpPr>
          <p:cNvPr id="8" name="円/楕円 12"/>
          <p:cNvSpPr>
            <a:spLocks noChangeArrowheads="1"/>
          </p:cNvSpPr>
          <p:nvPr/>
        </p:nvSpPr>
        <p:spPr bwMode="auto">
          <a:xfrm>
            <a:off x="3118413" y="1881551"/>
            <a:ext cx="282575" cy="806450"/>
          </a:xfrm>
          <a:prstGeom prst="ellipse">
            <a:avLst/>
          </a:prstGeom>
          <a:noFill/>
          <a:ln w="12700" algn="ctr">
            <a:solidFill>
              <a:srgbClr val="FF0000"/>
            </a:solidFill>
            <a:prstDash val="dash"/>
            <a:round/>
            <a:headEnd type="none" w="sm" len="sm"/>
            <a:tailEnd type="none" w="sm" len="sm"/>
          </a:ln>
        </p:spPr>
        <p:txBody>
          <a:bodyPr/>
          <a:lstStyle/>
          <a:p>
            <a:pPr eaLnBrk="0" hangingPunct="0"/>
            <a:endParaRPr kumimoji="0" lang="ja-JP" altLang="en-US"/>
          </a:p>
        </p:txBody>
      </p:sp>
      <p:sp>
        <p:nvSpPr>
          <p:cNvPr id="9" name="円/楕円 16"/>
          <p:cNvSpPr>
            <a:spLocks noChangeArrowheads="1"/>
          </p:cNvSpPr>
          <p:nvPr/>
        </p:nvSpPr>
        <p:spPr bwMode="auto">
          <a:xfrm>
            <a:off x="3658968" y="2654105"/>
            <a:ext cx="467555" cy="746562"/>
          </a:xfrm>
          <a:prstGeom prst="ellipse">
            <a:avLst/>
          </a:prstGeom>
          <a:noFill/>
          <a:ln w="12700" algn="ctr">
            <a:solidFill>
              <a:srgbClr val="008000"/>
            </a:solidFill>
            <a:prstDash val="dash"/>
            <a:round/>
            <a:headEnd type="none" w="sm" len="sm"/>
            <a:tailEnd type="none" w="sm" len="sm"/>
          </a:ln>
        </p:spPr>
        <p:txBody>
          <a:bodyPr/>
          <a:lstStyle/>
          <a:p>
            <a:pPr eaLnBrk="0" hangingPunct="0"/>
            <a:endParaRPr kumimoji="0" lang="ja-JP" altLang="en-US"/>
          </a:p>
        </p:txBody>
      </p:sp>
      <p:sp>
        <p:nvSpPr>
          <p:cNvPr id="10" name="テキスト ボックス 17"/>
          <p:cNvSpPr txBox="1">
            <a:spLocks noChangeArrowheads="1"/>
          </p:cNvSpPr>
          <p:nvPr/>
        </p:nvSpPr>
        <p:spPr bwMode="auto">
          <a:xfrm>
            <a:off x="3680999" y="1372105"/>
            <a:ext cx="1955985" cy="400110"/>
          </a:xfrm>
          <a:prstGeom prst="rect">
            <a:avLst/>
          </a:prstGeom>
          <a:noFill/>
          <a:ln w="9525">
            <a:noFill/>
            <a:miter lim="800000"/>
            <a:headEnd/>
            <a:tailEnd/>
          </a:ln>
        </p:spPr>
        <p:txBody>
          <a:bodyPr wrap="none">
            <a:spAutoFit/>
          </a:bodyPr>
          <a:lstStyle/>
          <a:p>
            <a:r>
              <a:rPr lang="en-US" altLang="ja-JP" sz="2000" dirty="0">
                <a:solidFill>
                  <a:srgbClr val="008000"/>
                </a:solidFill>
              </a:rPr>
              <a:t>Reflection </a:t>
            </a:r>
            <a:r>
              <a:rPr lang="en-US" altLang="ja-JP" sz="2000" dirty="0" smtClean="0">
                <a:solidFill>
                  <a:srgbClr val="008000"/>
                </a:solidFill>
              </a:rPr>
              <a:t>waves</a:t>
            </a:r>
            <a:endParaRPr lang="en-US" altLang="ja-JP" sz="2000" dirty="0">
              <a:solidFill>
                <a:srgbClr val="008000"/>
              </a:solidFill>
            </a:endParaRPr>
          </a:p>
        </p:txBody>
      </p:sp>
      <p:sp>
        <p:nvSpPr>
          <p:cNvPr id="11" name="テキスト ボックス 18"/>
          <p:cNvSpPr txBox="1">
            <a:spLocks noChangeArrowheads="1"/>
          </p:cNvSpPr>
          <p:nvPr/>
        </p:nvSpPr>
        <p:spPr bwMode="auto">
          <a:xfrm>
            <a:off x="1806547" y="1357359"/>
            <a:ext cx="1529586" cy="400110"/>
          </a:xfrm>
          <a:prstGeom prst="rect">
            <a:avLst/>
          </a:prstGeom>
          <a:noFill/>
          <a:ln w="9525">
            <a:noFill/>
            <a:miter lim="800000"/>
            <a:headEnd/>
            <a:tailEnd/>
          </a:ln>
        </p:spPr>
        <p:txBody>
          <a:bodyPr wrap="none">
            <a:spAutoFit/>
          </a:bodyPr>
          <a:lstStyle/>
          <a:p>
            <a:r>
              <a:rPr lang="en-US" altLang="ja-JP" sz="2000" dirty="0">
                <a:solidFill>
                  <a:srgbClr val="FF0000"/>
                </a:solidFill>
              </a:rPr>
              <a:t>Direct </a:t>
            </a:r>
            <a:r>
              <a:rPr lang="en-US" altLang="ja-JP" sz="2000" dirty="0" smtClean="0">
                <a:solidFill>
                  <a:srgbClr val="FF0000"/>
                </a:solidFill>
              </a:rPr>
              <a:t>waves</a:t>
            </a:r>
            <a:endParaRPr lang="ja-JP" altLang="en-US" sz="2000" dirty="0">
              <a:solidFill>
                <a:srgbClr val="FF0000"/>
              </a:solidFill>
            </a:endParaRPr>
          </a:p>
        </p:txBody>
      </p:sp>
      <p:sp>
        <p:nvSpPr>
          <p:cNvPr id="13"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cxnSp>
        <p:nvCxnSpPr>
          <p:cNvPr id="15" name="直線矢印コネクタ 14"/>
          <p:cNvCxnSpPr/>
          <p:nvPr/>
        </p:nvCxnSpPr>
        <p:spPr bwMode="auto">
          <a:xfrm rot="5400000">
            <a:off x="3248265" y="2434987"/>
            <a:ext cx="700246" cy="1588"/>
          </a:xfrm>
          <a:prstGeom prst="straightConnector1">
            <a:avLst/>
          </a:prstGeom>
          <a:solidFill>
            <a:schemeClr val="accent1"/>
          </a:solidFill>
          <a:ln w="12700" cap="flat" cmpd="sng" algn="ctr">
            <a:solidFill>
              <a:srgbClr val="0000FF"/>
            </a:solidFill>
            <a:prstDash val="solid"/>
            <a:round/>
            <a:headEnd type="none" w="sm" len="sm"/>
            <a:tailEnd type="arrow"/>
          </a:ln>
          <a:effectLst/>
        </p:spPr>
      </p:cxnSp>
      <p:cxnSp>
        <p:nvCxnSpPr>
          <p:cNvPr id="18" name="直線矢印コネクタ 17"/>
          <p:cNvCxnSpPr/>
          <p:nvPr/>
        </p:nvCxnSpPr>
        <p:spPr bwMode="auto">
          <a:xfrm rot="5400000">
            <a:off x="3808412" y="2942114"/>
            <a:ext cx="336868" cy="1588"/>
          </a:xfrm>
          <a:prstGeom prst="straightConnector1">
            <a:avLst/>
          </a:prstGeom>
          <a:solidFill>
            <a:schemeClr val="accent1"/>
          </a:solidFill>
          <a:ln w="12700" cap="flat" cmpd="sng" algn="ctr">
            <a:solidFill>
              <a:srgbClr val="0000FF"/>
            </a:solidFill>
            <a:prstDash val="solid"/>
            <a:round/>
            <a:headEnd type="none" w="sm" len="sm"/>
            <a:tailEnd type="arrow"/>
          </a:ln>
          <a:effectLst/>
        </p:spPr>
      </p:cxnSp>
      <p:cxnSp>
        <p:nvCxnSpPr>
          <p:cNvPr id="21" name="直線矢印コネクタ 20"/>
          <p:cNvCxnSpPr/>
          <p:nvPr/>
        </p:nvCxnSpPr>
        <p:spPr bwMode="auto">
          <a:xfrm rot="5400000">
            <a:off x="4745832" y="2596355"/>
            <a:ext cx="1004252" cy="1588"/>
          </a:xfrm>
          <a:prstGeom prst="straightConnector1">
            <a:avLst/>
          </a:prstGeom>
          <a:solidFill>
            <a:schemeClr val="accent1"/>
          </a:solidFill>
          <a:ln w="12700" cap="flat" cmpd="sng" algn="ctr">
            <a:solidFill>
              <a:srgbClr val="0000FF"/>
            </a:solidFill>
            <a:prstDash val="solid"/>
            <a:round/>
            <a:headEnd type="none" w="sm" len="sm"/>
            <a:tailEnd type="arrow"/>
          </a:ln>
          <a:effectLst/>
        </p:spPr>
      </p:cxnSp>
      <p:sp>
        <p:nvSpPr>
          <p:cNvPr id="27" name="テキスト ボックス 26"/>
          <p:cNvSpPr txBox="1"/>
          <p:nvPr/>
        </p:nvSpPr>
        <p:spPr>
          <a:xfrm>
            <a:off x="3617592" y="2260278"/>
            <a:ext cx="933269" cy="400110"/>
          </a:xfrm>
          <a:prstGeom prst="rect">
            <a:avLst/>
          </a:prstGeom>
          <a:noFill/>
          <a:ln>
            <a:noFill/>
          </a:ln>
        </p:spPr>
        <p:txBody>
          <a:bodyPr wrap="none" rtlCol="0">
            <a:spAutoFit/>
          </a:bodyPr>
          <a:lstStyle/>
          <a:p>
            <a:r>
              <a:rPr kumimoji="1" lang="en-US" altLang="ja-JP" sz="2000" dirty="0" smtClean="0">
                <a:solidFill>
                  <a:srgbClr val="0000FF"/>
                </a:solidFill>
              </a:rPr>
              <a:t>23.4dB</a:t>
            </a:r>
            <a:endParaRPr kumimoji="1" lang="ja-JP" altLang="en-US" sz="2000" dirty="0">
              <a:solidFill>
                <a:srgbClr val="0000FF"/>
              </a:solidFill>
            </a:endParaRPr>
          </a:p>
        </p:txBody>
      </p:sp>
      <p:sp>
        <p:nvSpPr>
          <p:cNvPr id="28" name="テキスト ボックス 27"/>
          <p:cNvSpPr txBox="1"/>
          <p:nvPr/>
        </p:nvSpPr>
        <p:spPr>
          <a:xfrm>
            <a:off x="4075747" y="2758435"/>
            <a:ext cx="1162498" cy="400110"/>
          </a:xfrm>
          <a:prstGeom prst="rect">
            <a:avLst/>
          </a:prstGeom>
          <a:noFill/>
          <a:ln>
            <a:noFill/>
          </a:ln>
        </p:spPr>
        <p:txBody>
          <a:bodyPr wrap="none" rtlCol="0">
            <a:spAutoFit/>
          </a:bodyPr>
          <a:lstStyle/>
          <a:p>
            <a:r>
              <a:rPr kumimoji="1" lang="en-US" altLang="ja-JP" sz="2000" dirty="0" smtClean="0">
                <a:solidFill>
                  <a:srgbClr val="0000FF"/>
                </a:solidFill>
              </a:rPr>
              <a:t>k</a:t>
            </a:r>
            <a:r>
              <a:rPr kumimoji="1" lang="en-US" altLang="ja-JP" sz="2000" baseline="-25000" dirty="0" smtClean="0">
                <a:solidFill>
                  <a:srgbClr val="0000FF"/>
                </a:solidFill>
              </a:rPr>
              <a:t>b</a:t>
            </a:r>
            <a:r>
              <a:rPr lang="en-US" altLang="ja-JP" sz="2000" dirty="0" smtClean="0">
                <a:solidFill>
                  <a:srgbClr val="0000FF"/>
                </a:solidFill>
              </a:rPr>
              <a:t>=</a:t>
            </a:r>
            <a:r>
              <a:rPr kumimoji="1" lang="en-US" altLang="ja-JP" sz="2000" dirty="0" smtClean="0">
                <a:solidFill>
                  <a:srgbClr val="0000FF"/>
                </a:solidFill>
              </a:rPr>
              <a:t>7.4dB</a:t>
            </a:r>
            <a:endParaRPr kumimoji="1" lang="ja-JP" altLang="en-US" sz="2000" dirty="0">
              <a:solidFill>
                <a:srgbClr val="0000FF"/>
              </a:solidFill>
            </a:endParaRPr>
          </a:p>
        </p:txBody>
      </p:sp>
      <p:cxnSp>
        <p:nvCxnSpPr>
          <p:cNvPr id="32" name="直線コネクタ 31"/>
          <p:cNvCxnSpPr/>
          <p:nvPr/>
        </p:nvCxnSpPr>
        <p:spPr bwMode="auto">
          <a:xfrm rot="10800000">
            <a:off x="3246120" y="2057400"/>
            <a:ext cx="2026920" cy="0"/>
          </a:xfrm>
          <a:prstGeom prst="line">
            <a:avLst/>
          </a:prstGeom>
          <a:solidFill>
            <a:schemeClr val="accent1"/>
          </a:solidFill>
          <a:ln w="12700" cap="flat" cmpd="sng" algn="ctr">
            <a:solidFill>
              <a:srgbClr val="0000FF"/>
            </a:solidFill>
            <a:prstDash val="sysDash"/>
            <a:round/>
            <a:headEnd type="none" w="sm" len="sm"/>
            <a:tailEnd type="none" w="sm" len="sm"/>
          </a:ln>
          <a:effectLst/>
        </p:spPr>
      </p:cxnSp>
      <p:cxnSp>
        <p:nvCxnSpPr>
          <p:cNvPr id="33" name="直線コネクタ 32"/>
          <p:cNvCxnSpPr/>
          <p:nvPr/>
        </p:nvCxnSpPr>
        <p:spPr bwMode="auto">
          <a:xfrm rot="10800000">
            <a:off x="3505200" y="2788920"/>
            <a:ext cx="792480" cy="0"/>
          </a:xfrm>
          <a:prstGeom prst="line">
            <a:avLst/>
          </a:prstGeom>
          <a:solidFill>
            <a:schemeClr val="accent1"/>
          </a:solidFill>
          <a:ln w="12700" cap="flat" cmpd="sng" algn="ctr">
            <a:solidFill>
              <a:srgbClr val="0000FF"/>
            </a:solidFill>
            <a:prstDash val="sysDash"/>
            <a:round/>
            <a:headEnd type="none" w="sm" len="sm"/>
            <a:tailEnd type="none" w="sm" len="sm"/>
          </a:ln>
          <a:effectLst/>
        </p:spPr>
      </p:cxnSp>
      <p:cxnSp>
        <p:nvCxnSpPr>
          <p:cNvPr id="35" name="直線コネクタ 34"/>
          <p:cNvCxnSpPr/>
          <p:nvPr/>
        </p:nvCxnSpPr>
        <p:spPr bwMode="auto">
          <a:xfrm rot="10800000">
            <a:off x="4023360" y="3093720"/>
            <a:ext cx="1325880" cy="0"/>
          </a:xfrm>
          <a:prstGeom prst="line">
            <a:avLst/>
          </a:prstGeom>
          <a:solidFill>
            <a:schemeClr val="accent1"/>
          </a:solidFill>
          <a:ln w="12700" cap="flat" cmpd="sng" algn="ctr">
            <a:solidFill>
              <a:srgbClr val="0000FF"/>
            </a:solidFill>
            <a:prstDash val="sysDash"/>
            <a:round/>
            <a:headEnd type="none" w="sm" len="sm"/>
            <a:tailEnd type="none" w="sm" len="sm"/>
          </a:ln>
          <a:effectLst/>
        </p:spPr>
      </p:cxnSp>
      <p:sp>
        <p:nvSpPr>
          <p:cNvPr id="37" name="テキスト ボックス 36"/>
          <p:cNvSpPr txBox="1"/>
          <p:nvPr/>
        </p:nvSpPr>
        <p:spPr>
          <a:xfrm>
            <a:off x="5278752" y="2382198"/>
            <a:ext cx="933269" cy="400110"/>
          </a:xfrm>
          <a:prstGeom prst="rect">
            <a:avLst/>
          </a:prstGeom>
          <a:noFill/>
          <a:ln>
            <a:noFill/>
          </a:ln>
        </p:spPr>
        <p:txBody>
          <a:bodyPr wrap="none" rtlCol="0">
            <a:spAutoFit/>
          </a:bodyPr>
          <a:lstStyle/>
          <a:p>
            <a:r>
              <a:rPr kumimoji="1" lang="en-US" altLang="ja-JP" sz="2000" dirty="0" smtClean="0">
                <a:solidFill>
                  <a:srgbClr val="0000FF"/>
                </a:solidFill>
              </a:rPr>
              <a:t>30.8dB</a:t>
            </a:r>
            <a:endParaRPr kumimoji="1" lang="ja-JP" altLang="en-US" sz="2000" dirty="0">
              <a:solidFill>
                <a:srgbClr val="0000FF"/>
              </a:solidFill>
            </a:endParaRPr>
          </a:p>
        </p:txBody>
      </p:sp>
      <p:sp>
        <p:nvSpPr>
          <p:cNvPr id="38" name="正方形/長方形 37"/>
          <p:cNvSpPr/>
          <p:nvPr/>
        </p:nvSpPr>
        <p:spPr>
          <a:xfrm>
            <a:off x="731520" y="5452795"/>
            <a:ext cx="7741920" cy="954107"/>
          </a:xfrm>
          <a:prstGeom prst="rect">
            <a:avLst/>
          </a:prstGeom>
        </p:spPr>
        <p:txBody>
          <a:bodyPr wrap="square">
            <a:spAutoFit/>
          </a:bodyPr>
          <a:lstStyle/>
          <a:p>
            <a:pPr>
              <a:buClr>
                <a:srgbClr val="0000FF"/>
              </a:buClr>
              <a:buSzPct val="50000"/>
              <a:buFont typeface="Wingdings" pitchFamily="2" charset="2"/>
              <a:buChar char="n"/>
            </a:pPr>
            <a:r>
              <a:rPr lang="en-US" altLang="ja-JP" sz="2800" dirty="0" smtClean="0"/>
              <a:t>Direct path and single ray may be enough as the channel model for cubicle environment (far location)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0" y="632962"/>
            <a:ext cx="9144000" cy="568325"/>
          </a:xfrm>
        </p:spPr>
        <p:txBody>
          <a:bodyPr/>
          <a:lstStyle/>
          <a:p>
            <a:r>
              <a:rPr lang="en-US" altLang="ja-JP" sz="2800" dirty="0" smtClean="0">
                <a:solidFill>
                  <a:srgbClr val="0000FF"/>
                </a:solidFill>
                <a:ea typeface="ＭＳ Ｐゴシック" charset="-128"/>
              </a:rPr>
              <a:t>Revised intra-cluster parameters for cubicle environments </a:t>
            </a:r>
            <a:endParaRPr lang="ja-JP" altLang="en-US" sz="2800" dirty="0" smtClean="0">
              <a:solidFill>
                <a:srgbClr val="0000FF"/>
              </a:solidFill>
              <a:ea typeface="ＭＳ Ｐゴシック" charset="-128"/>
            </a:endParaRPr>
          </a:p>
        </p:txBody>
      </p:sp>
      <p:sp>
        <p:nvSpPr>
          <p:cNvPr id="13316"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13317" name="スライド番号プレースホルダ 5"/>
          <p:cNvSpPr>
            <a:spLocks noGrp="1"/>
          </p:cNvSpPr>
          <p:nvPr>
            <p:ph type="sldNum" sz="quarter" idx="12"/>
          </p:nvPr>
        </p:nvSpPr>
        <p:spPr>
          <a:noFill/>
        </p:spPr>
        <p:txBody>
          <a:bodyPr/>
          <a:lstStyle/>
          <a:p>
            <a:r>
              <a:rPr lang="en-US" altLang="ja-JP" smtClean="0"/>
              <a:t>Slide </a:t>
            </a:r>
            <a:fld id="{A8EF70AF-862F-4A97-BA75-C9F0C31C123F}" type="slidenum">
              <a:rPr lang="en-US" altLang="ja-JP" smtClean="0"/>
              <a:pPr/>
              <a:t>19</a:t>
            </a:fld>
            <a:endParaRPr lang="en-US" altLang="ja-JP" smtClean="0"/>
          </a:p>
        </p:txBody>
      </p:sp>
      <p:graphicFrame>
        <p:nvGraphicFramePr>
          <p:cNvPr id="7" name="表 6"/>
          <p:cNvGraphicFramePr>
            <a:graphicFrameLocks noGrp="1"/>
          </p:cNvGraphicFramePr>
          <p:nvPr/>
        </p:nvGraphicFramePr>
        <p:xfrm>
          <a:off x="30535" y="1221247"/>
          <a:ext cx="9064759" cy="1950720"/>
        </p:xfrm>
        <a:graphic>
          <a:graphicData uri="http://schemas.openxmlformats.org/drawingml/2006/table">
            <a:tbl>
              <a:tblPr firstRow="1" bandRow="1">
                <a:tableStyleId>{5940675A-B579-460E-94D1-54222C63F5DA}</a:tableStyleId>
              </a:tblPr>
              <a:tblGrid>
                <a:gridCol w="922777"/>
                <a:gridCol w="1167319"/>
                <a:gridCol w="830580"/>
                <a:gridCol w="860743"/>
                <a:gridCol w="857324"/>
                <a:gridCol w="922228"/>
                <a:gridCol w="875947"/>
                <a:gridCol w="875947"/>
                <a:gridCol w="875947"/>
                <a:gridCol w="875947"/>
              </a:tblGrid>
              <a:tr h="370840">
                <a:tc gridSpan="2">
                  <a:txBody>
                    <a:bodyPr/>
                    <a:lstStyle/>
                    <a:p>
                      <a:r>
                        <a:rPr kumimoji="1" lang="en-US" altLang="ja-JP" sz="1600" dirty="0" smtClean="0"/>
                        <a:t>Environments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Far location</a:t>
                      </a:r>
                      <a:endParaRPr kumimoji="1" lang="ja-JP" altLang="en-US" sz="1600" dirty="0" smtClean="0"/>
                    </a:p>
                  </a:txBody>
                  <a:tcPr/>
                </a:tc>
                <a:tc hMerge="1">
                  <a:txBody>
                    <a:bodyPr/>
                    <a:lstStyle/>
                    <a:p>
                      <a:endParaRPr kumimoji="1" lang="ja-JP" altLang="en-US"/>
                    </a:p>
                  </a:txBody>
                  <a:tcPr/>
                </a:tc>
                <a:tc>
                  <a:txBody>
                    <a:bodyPr/>
                    <a:lstStyle/>
                    <a:p>
                      <a:r>
                        <a:rPr kumimoji="1" lang="en-US" altLang="ja-JP" sz="1600" dirty="0" smtClean="0"/>
                        <a:t> </a:t>
                      </a:r>
                      <a:r>
                        <a:rPr kumimoji="1" lang="en-US" altLang="ja-JP" sz="1600" dirty="0" err="1" smtClean="0"/>
                        <a:t>k</a:t>
                      </a:r>
                      <a:r>
                        <a:rPr kumimoji="1" lang="en-US" altLang="ja-JP" sz="1600" i="1" baseline="-25000" dirty="0" err="1" smtClean="0"/>
                        <a:t>f</a:t>
                      </a:r>
                      <a:r>
                        <a:rPr kumimoji="1" lang="en-US" altLang="ja-JP" sz="1600" baseline="-25000" dirty="0" smtClean="0"/>
                        <a:t> </a:t>
                      </a:r>
                      <a:r>
                        <a:rPr kumimoji="1" lang="en-US" altLang="ja-JP" sz="1600" baseline="0" dirty="0" smtClean="0"/>
                        <a:t>[dB]</a:t>
                      </a:r>
                      <a:endParaRPr kumimoji="1" lang="ja-JP" altLang="en-US" sz="1600" i="1" baseline="0" dirty="0"/>
                    </a:p>
                  </a:txBody>
                  <a:tcPr/>
                </a:tc>
                <a:tc>
                  <a:txBody>
                    <a:bodyPr/>
                    <a:lstStyle/>
                    <a:p>
                      <a:r>
                        <a:rPr kumimoji="1" lang="en-US" altLang="ja-JP" sz="1600" dirty="0" smtClean="0"/>
                        <a:t> k</a:t>
                      </a:r>
                      <a:r>
                        <a:rPr kumimoji="1" lang="en-US" altLang="ja-JP" sz="1600" i="1" baseline="-25000" dirty="0" smtClean="0"/>
                        <a:t>b</a:t>
                      </a:r>
                      <a:r>
                        <a:rPr kumimoji="1" lang="en-US" altLang="ja-JP" sz="1600" baseline="-25000" dirty="0" smtClean="0"/>
                        <a:t> </a:t>
                      </a:r>
                      <a:r>
                        <a:rPr kumimoji="1" lang="en-US" altLang="ja-JP" sz="1600" baseline="0" dirty="0" smtClean="0"/>
                        <a:t>[dB]</a:t>
                      </a:r>
                      <a:endParaRPr kumimoji="1" lang="ja-JP" altLang="en-US" sz="1600" dirty="0"/>
                    </a:p>
                  </a:txBody>
                  <a:tcPr/>
                </a:tc>
                <a:tc>
                  <a:txBody>
                    <a:bodyPr/>
                    <a:lstStyle/>
                    <a:p>
                      <a:r>
                        <a:rPr kumimoji="1" lang="en-US" altLang="ja-JP" sz="1600" dirty="0" smtClean="0"/>
                        <a:t> </a:t>
                      </a:r>
                      <a:r>
                        <a:rPr kumimoji="1" lang="en-US" altLang="ja-JP" sz="1600" dirty="0" err="1" smtClean="0">
                          <a:latin typeface="Symbol" pitchFamily="18" charset="2"/>
                        </a:rPr>
                        <a:t>g</a:t>
                      </a:r>
                      <a:r>
                        <a:rPr kumimoji="1" lang="en-US" altLang="ja-JP" sz="1600" i="1" baseline="-25000" dirty="0" err="1" smtClean="0"/>
                        <a:t>f</a:t>
                      </a:r>
                      <a:r>
                        <a:rPr kumimoji="1" lang="en-US" altLang="ja-JP" sz="1600" i="1" baseline="-25000" dirty="0" smtClean="0"/>
                        <a:t>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i="0" baseline="0" dirty="0">
                        <a:latin typeface="Symbol" pitchFamily="18" charset="2"/>
                      </a:endParaRPr>
                    </a:p>
                  </a:txBody>
                  <a:tcPr/>
                </a:tc>
                <a:tc>
                  <a:txBody>
                    <a:bodyPr/>
                    <a:lstStyle/>
                    <a:p>
                      <a:r>
                        <a:rPr kumimoji="1" lang="en-US" altLang="ja-JP" sz="1600" dirty="0" smtClean="0"/>
                        <a:t> </a:t>
                      </a:r>
                      <a:r>
                        <a:rPr kumimoji="1" lang="en-US" altLang="ja-JP" sz="1600" dirty="0" err="1" smtClean="0">
                          <a:latin typeface="Symbol" pitchFamily="18" charset="2"/>
                        </a:rPr>
                        <a:t>g</a:t>
                      </a:r>
                      <a:r>
                        <a:rPr kumimoji="1" lang="en-US" altLang="ja-JP" sz="1600" i="1" baseline="-25000" dirty="0" err="1" smtClean="0"/>
                        <a:t>b</a:t>
                      </a:r>
                      <a:r>
                        <a:rPr kumimoji="1" lang="en-US" altLang="ja-JP" sz="1600" baseline="-25000" dirty="0" smtClean="0"/>
                        <a:t>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dirty="0">
                        <a:latin typeface="Symbol" pitchFamily="18" charset="2"/>
                      </a:endParaRPr>
                    </a:p>
                  </a:txBody>
                  <a:tcPr/>
                </a:tc>
                <a:tc>
                  <a:txBody>
                    <a:bodyPr/>
                    <a:lstStyle/>
                    <a:p>
                      <a:r>
                        <a:rPr kumimoji="1" lang="en-US" altLang="ja-JP" sz="1600" dirty="0" smtClean="0"/>
                        <a:t> </a:t>
                      </a:r>
                      <a:r>
                        <a:rPr kumimoji="1" lang="en-US" altLang="ja-JP" sz="1600" dirty="0" smtClean="0">
                          <a:latin typeface="Symbol" pitchFamily="18" charset="2"/>
                        </a:rPr>
                        <a:t>l</a:t>
                      </a:r>
                      <a:r>
                        <a:rPr kumimoji="1" lang="en-US" altLang="ja-JP" sz="1600" i="1" baseline="-25000" dirty="0" smtClean="0"/>
                        <a:t>f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i="1" dirty="0">
                        <a:latin typeface="Symbol" pitchFamily="18" charset="2"/>
                      </a:endParaRPr>
                    </a:p>
                  </a:txBody>
                  <a:tcPr/>
                </a:tc>
                <a:tc>
                  <a:txBody>
                    <a:bodyPr/>
                    <a:lstStyle/>
                    <a:p>
                      <a:r>
                        <a:rPr kumimoji="1" lang="en-US" altLang="ja-JP" sz="1600" dirty="0" smtClean="0">
                          <a:latin typeface="Symbol" pitchFamily="18" charset="2"/>
                        </a:rPr>
                        <a:t>l</a:t>
                      </a:r>
                      <a:r>
                        <a:rPr kumimoji="1" lang="en-US" altLang="ja-JP" sz="1600" i="1" baseline="-25000" dirty="0" smtClean="0"/>
                        <a:t>b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baseline="0" dirty="0">
                        <a:latin typeface="Symbol" pitchFamily="18" charset="2"/>
                      </a:endParaRPr>
                    </a:p>
                  </a:txBody>
                  <a:tcPr/>
                </a:tc>
                <a:tc>
                  <a:txBody>
                    <a:bodyPr/>
                    <a:lstStyle/>
                    <a:p>
                      <a:r>
                        <a:rPr lang="en-US" altLang="ja-JP" sz="1000" dirty="0" smtClean="0"/>
                        <a:t>Distribution,</a:t>
                      </a:r>
                      <a:r>
                        <a:rPr lang="en-US" altLang="ja-JP" sz="1000" baseline="0" dirty="0" smtClean="0"/>
                        <a:t> for forward</a:t>
                      </a:r>
                      <a:endParaRPr lang="ja-JP" altLang="en-US" sz="1000" dirty="0"/>
                    </a:p>
                  </a:txBody>
                  <a:tcPr/>
                </a:tc>
                <a:tc>
                  <a:txBody>
                    <a:bodyPr/>
                    <a:lstStyle/>
                    <a:p>
                      <a:r>
                        <a:rPr lang="en-US" altLang="ja-JP" sz="1000" dirty="0" smtClean="0"/>
                        <a:t>Distribution for backward</a:t>
                      </a:r>
                      <a:endParaRPr lang="ja-JP" altLang="en-US" sz="1000" dirty="0"/>
                    </a:p>
                  </a:txBody>
                  <a:tcPr/>
                </a:tc>
              </a:tr>
              <a:tr h="370840">
                <a:tc rowSpan="2">
                  <a:txBody>
                    <a:bodyPr/>
                    <a:lstStyle/>
                    <a:p>
                      <a:r>
                        <a:rPr kumimoji="1" lang="en-US" altLang="ja-JP" sz="1600" dirty="0" smtClean="0"/>
                        <a:t>Cubicle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AP-STA</a:t>
                      </a:r>
                    </a:p>
                  </a:txBody>
                  <a:tcPr>
                    <a:lnR w="12700" cap="flat" cmpd="sng" algn="ctr">
                      <a:solidFill>
                        <a:schemeClr val="tx1"/>
                      </a:solidFill>
                      <a:prstDash val="solid"/>
                      <a:round/>
                      <a:headEnd type="none" w="med" len="med"/>
                      <a:tailEnd type="none" w="med" len="med"/>
                    </a:lnR>
                  </a:tcPr>
                </a:tc>
                <a:tc>
                  <a:txBody>
                    <a:bodyPr/>
                    <a:lstStyle/>
                    <a:p>
                      <a:pPr algn="ctr"/>
                      <a:r>
                        <a:rPr kumimoji="1" lang="en-US" altLang="ja-JP" sz="1600" dirty="0" smtClean="0"/>
                        <a:t>High resolution</a:t>
                      </a:r>
                    </a:p>
                  </a:txBody>
                  <a:tcPr>
                    <a:lnL w="12700" cap="flat" cmpd="sng" algn="ctr">
                      <a:solidFill>
                        <a:schemeClr val="tx1"/>
                      </a:solidFill>
                      <a:prstDash val="solid"/>
                      <a:round/>
                      <a:headEnd type="none" w="med" len="med"/>
                      <a:tailEnd type="none" w="med" len="med"/>
                    </a:lnL>
                    <a:noFill/>
                  </a:tcPr>
                </a:tc>
                <a:tc>
                  <a:txBody>
                    <a:bodyPr/>
                    <a:lstStyle/>
                    <a:p>
                      <a:r>
                        <a:rPr kumimoji="1" lang="en-US" altLang="ja-JP" sz="1600" dirty="0" smtClean="0"/>
                        <a:t>5.1</a:t>
                      </a:r>
                      <a:endParaRPr kumimoji="1" lang="ja-JP" altLang="en-US" sz="1600" dirty="0"/>
                    </a:p>
                  </a:txBody>
                  <a:tcPr>
                    <a:noFill/>
                  </a:tcPr>
                </a:tc>
                <a:tc>
                  <a:txBody>
                    <a:bodyPr/>
                    <a:lstStyle/>
                    <a:p>
                      <a:r>
                        <a:rPr kumimoji="1" lang="en-US" altLang="ja-JP" sz="1600" dirty="0" smtClean="0"/>
                        <a:t>7.4</a:t>
                      </a:r>
                      <a:endParaRPr kumimoji="1" lang="ja-JP" altLang="en-US" sz="1600" dirty="0"/>
                    </a:p>
                  </a:txBody>
                  <a:tcP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3.1</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6.0</a:t>
                      </a:r>
                      <a:endParaRPr kumimoji="1" lang="ja-JP" altLang="en-US" sz="1600" dirty="0" smtClean="0"/>
                    </a:p>
                  </a:txBody>
                  <a:tcP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0.55</a:t>
                      </a:r>
                      <a:endParaRPr kumimoji="1" lang="ja-JP" altLang="en-US" sz="1600" dirty="0" smtClean="0"/>
                    </a:p>
                    <a:p>
                      <a:endParaRPr kumimoji="1" lang="ja-JP" altLang="en-US" sz="16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0.53</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p>
                  </a:txBody>
                  <a:tcPr>
                    <a:lnR w="12700" cap="flat" cmpd="sng" algn="ctr">
                      <a:solidFill>
                        <a:schemeClr val="tx1"/>
                      </a:solidFill>
                      <a:prstDash val="solid"/>
                      <a:round/>
                      <a:headEnd type="none" w="med" len="med"/>
                      <a:tailEnd type="none" w="med" len="med"/>
                    </a:lnR>
                  </a:tcPr>
                </a:tc>
                <a:tc>
                  <a:txBody>
                    <a:bodyPr/>
                    <a:lstStyle/>
                    <a:p>
                      <a:pPr algn="ctr"/>
                      <a:r>
                        <a:rPr kumimoji="1" lang="en-US" altLang="ja-JP" sz="1600" dirty="0" smtClean="0"/>
                        <a:t>Previous</a:t>
                      </a:r>
                    </a:p>
                    <a:p>
                      <a:pPr algn="ctr"/>
                      <a:r>
                        <a:rPr kumimoji="1" lang="en-US" altLang="ja-JP" sz="1600" dirty="0" smtClean="0"/>
                        <a:t>Estimation</a:t>
                      </a:r>
                    </a:p>
                    <a:p>
                      <a:pPr algn="ctr"/>
                      <a:r>
                        <a:rPr kumimoji="1" lang="en-US" altLang="ja-JP" sz="1400" dirty="0" smtClean="0"/>
                        <a:t>Doc.10/372r0</a:t>
                      </a:r>
                      <a:endParaRPr kumimoji="1" lang="ja-JP" altLang="en-US" sz="1400" dirty="0" smtClean="0"/>
                    </a:p>
                  </a:txBody>
                  <a:tcPr>
                    <a:lnL w="12700" cap="flat" cmpd="sng" algn="ctr">
                      <a:solidFill>
                        <a:schemeClr val="tx1"/>
                      </a:solidFill>
                      <a:prstDash val="solid"/>
                      <a:round/>
                      <a:headEnd type="none" w="med" len="med"/>
                      <a:tailEnd type="none" w="med" len="med"/>
                    </a:lnL>
                    <a:noFill/>
                  </a:tcPr>
                </a:tc>
                <a:tc>
                  <a:txBody>
                    <a:bodyPr/>
                    <a:lstStyle/>
                    <a:p>
                      <a:r>
                        <a:rPr kumimoji="1" lang="en-US" altLang="ja-JP" sz="1600" dirty="0" smtClean="0"/>
                        <a:t>N/A</a:t>
                      </a:r>
                      <a:endParaRPr kumimoji="1" lang="ja-JP" altLang="en-US" sz="1600" dirty="0"/>
                    </a:p>
                  </a:txBody>
                  <a:tcPr>
                    <a:noFill/>
                  </a:tcPr>
                </a:tc>
                <a:tc>
                  <a:txBody>
                    <a:bodyPr/>
                    <a:lstStyle/>
                    <a:p>
                      <a:r>
                        <a:rPr kumimoji="1" lang="en-US" altLang="ja-JP" sz="1600" dirty="0" smtClean="0"/>
                        <a:t>22.5</a:t>
                      </a:r>
                      <a:endParaRPr kumimoji="1" lang="ja-JP" altLang="en-US" sz="1600" dirty="0"/>
                    </a:p>
                  </a:txBody>
                  <a:tcP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N/A</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14</a:t>
                      </a:r>
                      <a:endParaRPr kumimoji="1" lang="ja-JP" altLang="en-US" sz="1600" dirty="0" smtClean="0"/>
                    </a:p>
                  </a:txBody>
                  <a:tcP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N/A</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0.81</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N/A</a:t>
                      </a:r>
                      <a:endParaRPr lang="ja-JP" altLang="en-US" sz="14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r>
            </a:tbl>
          </a:graphicData>
        </a:graphic>
      </p:graphicFrame>
      <p:sp>
        <p:nvSpPr>
          <p:cNvPr id="1336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ja-JP" altLang="en-US"/>
          </a:p>
        </p:txBody>
      </p:sp>
      <p:grpSp>
        <p:nvGrpSpPr>
          <p:cNvPr id="2" name="グループ化 65"/>
          <p:cNvGrpSpPr>
            <a:grpSpLocks/>
          </p:cNvGrpSpPr>
          <p:nvPr/>
        </p:nvGrpSpPr>
        <p:grpSpPr bwMode="auto">
          <a:xfrm>
            <a:off x="296863" y="3109913"/>
            <a:ext cx="8115300" cy="4584700"/>
            <a:chOff x="1816100" y="2895600"/>
            <a:chExt cx="8115300" cy="4584700"/>
          </a:xfrm>
        </p:grpSpPr>
        <p:sp>
          <p:nvSpPr>
            <p:cNvPr id="50" name="右中かっこ 49"/>
            <p:cNvSpPr/>
            <p:nvPr/>
          </p:nvSpPr>
          <p:spPr bwMode="auto">
            <a:xfrm>
              <a:off x="5156200" y="4495800"/>
              <a:ext cx="292100" cy="2984500"/>
            </a:xfrm>
            <a:prstGeom prst="rightBrace">
              <a:avLst/>
            </a:prstGeom>
            <a:noFill/>
            <a:ln w="12700" cap="flat" cmpd="sng" algn="ctr">
              <a:solidFill>
                <a:schemeClr val="tx1"/>
              </a:solidFill>
              <a:prstDash val="solid"/>
              <a:round/>
              <a:headEnd type="none" w="sm" len="sm"/>
              <a:tailEnd type="none" w="sm" len="sm"/>
            </a:ln>
            <a:effectLst/>
            <a:scene3d>
              <a:camera prst="orthographicFront">
                <a:rot lat="0" lon="0" rev="16200000"/>
              </a:camera>
              <a:lightRig rig="threePt" dir="t"/>
            </a:scene3d>
          </p:spPr>
          <p:txBody>
            <a:bodyPr/>
            <a:lstStyle/>
            <a:p>
              <a:pPr eaLnBrk="0" hangingPunct="0">
                <a:defRPr/>
              </a:pPr>
              <a:endParaRPr kumimoji="0" lang="ja-JP" altLang="en-US"/>
            </a:p>
          </p:txBody>
        </p:sp>
        <p:sp>
          <p:nvSpPr>
            <p:cNvPr id="51" name="右中かっこ 50"/>
            <p:cNvSpPr/>
            <p:nvPr/>
          </p:nvSpPr>
          <p:spPr bwMode="auto">
            <a:xfrm>
              <a:off x="2908300" y="5270500"/>
              <a:ext cx="279400" cy="1435100"/>
            </a:xfrm>
            <a:prstGeom prst="rightBrace">
              <a:avLst/>
            </a:prstGeom>
            <a:noFill/>
            <a:ln w="12700" cap="flat" cmpd="sng" algn="ctr">
              <a:solidFill>
                <a:schemeClr val="tx1"/>
              </a:solidFill>
              <a:prstDash val="solid"/>
              <a:round/>
              <a:headEnd type="none" w="sm" len="sm"/>
              <a:tailEnd type="none" w="sm" len="sm"/>
            </a:ln>
            <a:effectLst/>
            <a:scene3d>
              <a:camera prst="orthographicFront">
                <a:rot lat="0" lon="0" rev="16200000"/>
              </a:camera>
              <a:lightRig rig="threePt" dir="t"/>
            </a:scene3d>
          </p:spPr>
          <p:txBody>
            <a:bodyPr/>
            <a:lstStyle/>
            <a:p>
              <a:pPr eaLnBrk="0" hangingPunct="0">
                <a:defRPr/>
              </a:pPr>
              <a:endParaRPr kumimoji="0" lang="ja-JP" altLang="en-US"/>
            </a:p>
          </p:txBody>
        </p:sp>
        <p:grpSp>
          <p:nvGrpSpPr>
            <p:cNvPr id="3" name="グループ化 64"/>
            <p:cNvGrpSpPr>
              <a:grpSpLocks/>
            </p:cNvGrpSpPr>
            <p:nvPr/>
          </p:nvGrpSpPr>
          <p:grpSpPr bwMode="auto">
            <a:xfrm>
              <a:off x="1816100" y="2895600"/>
              <a:ext cx="8115300" cy="3413899"/>
              <a:chOff x="1816100" y="2895600"/>
              <a:chExt cx="8115300" cy="3413899"/>
            </a:xfrm>
          </p:grpSpPr>
          <p:sp>
            <p:nvSpPr>
              <p:cNvPr id="35" name="円弧 34"/>
              <p:cNvSpPr/>
              <p:nvPr/>
            </p:nvSpPr>
            <p:spPr bwMode="auto">
              <a:xfrm rot="10800000">
                <a:off x="3822700" y="3162300"/>
                <a:ext cx="6108700" cy="2286000"/>
              </a:xfrm>
              <a:prstGeom prst="arc">
                <a:avLst/>
              </a:prstGeom>
              <a:noFill/>
              <a:ln w="12700" cap="flat" cmpd="sng" algn="ctr">
                <a:solidFill>
                  <a:srgbClr val="FF0000"/>
                </a:solidFill>
                <a:prstDash val="dash"/>
                <a:round/>
                <a:headEnd type="none" w="sm" len="sm"/>
                <a:tailEnd type="none" w="sm" len="sm"/>
              </a:ln>
              <a:effectLst/>
            </p:spPr>
            <p:txBody>
              <a:bodyPr/>
              <a:lstStyle/>
              <a:p>
                <a:pPr eaLnBrk="0" hangingPunct="0">
                  <a:defRPr/>
                </a:pPr>
                <a:endParaRPr kumimoji="0" lang="ja-JP" altLang="en-US" dirty="0">
                  <a:ln>
                    <a:solidFill>
                      <a:srgbClr val="FF0000"/>
                    </a:solidFill>
                    <a:prstDash val="dashDot"/>
                  </a:ln>
                  <a:solidFill>
                    <a:srgbClr val="FF0000"/>
                  </a:solidFill>
                </a:endParaRPr>
              </a:p>
            </p:txBody>
          </p:sp>
          <p:grpSp>
            <p:nvGrpSpPr>
              <p:cNvPr id="4" name="グループ化 63"/>
              <p:cNvGrpSpPr>
                <a:grpSpLocks/>
              </p:cNvGrpSpPr>
              <p:nvPr/>
            </p:nvGrpSpPr>
            <p:grpSpPr bwMode="auto">
              <a:xfrm>
                <a:off x="1816100" y="2895600"/>
                <a:ext cx="5900949" cy="3413899"/>
                <a:chOff x="1816100" y="2895600"/>
                <a:chExt cx="5900949" cy="3413899"/>
              </a:xfrm>
            </p:grpSpPr>
            <p:grpSp>
              <p:nvGrpSpPr>
                <p:cNvPr id="5" name="グループ化 11"/>
                <p:cNvGrpSpPr>
                  <a:grpSpLocks/>
                </p:cNvGrpSpPr>
                <p:nvPr/>
              </p:nvGrpSpPr>
              <p:grpSpPr bwMode="auto">
                <a:xfrm>
                  <a:off x="2628900" y="5130800"/>
                  <a:ext cx="4533900" cy="457200"/>
                  <a:chOff x="1676400" y="4343400"/>
                  <a:chExt cx="4533900" cy="457200"/>
                </a:xfrm>
              </p:grpSpPr>
              <p:sp>
                <p:nvSpPr>
                  <p:cNvPr id="13396" name="正方形/長方形 9"/>
                  <p:cNvSpPr>
                    <a:spLocks noChangeArrowheads="1"/>
                  </p:cNvSpPr>
                  <p:nvPr/>
                </p:nvSpPr>
                <p:spPr bwMode="auto">
                  <a:xfrm>
                    <a:off x="5029200" y="4343400"/>
                    <a:ext cx="1181100" cy="419100"/>
                  </a:xfrm>
                  <a:prstGeom prst="rect">
                    <a:avLst/>
                  </a:prstGeom>
                  <a:solidFill>
                    <a:schemeClr val="bg1"/>
                  </a:solidFill>
                  <a:ln w="12700" algn="ctr">
                    <a:noFill/>
                    <a:round/>
                    <a:headEnd type="none" w="sm" len="sm"/>
                    <a:tailEnd type="none" w="sm" len="sm"/>
                  </a:ln>
                </p:spPr>
                <p:txBody>
                  <a:bodyPr/>
                  <a:lstStyle/>
                  <a:p>
                    <a:pPr eaLnBrk="0" hangingPunct="0"/>
                    <a:endParaRPr kumimoji="0" lang="ja-JP" altLang="en-US"/>
                  </a:p>
                </p:txBody>
              </p:sp>
              <p:sp>
                <p:nvSpPr>
                  <p:cNvPr id="13397" name="正方形/長方形 10"/>
                  <p:cNvSpPr>
                    <a:spLocks noChangeArrowheads="1"/>
                  </p:cNvSpPr>
                  <p:nvPr/>
                </p:nvSpPr>
                <p:spPr bwMode="auto">
                  <a:xfrm>
                    <a:off x="1676400" y="4381500"/>
                    <a:ext cx="1181100" cy="419100"/>
                  </a:xfrm>
                  <a:prstGeom prst="rect">
                    <a:avLst/>
                  </a:prstGeom>
                  <a:solidFill>
                    <a:schemeClr val="bg1"/>
                  </a:solidFill>
                  <a:ln w="12700" algn="ctr">
                    <a:noFill/>
                    <a:round/>
                    <a:headEnd type="none" w="sm" len="sm"/>
                    <a:tailEnd type="none" w="sm" len="sm"/>
                  </a:ln>
                </p:spPr>
                <p:txBody>
                  <a:bodyPr/>
                  <a:lstStyle/>
                  <a:p>
                    <a:pPr eaLnBrk="0" hangingPunct="0"/>
                    <a:endParaRPr kumimoji="0" lang="ja-JP" altLang="en-US"/>
                  </a:p>
                </p:txBody>
              </p:sp>
            </p:grpSp>
            <p:cxnSp>
              <p:nvCxnSpPr>
                <p:cNvPr id="13372" name="直線矢印コネクタ 13"/>
                <p:cNvCxnSpPr>
                  <a:cxnSpLocks noChangeShapeType="1"/>
                </p:cNvCxnSpPr>
                <p:nvPr/>
              </p:nvCxnSpPr>
              <p:spPr bwMode="auto">
                <a:xfrm rot="5400000" flipH="1" flipV="1">
                  <a:off x="2779317" y="4592241"/>
                  <a:ext cx="1991518" cy="1588"/>
                </a:xfrm>
                <a:prstGeom prst="straightConnector1">
                  <a:avLst/>
                </a:prstGeom>
                <a:noFill/>
                <a:ln w="28575" algn="ctr">
                  <a:solidFill>
                    <a:srgbClr val="0000FF"/>
                  </a:solidFill>
                  <a:round/>
                  <a:headEnd type="none" w="sm" len="sm"/>
                  <a:tailEnd type="arrow" w="med" len="med"/>
                </a:ln>
              </p:spPr>
            </p:cxnSp>
            <p:cxnSp>
              <p:nvCxnSpPr>
                <p:cNvPr id="13373" name="直線矢印コネクタ 16"/>
                <p:cNvCxnSpPr>
                  <a:cxnSpLocks noChangeShapeType="1"/>
                </p:cNvCxnSpPr>
                <p:nvPr/>
              </p:nvCxnSpPr>
              <p:spPr bwMode="auto">
                <a:xfrm rot="5400000" flipH="1" flipV="1">
                  <a:off x="3697685" y="5080397"/>
                  <a:ext cx="1015206" cy="1588"/>
                </a:xfrm>
                <a:prstGeom prst="straightConnector1">
                  <a:avLst/>
                </a:prstGeom>
                <a:noFill/>
                <a:ln w="28575" algn="ctr">
                  <a:solidFill>
                    <a:srgbClr val="0000FF"/>
                  </a:solidFill>
                  <a:round/>
                  <a:headEnd type="none" w="sm" len="sm"/>
                  <a:tailEnd type="arrow" w="med" len="med"/>
                </a:ln>
              </p:spPr>
            </p:cxnSp>
            <p:cxnSp>
              <p:nvCxnSpPr>
                <p:cNvPr id="13374" name="直線矢印コネクタ 19"/>
                <p:cNvCxnSpPr>
                  <a:cxnSpLocks noChangeShapeType="1"/>
                </p:cNvCxnSpPr>
                <p:nvPr/>
              </p:nvCxnSpPr>
              <p:spPr bwMode="auto">
                <a:xfrm rot="5400000" flipH="1" flipV="1">
                  <a:off x="4651376" y="5398294"/>
                  <a:ext cx="354012" cy="1588"/>
                </a:xfrm>
                <a:prstGeom prst="straightConnector1">
                  <a:avLst/>
                </a:prstGeom>
                <a:noFill/>
                <a:ln w="28575" algn="ctr">
                  <a:solidFill>
                    <a:srgbClr val="0000FF"/>
                  </a:solidFill>
                  <a:round/>
                  <a:headEnd type="none" w="sm" len="sm"/>
                  <a:tailEnd type="arrow" w="med" len="med"/>
                </a:ln>
              </p:spPr>
            </p:cxnSp>
            <p:cxnSp>
              <p:nvCxnSpPr>
                <p:cNvPr id="13375" name="直線矢印コネクタ 21"/>
                <p:cNvCxnSpPr>
                  <a:cxnSpLocks noChangeShapeType="1"/>
                </p:cNvCxnSpPr>
                <p:nvPr/>
              </p:nvCxnSpPr>
              <p:spPr bwMode="auto">
                <a:xfrm rot="5400000" flipH="1" flipV="1">
                  <a:off x="4808141" y="5353447"/>
                  <a:ext cx="496094" cy="1588"/>
                </a:xfrm>
                <a:prstGeom prst="straightConnector1">
                  <a:avLst/>
                </a:prstGeom>
                <a:noFill/>
                <a:ln w="28575" algn="ctr">
                  <a:solidFill>
                    <a:srgbClr val="0000FF"/>
                  </a:solidFill>
                  <a:round/>
                  <a:headEnd type="none" w="sm" len="sm"/>
                  <a:tailEnd type="arrow" w="med" len="med"/>
                </a:ln>
              </p:spPr>
            </p:cxnSp>
            <p:cxnSp>
              <p:nvCxnSpPr>
                <p:cNvPr id="13376" name="直線矢印コネクタ 23"/>
                <p:cNvCxnSpPr>
                  <a:cxnSpLocks noChangeShapeType="1"/>
                </p:cNvCxnSpPr>
                <p:nvPr/>
              </p:nvCxnSpPr>
              <p:spPr bwMode="auto">
                <a:xfrm rot="5400000" flipH="1" flipV="1">
                  <a:off x="5806679" y="5474097"/>
                  <a:ext cx="202406" cy="1588"/>
                </a:xfrm>
                <a:prstGeom prst="straightConnector1">
                  <a:avLst/>
                </a:prstGeom>
                <a:noFill/>
                <a:ln w="28575" algn="ctr">
                  <a:solidFill>
                    <a:srgbClr val="0000FF"/>
                  </a:solidFill>
                  <a:round/>
                  <a:headEnd type="none" w="sm" len="sm"/>
                  <a:tailEnd type="arrow" w="med" len="med"/>
                </a:ln>
              </p:spPr>
            </p:cxnSp>
            <p:cxnSp>
              <p:nvCxnSpPr>
                <p:cNvPr id="13377" name="直線矢印コネクタ 25"/>
                <p:cNvCxnSpPr>
                  <a:cxnSpLocks noChangeShapeType="1"/>
                </p:cNvCxnSpPr>
                <p:nvPr/>
              </p:nvCxnSpPr>
              <p:spPr bwMode="auto">
                <a:xfrm rot="5400000" flipH="1" flipV="1">
                  <a:off x="3265091" y="5308997"/>
                  <a:ext cx="534194" cy="1588"/>
                </a:xfrm>
                <a:prstGeom prst="straightConnector1">
                  <a:avLst/>
                </a:prstGeom>
                <a:noFill/>
                <a:ln w="28575" algn="ctr">
                  <a:solidFill>
                    <a:srgbClr val="0000FF"/>
                  </a:solidFill>
                  <a:round/>
                  <a:headEnd type="none" w="sm" len="sm"/>
                  <a:tailEnd type="arrow" w="med" len="med"/>
                </a:ln>
              </p:spPr>
            </p:cxnSp>
            <p:cxnSp>
              <p:nvCxnSpPr>
                <p:cNvPr id="13378" name="直線矢印コネクタ 27"/>
                <p:cNvCxnSpPr>
                  <a:cxnSpLocks noChangeShapeType="1"/>
                </p:cNvCxnSpPr>
                <p:nvPr/>
              </p:nvCxnSpPr>
              <p:spPr bwMode="auto">
                <a:xfrm rot="5400000" flipH="1" flipV="1">
                  <a:off x="2898379" y="5347097"/>
                  <a:ext cx="456406" cy="1588"/>
                </a:xfrm>
                <a:prstGeom prst="straightConnector1">
                  <a:avLst/>
                </a:prstGeom>
                <a:noFill/>
                <a:ln w="28575" algn="ctr">
                  <a:solidFill>
                    <a:srgbClr val="0000FF"/>
                  </a:solidFill>
                  <a:round/>
                  <a:headEnd type="none" w="sm" len="sm"/>
                  <a:tailEnd type="arrow" w="med" len="med"/>
                </a:ln>
              </p:spPr>
            </p:cxnSp>
            <p:cxnSp>
              <p:nvCxnSpPr>
                <p:cNvPr id="13379" name="直線矢印コネクタ 30"/>
                <p:cNvCxnSpPr>
                  <a:cxnSpLocks noChangeShapeType="1"/>
                </p:cNvCxnSpPr>
                <p:nvPr/>
              </p:nvCxnSpPr>
              <p:spPr bwMode="auto">
                <a:xfrm>
                  <a:off x="2324100" y="5575300"/>
                  <a:ext cx="4826000" cy="1588"/>
                </a:xfrm>
                <a:prstGeom prst="straightConnector1">
                  <a:avLst/>
                </a:prstGeom>
                <a:noFill/>
                <a:ln w="12700" algn="ctr">
                  <a:solidFill>
                    <a:schemeClr val="tx1"/>
                  </a:solidFill>
                  <a:round/>
                  <a:headEnd type="none" w="sm" len="sm"/>
                  <a:tailEnd type="arrow" w="med" len="med"/>
                </a:ln>
              </p:spPr>
            </p:cxnSp>
            <p:sp>
              <p:nvSpPr>
                <p:cNvPr id="13380" name="テキスト ボックス 32"/>
                <p:cNvSpPr txBox="1">
                  <a:spLocks noChangeArrowheads="1"/>
                </p:cNvSpPr>
                <p:nvPr/>
              </p:nvSpPr>
              <p:spPr bwMode="auto">
                <a:xfrm>
                  <a:off x="3517900" y="5575300"/>
                  <a:ext cx="506870" cy="276999"/>
                </a:xfrm>
                <a:prstGeom prst="rect">
                  <a:avLst/>
                </a:prstGeom>
                <a:noFill/>
                <a:ln w="9525">
                  <a:noFill/>
                  <a:miter lim="800000"/>
                  <a:headEnd/>
                  <a:tailEnd/>
                </a:ln>
              </p:spPr>
              <p:txBody>
                <a:bodyPr wrap="none">
                  <a:spAutoFit/>
                </a:bodyPr>
                <a:lstStyle/>
                <a:p>
                  <a:r>
                    <a:rPr lang="en-US" altLang="ja-JP"/>
                    <a:t> t = 0</a:t>
                  </a:r>
                  <a:endParaRPr lang="ja-JP" altLang="en-US"/>
                </a:p>
              </p:txBody>
            </p:sp>
            <p:sp>
              <p:nvSpPr>
                <p:cNvPr id="13381" name="テキスト ボックス 33"/>
                <p:cNvSpPr txBox="1">
                  <a:spLocks noChangeArrowheads="1"/>
                </p:cNvSpPr>
                <p:nvPr/>
              </p:nvSpPr>
              <p:spPr bwMode="auto">
                <a:xfrm>
                  <a:off x="6565900" y="5575300"/>
                  <a:ext cx="1151149" cy="276999"/>
                </a:xfrm>
                <a:prstGeom prst="rect">
                  <a:avLst/>
                </a:prstGeom>
                <a:noFill/>
                <a:ln w="9525">
                  <a:noFill/>
                  <a:miter lim="800000"/>
                  <a:headEnd/>
                  <a:tailEnd/>
                </a:ln>
              </p:spPr>
              <p:txBody>
                <a:bodyPr wrap="none">
                  <a:spAutoFit/>
                </a:bodyPr>
                <a:lstStyle/>
                <a:p>
                  <a:r>
                    <a:rPr lang="en-US" altLang="ja-JP"/>
                    <a:t> Time of arrival</a:t>
                  </a:r>
                  <a:endParaRPr lang="ja-JP" altLang="en-US"/>
                </a:p>
              </p:txBody>
            </p:sp>
            <p:sp>
              <p:nvSpPr>
                <p:cNvPr id="36" name="円弧 35"/>
                <p:cNvSpPr/>
                <p:nvPr/>
              </p:nvSpPr>
              <p:spPr bwMode="auto">
                <a:xfrm rot="10800000" flipH="1">
                  <a:off x="1816100" y="2895600"/>
                  <a:ext cx="1892300" cy="2463800"/>
                </a:xfrm>
                <a:prstGeom prst="arc">
                  <a:avLst/>
                </a:prstGeom>
                <a:noFill/>
                <a:ln w="12700" cap="flat" cmpd="sng" algn="ctr">
                  <a:solidFill>
                    <a:srgbClr val="FF0000"/>
                  </a:solidFill>
                  <a:prstDash val="dash"/>
                  <a:round/>
                  <a:headEnd type="none" w="sm" len="sm"/>
                  <a:tailEnd type="none" w="sm" len="sm"/>
                </a:ln>
                <a:effectLst/>
              </p:spPr>
              <p:txBody>
                <a:bodyPr/>
                <a:lstStyle/>
                <a:p>
                  <a:pPr eaLnBrk="0" hangingPunct="0">
                    <a:defRPr/>
                  </a:pPr>
                  <a:endParaRPr kumimoji="0" lang="ja-JP" altLang="en-US"/>
                </a:p>
              </p:txBody>
            </p:sp>
            <p:cxnSp>
              <p:nvCxnSpPr>
                <p:cNvPr id="13383" name="直線矢印コネクタ 37"/>
                <p:cNvCxnSpPr>
                  <a:cxnSpLocks noChangeShapeType="1"/>
                </p:cNvCxnSpPr>
                <p:nvPr/>
              </p:nvCxnSpPr>
              <p:spPr bwMode="auto">
                <a:xfrm rot="5400000">
                  <a:off x="3386932" y="3867944"/>
                  <a:ext cx="519112" cy="1588"/>
                </a:xfrm>
                <a:prstGeom prst="straightConnector1">
                  <a:avLst/>
                </a:prstGeom>
                <a:noFill/>
                <a:ln w="12700" algn="ctr">
                  <a:solidFill>
                    <a:schemeClr val="tx1"/>
                  </a:solidFill>
                  <a:round/>
                  <a:headEnd type="triangle" w="med" len="med"/>
                  <a:tailEnd type="triangle" w="med" len="med"/>
                </a:ln>
              </p:spPr>
            </p:cxnSp>
            <p:cxnSp>
              <p:nvCxnSpPr>
                <p:cNvPr id="13384" name="直線矢印コネクタ 38"/>
                <p:cNvCxnSpPr>
                  <a:cxnSpLocks noChangeShapeType="1"/>
                </p:cNvCxnSpPr>
                <p:nvPr/>
              </p:nvCxnSpPr>
              <p:spPr bwMode="auto">
                <a:xfrm rot="5400000">
                  <a:off x="3523059" y="3969147"/>
                  <a:ext cx="750094" cy="1588"/>
                </a:xfrm>
                <a:prstGeom prst="straightConnector1">
                  <a:avLst/>
                </a:prstGeom>
                <a:noFill/>
                <a:ln w="12700" algn="ctr">
                  <a:solidFill>
                    <a:schemeClr val="tx1"/>
                  </a:solidFill>
                  <a:round/>
                  <a:headEnd type="triangle" w="med" len="med"/>
                  <a:tailEnd type="triangle" w="med" len="med"/>
                </a:ln>
              </p:spPr>
            </p:cxnSp>
            <p:sp>
              <p:nvSpPr>
                <p:cNvPr id="13385" name="テキスト ボックス 42"/>
                <p:cNvSpPr txBox="1">
                  <a:spLocks noChangeArrowheads="1"/>
                </p:cNvSpPr>
                <p:nvPr/>
              </p:nvSpPr>
              <p:spPr bwMode="auto">
                <a:xfrm>
                  <a:off x="3886200" y="3822700"/>
                  <a:ext cx="377026" cy="276999"/>
                </a:xfrm>
                <a:prstGeom prst="rect">
                  <a:avLst/>
                </a:prstGeom>
                <a:noFill/>
                <a:ln w="9525">
                  <a:noFill/>
                  <a:miter lim="800000"/>
                  <a:headEnd/>
                  <a:tailEnd/>
                </a:ln>
              </p:spPr>
              <p:txBody>
                <a:bodyPr wrap="none">
                  <a:spAutoFit/>
                </a:bodyPr>
                <a:lstStyle/>
                <a:p>
                  <a:r>
                    <a:rPr lang="en-US" altLang="ja-JP"/>
                    <a:t> k</a:t>
                  </a:r>
                  <a:r>
                    <a:rPr lang="en-US" altLang="ja-JP" i="1"/>
                    <a:t>b</a:t>
                  </a:r>
                  <a:endParaRPr lang="ja-JP" altLang="en-US" i="1" baseline="-25000"/>
                </a:p>
              </p:txBody>
            </p:sp>
            <p:sp>
              <p:nvSpPr>
                <p:cNvPr id="13386" name="テキスト ボックス 43"/>
                <p:cNvSpPr txBox="1">
                  <a:spLocks noChangeArrowheads="1"/>
                </p:cNvSpPr>
                <p:nvPr/>
              </p:nvSpPr>
              <p:spPr bwMode="auto">
                <a:xfrm>
                  <a:off x="3289300" y="3721100"/>
                  <a:ext cx="328936" cy="276999"/>
                </a:xfrm>
                <a:prstGeom prst="rect">
                  <a:avLst/>
                </a:prstGeom>
                <a:noFill/>
                <a:ln w="9525">
                  <a:noFill/>
                  <a:miter lim="800000"/>
                  <a:headEnd/>
                  <a:tailEnd/>
                </a:ln>
              </p:spPr>
              <p:txBody>
                <a:bodyPr wrap="none">
                  <a:spAutoFit/>
                </a:bodyPr>
                <a:lstStyle/>
                <a:p>
                  <a:r>
                    <a:rPr lang="en-US" altLang="ja-JP"/>
                    <a:t> k</a:t>
                  </a:r>
                  <a:r>
                    <a:rPr lang="en-US" altLang="ja-JP" i="1" baseline="-25000"/>
                    <a:t>f</a:t>
                  </a:r>
                  <a:endParaRPr lang="ja-JP" altLang="en-US" i="1" baseline="-25000"/>
                </a:p>
              </p:txBody>
            </p:sp>
            <p:sp>
              <p:nvSpPr>
                <p:cNvPr id="13387" name="テキスト ボックス 44"/>
                <p:cNvSpPr txBox="1">
                  <a:spLocks noChangeArrowheads="1"/>
                </p:cNvSpPr>
                <p:nvPr/>
              </p:nvSpPr>
              <p:spPr bwMode="auto">
                <a:xfrm>
                  <a:off x="2857500" y="3340100"/>
                  <a:ext cx="1853392" cy="276999"/>
                </a:xfrm>
                <a:prstGeom prst="rect">
                  <a:avLst/>
                </a:prstGeom>
                <a:noFill/>
                <a:ln w="9525">
                  <a:noFill/>
                  <a:miter lim="800000"/>
                  <a:headEnd/>
                  <a:tailEnd/>
                </a:ln>
              </p:spPr>
              <p:txBody>
                <a:bodyPr wrap="none">
                  <a:spAutoFit/>
                </a:bodyPr>
                <a:lstStyle/>
                <a:p>
                  <a:r>
                    <a:rPr lang="en-US" altLang="ja-JP"/>
                    <a:t> Central ray of intra-cluster</a:t>
                  </a:r>
                  <a:endParaRPr lang="ja-JP" altLang="en-US" i="1"/>
                </a:p>
              </p:txBody>
            </p:sp>
            <p:sp>
              <p:nvSpPr>
                <p:cNvPr id="13388" name="テキスト ボックス 51"/>
                <p:cNvSpPr txBox="1">
                  <a:spLocks noChangeArrowheads="1"/>
                </p:cNvSpPr>
                <p:nvPr/>
              </p:nvSpPr>
              <p:spPr bwMode="auto">
                <a:xfrm>
                  <a:off x="2374900" y="6032500"/>
                  <a:ext cx="1170064" cy="276999"/>
                </a:xfrm>
                <a:prstGeom prst="rect">
                  <a:avLst/>
                </a:prstGeom>
                <a:noFill/>
                <a:ln w="9525">
                  <a:noFill/>
                  <a:miter lim="800000"/>
                  <a:headEnd/>
                  <a:tailEnd/>
                </a:ln>
              </p:spPr>
              <p:txBody>
                <a:bodyPr wrap="none">
                  <a:spAutoFit/>
                </a:bodyPr>
                <a:lstStyle/>
                <a:p>
                  <a:r>
                    <a:rPr lang="en-US" altLang="ja-JP"/>
                    <a:t> Arrival rate, </a:t>
                  </a:r>
                  <a:r>
                    <a:rPr lang="en-US" altLang="ja-JP">
                      <a:latin typeface="Symbol" pitchFamily="18" charset="2"/>
                    </a:rPr>
                    <a:t>l</a:t>
                  </a:r>
                  <a:r>
                    <a:rPr lang="en-US" altLang="ja-JP" i="1" baseline="-25000"/>
                    <a:t>b</a:t>
                  </a:r>
                  <a:endParaRPr lang="ja-JP" altLang="en-US" i="1" baseline="-25000"/>
                </a:p>
              </p:txBody>
            </p:sp>
            <p:sp>
              <p:nvSpPr>
                <p:cNvPr id="13389" name="テキスト ボックス 52"/>
                <p:cNvSpPr txBox="1">
                  <a:spLocks noChangeArrowheads="1"/>
                </p:cNvSpPr>
                <p:nvPr/>
              </p:nvSpPr>
              <p:spPr bwMode="auto">
                <a:xfrm>
                  <a:off x="4686300" y="6032500"/>
                  <a:ext cx="1128386" cy="276999"/>
                </a:xfrm>
                <a:prstGeom prst="rect">
                  <a:avLst/>
                </a:prstGeom>
                <a:noFill/>
                <a:ln w="9525">
                  <a:noFill/>
                  <a:miter lim="800000"/>
                  <a:headEnd/>
                  <a:tailEnd/>
                </a:ln>
              </p:spPr>
              <p:txBody>
                <a:bodyPr wrap="none">
                  <a:spAutoFit/>
                </a:bodyPr>
                <a:lstStyle/>
                <a:p>
                  <a:r>
                    <a:rPr lang="en-US" altLang="ja-JP"/>
                    <a:t> Arrival rate, </a:t>
                  </a:r>
                  <a:r>
                    <a:rPr lang="en-US" altLang="ja-JP">
                      <a:latin typeface="Symbol" pitchFamily="18" charset="2"/>
                    </a:rPr>
                    <a:t>l</a:t>
                  </a:r>
                  <a:r>
                    <a:rPr lang="en-US" altLang="ja-JP" i="1" baseline="-25000"/>
                    <a:t>f</a:t>
                  </a:r>
                  <a:endParaRPr lang="ja-JP" altLang="en-US" i="1" baseline="-25000"/>
                </a:p>
              </p:txBody>
            </p:sp>
            <p:sp>
              <p:nvSpPr>
                <p:cNvPr id="13390" name="テキスト ボックス 53"/>
                <p:cNvSpPr txBox="1">
                  <a:spLocks noChangeArrowheads="1"/>
                </p:cNvSpPr>
                <p:nvPr/>
              </p:nvSpPr>
              <p:spPr bwMode="auto">
                <a:xfrm>
                  <a:off x="4648200" y="4749800"/>
                  <a:ext cx="1454501" cy="276999"/>
                </a:xfrm>
                <a:prstGeom prst="rect">
                  <a:avLst/>
                </a:prstGeom>
                <a:noFill/>
                <a:ln w="9525">
                  <a:noFill/>
                  <a:miter lim="800000"/>
                  <a:headEnd/>
                  <a:tailEnd/>
                </a:ln>
              </p:spPr>
              <p:txBody>
                <a:bodyPr wrap="none">
                  <a:spAutoFit/>
                </a:bodyPr>
                <a:lstStyle/>
                <a:p>
                  <a:r>
                    <a:rPr lang="en-US" altLang="ja-JP">
                      <a:solidFill>
                        <a:srgbClr val="FF0000"/>
                      </a:solidFill>
                    </a:rPr>
                    <a:t> Ray decay factor, </a:t>
                  </a:r>
                  <a:r>
                    <a:rPr lang="en-US" altLang="ja-JP">
                      <a:solidFill>
                        <a:srgbClr val="FF0000"/>
                      </a:solidFill>
                      <a:latin typeface="Symbol" pitchFamily="18" charset="2"/>
                    </a:rPr>
                    <a:t>g</a:t>
                  </a:r>
                  <a:r>
                    <a:rPr lang="en-US" altLang="ja-JP" i="1" baseline="-25000">
                      <a:solidFill>
                        <a:srgbClr val="FF0000"/>
                      </a:solidFill>
                    </a:rPr>
                    <a:t>b</a:t>
                  </a:r>
                  <a:endParaRPr lang="ja-JP" altLang="en-US" i="1" baseline="-25000">
                    <a:solidFill>
                      <a:srgbClr val="FF0000"/>
                    </a:solidFill>
                  </a:endParaRPr>
                </a:p>
              </p:txBody>
            </p:sp>
            <p:sp>
              <p:nvSpPr>
                <p:cNvPr id="13391" name="テキスト ボックス 54"/>
                <p:cNvSpPr txBox="1">
                  <a:spLocks noChangeArrowheads="1"/>
                </p:cNvSpPr>
                <p:nvPr/>
              </p:nvSpPr>
              <p:spPr bwMode="auto">
                <a:xfrm>
                  <a:off x="2070100" y="4699000"/>
                  <a:ext cx="1432059" cy="276999"/>
                </a:xfrm>
                <a:prstGeom prst="rect">
                  <a:avLst/>
                </a:prstGeom>
                <a:noFill/>
                <a:ln w="9525">
                  <a:noFill/>
                  <a:miter lim="800000"/>
                  <a:headEnd/>
                  <a:tailEnd/>
                </a:ln>
              </p:spPr>
              <p:txBody>
                <a:bodyPr wrap="none">
                  <a:spAutoFit/>
                </a:bodyPr>
                <a:lstStyle/>
                <a:p>
                  <a:r>
                    <a:rPr lang="en-US" altLang="ja-JP">
                      <a:solidFill>
                        <a:srgbClr val="FF0000"/>
                      </a:solidFill>
                    </a:rPr>
                    <a:t> Ray decay factor, </a:t>
                  </a:r>
                  <a:r>
                    <a:rPr lang="en-US" altLang="ja-JP">
                      <a:solidFill>
                        <a:srgbClr val="FF0000"/>
                      </a:solidFill>
                      <a:latin typeface="Symbol" pitchFamily="18" charset="2"/>
                    </a:rPr>
                    <a:t>g</a:t>
                  </a:r>
                  <a:r>
                    <a:rPr lang="en-US" altLang="ja-JP" i="1" baseline="-25000">
                      <a:solidFill>
                        <a:srgbClr val="FF0000"/>
                      </a:solidFill>
                    </a:rPr>
                    <a:t>f</a:t>
                  </a:r>
                  <a:endParaRPr lang="ja-JP" altLang="en-US" i="1" baseline="-25000">
                    <a:solidFill>
                      <a:srgbClr val="FF0000"/>
                    </a:solidFill>
                  </a:endParaRPr>
                </a:p>
              </p:txBody>
            </p:sp>
            <p:sp>
              <p:nvSpPr>
                <p:cNvPr id="13392" name="テキスト ボックス 59"/>
                <p:cNvSpPr txBox="1">
                  <a:spLocks noChangeArrowheads="1"/>
                </p:cNvSpPr>
                <p:nvPr/>
              </p:nvSpPr>
              <p:spPr bwMode="auto">
                <a:xfrm>
                  <a:off x="4254500" y="4292600"/>
                  <a:ext cx="1492716" cy="276999"/>
                </a:xfrm>
                <a:prstGeom prst="rect">
                  <a:avLst/>
                </a:prstGeom>
                <a:noFill/>
                <a:ln w="9525">
                  <a:noFill/>
                  <a:miter lim="800000"/>
                  <a:headEnd/>
                  <a:tailEnd/>
                </a:ln>
              </p:spPr>
              <p:txBody>
                <a:bodyPr wrap="none">
                  <a:spAutoFit/>
                </a:bodyPr>
                <a:lstStyle/>
                <a:p>
                  <a:r>
                    <a:rPr lang="en-GB" altLang="ja-JP"/>
                    <a:t>Rayleigh</a:t>
                  </a:r>
                  <a:r>
                    <a:rPr lang="en-US" altLang="ja-JP"/>
                    <a:t> distribution</a:t>
                  </a:r>
                  <a:endParaRPr lang="ja-JP" altLang="en-US" i="1" baseline="-25000"/>
                </a:p>
              </p:txBody>
            </p:sp>
            <p:sp>
              <p:nvSpPr>
                <p:cNvPr id="13393" name="テキスト ボックス 60"/>
                <p:cNvSpPr txBox="1">
                  <a:spLocks noChangeArrowheads="1"/>
                </p:cNvSpPr>
                <p:nvPr/>
              </p:nvSpPr>
              <p:spPr bwMode="auto">
                <a:xfrm>
                  <a:off x="1816100" y="4254500"/>
                  <a:ext cx="1492716" cy="276999"/>
                </a:xfrm>
                <a:prstGeom prst="rect">
                  <a:avLst/>
                </a:prstGeom>
                <a:noFill/>
                <a:ln w="9525">
                  <a:noFill/>
                  <a:miter lim="800000"/>
                  <a:headEnd/>
                  <a:tailEnd/>
                </a:ln>
              </p:spPr>
              <p:txBody>
                <a:bodyPr wrap="none">
                  <a:spAutoFit/>
                </a:bodyPr>
                <a:lstStyle/>
                <a:p>
                  <a:r>
                    <a:rPr lang="en-GB" altLang="ja-JP"/>
                    <a:t>Rayleigh</a:t>
                  </a:r>
                  <a:r>
                    <a:rPr lang="en-US" altLang="ja-JP"/>
                    <a:t> distribution</a:t>
                  </a:r>
                  <a:endParaRPr lang="ja-JP" altLang="en-US" i="1" baseline="-25000"/>
                </a:p>
              </p:txBody>
            </p:sp>
            <p:pic>
              <p:nvPicPr>
                <p:cNvPr id="13394" name="Picture 2"/>
                <p:cNvPicPr>
                  <a:picLocks noChangeAspect="1" noChangeArrowheads="1"/>
                </p:cNvPicPr>
                <p:nvPr/>
              </p:nvPicPr>
              <p:blipFill>
                <a:blip r:embed="rId3" cstate="print"/>
                <a:srcRect/>
                <a:stretch>
                  <a:fillRect/>
                </a:stretch>
              </p:blipFill>
              <p:spPr bwMode="auto">
                <a:xfrm>
                  <a:off x="4110039" y="3924300"/>
                  <a:ext cx="576262" cy="2197100"/>
                </a:xfrm>
                <a:prstGeom prst="rect">
                  <a:avLst/>
                </a:prstGeom>
                <a:noFill/>
                <a:ln w="9525">
                  <a:noFill/>
                  <a:miter lim="800000"/>
                  <a:headEnd/>
                  <a:tailEnd/>
                </a:ln>
              </p:spPr>
            </p:pic>
            <p:cxnSp>
              <p:nvCxnSpPr>
                <p:cNvPr id="13395" name="直線コネクタ 48"/>
                <p:cNvCxnSpPr>
                  <a:cxnSpLocks noChangeShapeType="1"/>
                </p:cNvCxnSpPr>
                <p:nvPr/>
              </p:nvCxnSpPr>
              <p:spPr bwMode="auto">
                <a:xfrm>
                  <a:off x="4229100" y="4864100"/>
                  <a:ext cx="381000" cy="0"/>
                </a:xfrm>
                <a:prstGeom prst="line">
                  <a:avLst/>
                </a:prstGeom>
                <a:noFill/>
                <a:ln w="12700" algn="ctr">
                  <a:solidFill>
                    <a:schemeClr val="tx1"/>
                  </a:solidFill>
                  <a:prstDash val="dash"/>
                  <a:round/>
                  <a:headEnd type="none" w="sm" len="sm"/>
                  <a:tailEnd type="none" w="sm" len="sm"/>
                </a:ln>
              </p:spPr>
            </p:cxnSp>
          </p:grpSp>
        </p:grpSp>
      </p:grpSp>
      <p:sp>
        <p:nvSpPr>
          <p:cNvPr id="13364" name="正方形/長方形 41"/>
          <p:cNvSpPr>
            <a:spLocks noChangeArrowheads="1"/>
          </p:cNvSpPr>
          <p:nvPr/>
        </p:nvSpPr>
        <p:spPr bwMode="auto">
          <a:xfrm>
            <a:off x="6359525" y="4346575"/>
            <a:ext cx="2139950" cy="1938338"/>
          </a:xfrm>
          <a:prstGeom prst="rect">
            <a:avLst/>
          </a:prstGeom>
          <a:noFill/>
          <a:ln w="9525">
            <a:noFill/>
            <a:miter lim="800000"/>
            <a:headEnd/>
            <a:tailEnd/>
          </a:ln>
        </p:spPr>
        <p:txBody>
          <a:bodyPr wrap="none">
            <a:spAutoFit/>
          </a:bodyPr>
          <a:lstStyle/>
          <a:p>
            <a:pPr>
              <a:buClr>
                <a:srgbClr val="0000FF"/>
              </a:buClr>
              <a:buSzPct val="50000"/>
              <a:buFont typeface="Wingdings" pitchFamily="2" charset="2"/>
              <a:buChar char="n"/>
            </a:pPr>
            <a:r>
              <a:rPr lang="en-US" altLang="ja-JP" sz="2000"/>
              <a:t>Tx antenna (AP)</a:t>
            </a:r>
          </a:p>
          <a:p>
            <a:pPr>
              <a:buClr>
                <a:srgbClr val="0000FF"/>
              </a:buClr>
              <a:buSzPct val="50000"/>
            </a:pPr>
            <a:r>
              <a:rPr lang="en-US" altLang="ja-JP" sz="2000"/>
              <a:t>  HPBW: 90deg</a:t>
            </a:r>
          </a:p>
          <a:p>
            <a:pPr>
              <a:buClr>
                <a:srgbClr val="0000FF"/>
              </a:buClr>
              <a:buSzPct val="50000"/>
            </a:pPr>
            <a:r>
              <a:rPr lang="en-US" altLang="ja-JP" sz="2000"/>
              <a:t>  C pol.</a:t>
            </a:r>
          </a:p>
          <a:p>
            <a:pPr>
              <a:buClr>
                <a:srgbClr val="0000FF"/>
              </a:buClr>
              <a:buSzPct val="50000"/>
              <a:buFont typeface="Wingdings" pitchFamily="2" charset="2"/>
              <a:buChar char="n"/>
            </a:pPr>
            <a:r>
              <a:rPr lang="en-US" altLang="ja-JP" sz="2000"/>
              <a:t>Rx antenna (STA)</a:t>
            </a:r>
          </a:p>
          <a:p>
            <a:pPr>
              <a:buClr>
                <a:srgbClr val="0000FF"/>
              </a:buClr>
              <a:buSzPct val="50000"/>
            </a:pPr>
            <a:r>
              <a:rPr lang="en-US" altLang="ja-JP" sz="2000"/>
              <a:t>  HPBW: 30deg</a:t>
            </a:r>
          </a:p>
          <a:p>
            <a:pPr>
              <a:buClr>
                <a:srgbClr val="0000FF"/>
              </a:buClr>
              <a:buSzPct val="50000"/>
            </a:pPr>
            <a:r>
              <a:rPr lang="en-US" altLang="ja-JP" sz="2000"/>
              <a:t>  V pol.</a:t>
            </a:r>
          </a:p>
        </p:txBody>
      </p:sp>
      <p:sp>
        <p:nvSpPr>
          <p:cNvPr id="13365" name="正方形/長方形 41"/>
          <p:cNvSpPr>
            <a:spLocks noChangeArrowheads="1"/>
          </p:cNvSpPr>
          <p:nvPr/>
        </p:nvSpPr>
        <p:spPr bwMode="auto">
          <a:xfrm>
            <a:off x="4553871" y="3221038"/>
            <a:ext cx="4590129" cy="830997"/>
          </a:xfrm>
          <a:prstGeom prst="rect">
            <a:avLst/>
          </a:prstGeom>
          <a:noFill/>
          <a:ln w="9525">
            <a:noFill/>
            <a:miter lim="800000"/>
            <a:headEnd/>
            <a:tailEnd/>
          </a:ln>
        </p:spPr>
        <p:txBody>
          <a:bodyPr wrap="square">
            <a:spAutoFit/>
          </a:bodyPr>
          <a:lstStyle/>
          <a:p>
            <a:pPr>
              <a:buClr>
                <a:srgbClr val="0000FF"/>
              </a:buClr>
              <a:buSzPct val="50000"/>
              <a:buFont typeface="Wingdings" pitchFamily="2" charset="2"/>
              <a:buChar char="n"/>
            </a:pPr>
            <a:r>
              <a:rPr lang="en-US" altLang="ja-JP" sz="2400" dirty="0" smtClean="0"/>
              <a:t>k</a:t>
            </a:r>
            <a:r>
              <a:rPr lang="en-US" altLang="ja-JP" sz="2400" baseline="-25000" dirty="0" smtClean="0"/>
              <a:t>b</a:t>
            </a:r>
            <a:r>
              <a:rPr lang="en-US" altLang="ja-JP" sz="2400" dirty="0" smtClean="0"/>
              <a:t> and </a:t>
            </a:r>
            <a:r>
              <a:rPr lang="en-US" altLang="ja-JP" sz="2400" dirty="0" err="1" smtClean="0">
                <a:latin typeface="Symbol" pitchFamily="18" charset="2"/>
              </a:rPr>
              <a:t>g</a:t>
            </a:r>
            <a:r>
              <a:rPr lang="en-US" altLang="ja-JP" sz="2400" baseline="-25000" dirty="0" err="1" smtClean="0"/>
              <a:t>b</a:t>
            </a:r>
            <a:r>
              <a:rPr lang="en-US" altLang="ja-JP" sz="2400" dirty="0" smtClean="0"/>
              <a:t> are reasonably low compared with the previous report</a:t>
            </a:r>
            <a:endParaRPr lang="en-US" altLang="ja-JP" sz="2400" b="1" dirty="0"/>
          </a:p>
        </p:txBody>
      </p:sp>
      <p:sp>
        <p:nvSpPr>
          <p:cNvPr id="43"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a:xfrm>
            <a:off x="700088" y="863600"/>
            <a:ext cx="7772400" cy="533400"/>
          </a:xfrm>
        </p:spPr>
        <p:txBody>
          <a:bodyPr/>
          <a:lstStyle/>
          <a:p>
            <a:r>
              <a:rPr lang="en-US" altLang="ja-JP" dirty="0" smtClean="0">
                <a:ea typeface="ＭＳ Ｐゴシック" charset="-128"/>
              </a:rPr>
              <a:t>Abstract</a:t>
            </a:r>
            <a:endParaRPr lang="ja-JP" altLang="en-US" dirty="0" smtClean="0">
              <a:ea typeface="ＭＳ Ｐゴシック" charset="-128"/>
            </a:endParaRPr>
          </a:p>
        </p:txBody>
      </p:sp>
      <p:sp>
        <p:nvSpPr>
          <p:cNvPr id="3075" name="コンテンツ プレースホルダ 2"/>
          <p:cNvSpPr>
            <a:spLocks noGrp="1"/>
          </p:cNvSpPr>
          <p:nvPr>
            <p:ph idx="1"/>
          </p:nvPr>
        </p:nvSpPr>
        <p:spPr>
          <a:xfrm>
            <a:off x="282575" y="1547813"/>
            <a:ext cx="8561388" cy="4867275"/>
          </a:xfrm>
        </p:spPr>
        <p:txBody>
          <a:bodyPr/>
          <a:lstStyle/>
          <a:p>
            <a:pPr>
              <a:buClr>
                <a:srgbClr val="0000FF"/>
              </a:buClr>
              <a:buSzPct val="50000"/>
              <a:buFont typeface="Wingdings" pitchFamily="2" charset="2"/>
              <a:buChar char="n"/>
            </a:pPr>
            <a:r>
              <a:rPr lang="en-US" altLang="ja-JP" dirty="0" smtClean="0">
                <a:ea typeface="ＭＳ Ｐゴシック" charset="-128"/>
              </a:rPr>
              <a:t>This paper shows reflection wave characteristics by ceiling for the enterprise cubicle environment channel modeling</a:t>
            </a:r>
          </a:p>
          <a:p>
            <a:pPr>
              <a:buClr>
                <a:srgbClr val="0000FF"/>
              </a:buClr>
              <a:buSzPct val="50000"/>
              <a:buNone/>
            </a:pPr>
            <a:r>
              <a:rPr lang="en-US" altLang="ja-JP" dirty="0" smtClean="0">
                <a:ea typeface="ＭＳ Ｐゴシック" charset="-128"/>
              </a:rPr>
              <a:t>For near location</a:t>
            </a:r>
          </a:p>
          <a:p>
            <a:pPr>
              <a:buClr>
                <a:srgbClr val="0000FF"/>
              </a:buClr>
              <a:buSzPct val="50000"/>
              <a:buFont typeface="Wingdings" pitchFamily="2" charset="2"/>
              <a:buChar char="n"/>
            </a:pPr>
            <a:r>
              <a:rPr lang="en-US" altLang="ja-JP" dirty="0" smtClean="0"/>
              <a:t>Intra cluster channel model is developed </a:t>
            </a:r>
            <a:r>
              <a:rPr lang="ja-JP" altLang="en-US" dirty="0" smtClean="0"/>
              <a:t>“</a:t>
            </a:r>
            <a:r>
              <a:rPr lang="en-US" altLang="ja-JP" dirty="0" smtClean="0"/>
              <a:t>including reflection wave by metal frame</a:t>
            </a:r>
            <a:r>
              <a:rPr lang="ja-JP" altLang="en-US" dirty="0" smtClean="0"/>
              <a:t>”</a:t>
            </a:r>
            <a:r>
              <a:rPr lang="en-US" altLang="ja-JP" dirty="0" smtClean="0"/>
              <a:t> for the simulation of worst case. </a:t>
            </a:r>
          </a:p>
          <a:p>
            <a:pPr>
              <a:buClr>
                <a:srgbClr val="0000FF"/>
              </a:buClr>
              <a:buSzPct val="50000"/>
              <a:buFont typeface="Wingdings" pitchFamily="2" charset="2"/>
              <a:buChar char="n"/>
            </a:pPr>
            <a:r>
              <a:rPr lang="en-US" altLang="ja-JP" dirty="0" smtClean="0">
                <a:ea typeface="ＭＳ Ｐゴシック" charset="-128"/>
              </a:rPr>
              <a:t>The other case, the </a:t>
            </a:r>
            <a:r>
              <a:rPr lang="en-US" altLang="ja-JP" dirty="0" smtClean="0"/>
              <a:t>channel model may not be required.</a:t>
            </a:r>
            <a:endParaRPr lang="en-US" altLang="ja-JP" dirty="0" smtClean="0">
              <a:ea typeface="ＭＳ Ｐゴシック" charset="-128"/>
            </a:endParaRPr>
          </a:p>
          <a:p>
            <a:pPr>
              <a:buClr>
                <a:srgbClr val="0000FF"/>
              </a:buClr>
              <a:buSzPct val="50000"/>
              <a:buNone/>
            </a:pPr>
            <a:r>
              <a:rPr lang="en-US" altLang="ja-JP" dirty="0" smtClean="0">
                <a:ea typeface="ＭＳ Ｐゴシック" charset="-128"/>
              </a:rPr>
              <a:t>For far location</a:t>
            </a:r>
          </a:p>
          <a:p>
            <a:pPr>
              <a:buClr>
                <a:srgbClr val="0000FF"/>
              </a:buClr>
              <a:buSzPct val="50000"/>
              <a:buFont typeface="Wingdings" pitchFamily="2" charset="2"/>
              <a:buChar char="n"/>
            </a:pPr>
            <a:r>
              <a:rPr lang="en-US" altLang="ja-JP" dirty="0" smtClean="0">
                <a:ea typeface="ＭＳ Ｐゴシック" charset="-128"/>
              </a:rPr>
              <a:t>High resolution measurement have clarified that k</a:t>
            </a:r>
            <a:r>
              <a:rPr lang="en-US" altLang="ja-JP" baseline="-25000" dirty="0" smtClean="0">
                <a:ea typeface="ＭＳ Ｐゴシック" charset="-128"/>
              </a:rPr>
              <a:t>b</a:t>
            </a:r>
            <a:r>
              <a:rPr lang="en-US" altLang="ja-JP" dirty="0" smtClean="0">
                <a:ea typeface="ＭＳ Ｐゴシック" charset="-128"/>
              </a:rPr>
              <a:t> and </a:t>
            </a:r>
            <a:r>
              <a:rPr lang="en-US" altLang="ja-JP" dirty="0" err="1" smtClean="0">
                <a:latin typeface="Symbol" pitchFamily="18" charset="2"/>
                <a:ea typeface="ＭＳ Ｐゴシック" charset="-128"/>
              </a:rPr>
              <a:t>g</a:t>
            </a:r>
            <a:r>
              <a:rPr lang="en-US" altLang="ja-JP" baseline="-25000" dirty="0" err="1" smtClean="0">
                <a:ea typeface="ＭＳ Ｐゴシック" charset="-128"/>
              </a:rPr>
              <a:t>b</a:t>
            </a:r>
            <a:r>
              <a:rPr lang="en-US" altLang="ja-JP" dirty="0" smtClean="0">
                <a:ea typeface="ＭＳ Ｐゴシック" charset="-128"/>
              </a:rPr>
              <a:t> are reasonably low compared with the previous report</a:t>
            </a:r>
          </a:p>
          <a:p>
            <a:pPr>
              <a:buClr>
                <a:srgbClr val="0000FF"/>
              </a:buClr>
              <a:buSzPct val="50000"/>
              <a:buFont typeface="Wingdings" pitchFamily="2" charset="2"/>
              <a:buChar char="n"/>
            </a:pPr>
            <a:r>
              <a:rPr lang="en-US" altLang="ja-JP" dirty="0" smtClean="0">
                <a:ea typeface="ＭＳ Ｐゴシック" charset="-128"/>
              </a:rPr>
              <a:t>This lead to </a:t>
            </a:r>
            <a:r>
              <a:rPr lang="en-US" altLang="ja-JP" dirty="0" err="1" smtClean="0"/>
              <a:t>unnecessity</a:t>
            </a:r>
            <a:r>
              <a:rPr lang="en-US" altLang="ja-JP" dirty="0" smtClean="0"/>
              <a:t> </a:t>
            </a:r>
            <a:r>
              <a:rPr lang="en-US" altLang="ja-JP" dirty="0" smtClean="0">
                <a:ea typeface="ＭＳ Ｐゴシック" charset="-128"/>
              </a:rPr>
              <a:t>channel model (direct path only)</a:t>
            </a:r>
          </a:p>
          <a:p>
            <a:pPr>
              <a:buClr>
                <a:srgbClr val="0000FF"/>
              </a:buClr>
              <a:buSzPct val="50000"/>
              <a:buNone/>
            </a:pPr>
            <a:endParaRPr lang="en-US" altLang="ja-JP" dirty="0" smtClean="0">
              <a:ea typeface="ＭＳ Ｐゴシック" charset="-128"/>
            </a:endParaRPr>
          </a:p>
        </p:txBody>
      </p:sp>
      <p:sp>
        <p:nvSpPr>
          <p:cNvPr id="3077"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3078" name="スライド番号プレースホルダ 5"/>
          <p:cNvSpPr>
            <a:spLocks noGrp="1"/>
          </p:cNvSpPr>
          <p:nvPr>
            <p:ph type="sldNum" sz="quarter" idx="12"/>
          </p:nvPr>
        </p:nvSpPr>
        <p:spPr>
          <a:noFill/>
        </p:spPr>
        <p:txBody>
          <a:bodyPr/>
          <a:lstStyle/>
          <a:p>
            <a:r>
              <a:rPr lang="en-US" altLang="ja-JP" smtClean="0"/>
              <a:t>Slide </a:t>
            </a:r>
            <a:fld id="{27E8D0CB-5F5E-4C8E-AC6E-FE90A6601FD4}" type="slidenum">
              <a:rPr lang="en-US" altLang="ja-JP" smtClean="0"/>
              <a:pPr/>
              <a:t>2</a:t>
            </a:fld>
            <a:endParaRPr lang="en-US" altLang="ja-JP" smtClean="0"/>
          </a:p>
        </p:txBody>
      </p:sp>
      <p:sp>
        <p:nvSpPr>
          <p:cNvPr id="7"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lang="en-US" altLang="ja-JP" smtClean="0">
                <a:solidFill>
                  <a:srgbClr val="0000FF"/>
                </a:solidFill>
                <a:ea typeface="ＭＳ Ｐゴシック" charset="-128"/>
              </a:rPr>
              <a:t>Conclusion</a:t>
            </a:r>
            <a:endParaRPr lang="ja-JP" altLang="en-US" smtClean="0">
              <a:solidFill>
                <a:srgbClr val="0000FF"/>
              </a:solidFill>
              <a:ea typeface="ＭＳ Ｐゴシック" charset="-128"/>
            </a:endParaRPr>
          </a:p>
        </p:txBody>
      </p:sp>
      <p:sp>
        <p:nvSpPr>
          <p:cNvPr id="10243" name="コンテンツ プレースホルダ 2"/>
          <p:cNvSpPr>
            <a:spLocks noGrp="1"/>
          </p:cNvSpPr>
          <p:nvPr>
            <p:ph idx="1"/>
          </p:nvPr>
        </p:nvSpPr>
        <p:spPr>
          <a:xfrm>
            <a:off x="494274" y="1666925"/>
            <a:ext cx="8279027" cy="4338457"/>
          </a:xfrm>
        </p:spPr>
        <p:txBody>
          <a:bodyPr/>
          <a:lstStyle/>
          <a:p>
            <a:pPr>
              <a:buClr>
                <a:srgbClr val="0000FF"/>
              </a:buClr>
              <a:buSzPct val="50000"/>
              <a:buNone/>
            </a:pPr>
            <a:r>
              <a:rPr lang="en-US" altLang="ja-JP" dirty="0" smtClean="0">
                <a:ea typeface="ＭＳ Ｐゴシック" charset="-128"/>
              </a:rPr>
              <a:t>For near location</a:t>
            </a:r>
          </a:p>
          <a:p>
            <a:pPr>
              <a:buClr>
                <a:srgbClr val="0000FF"/>
              </a:buClr>
              <a:buSzPct val="50000"/>
              <a:buFont typeface="Wingdings" pitchFamily="2" charset="2"/>
              <a:buChar char="n"/>
            </a:pPr>
            <a:r>
              <a:rPr lang="en-US" altLang="ja-JP" dirty="0" smtClean="0"/>
              <a:t>Intra cluster channel model is developed </a:t>
            </a:r>
            <a:r>
              <a:rPr lang="ja-JP" altLang="en-US" dirty="0" smtClean="0"/>
              <a:t>“</a:t>
            </a:r>
            <a:r>
              <a:rPr lang="en-US" altLang="ja-JP" dirty="0" smtClean="0"/>
              <a:t>including reflection wave by metal frame</a:t>
            </a:r>
            <a:r>
              <a:rPr lang="ja-JP" altLang="en-US" dirty="0" smtClean="0"/>
              <a:t>”</a:t>
            </a:r>
            <a:r>
              <a:rPr lang="en-US" altLang="ja-JP" dirty="0" smtClean="0"/>
              <a:t> for the simulation of worst case. </a:t>
            </a:r>
          </a:p>
          <a:p>
            <a:pPr>
              <a:buClr>
                <a:srgbClr val="0000FF"/>
              </a:buClr>
              <a:buSzPct val="50000"/>
              <a:buFont typeface="Wingdings" pitchFamily="2" charset="2"/>
              <a:buChar char="n"/>
            </a:pPr>
            <a:r>
              <a:rPr lang="en-US" altLang="ja-JP" dirty="0" smtClean="0">
                <a:ea typeface="ＭＳ Ｐゴシック" charset="-128"/>
              </a:rPr>
              <a:t>The other case, the </a:t>
            </a:r>
            <a:r>
              <a:rPr lang="en-US" altLang="ja-JP" dirty="0" smtClean="0"/>
              <a:t>channel model may not be required.</a:t>
            </a:r>
            <a:endParaRPr lang="en-US" altLang="ja-JP" dirty="0" smtClean="0">
              <a:ea typeface="ＭＳ Ｐゴシック" charset="-128"/>
            </a:endParaRPr>
          </a:p>
          <a:p>
            <a:pPr>
              <a:buClr>
                <a:srgbClr val="0000FF"/>
              </a:buClr>
              <a:buSzPct val="50000"/>
              <a:buNone/>
            </a:pPr>
            <a:endParaRPr lang="en-US" altLang="ja-JP" dirty="0" smtClean="0">
              <a:ea typeface="ＭＳ Ｐゴシック" charset="-128"/>
            </a:endParaRPr>
          </a:p>
          <a:p>
            <a:pPr>
              <a:buClr>
                <a:srgbClr val="0000FF"/>
              </a:buClr>
              <a:buSzPct val="50000"/>
              <a:buNone/>
            </a:pPr>
            <a:r>
              <a:rPr lang="en-US" altLang="ja-JP" dirty="0" smtClean="0">
                <a:ea typeface="ＭＳ Ｐゴシック" charset="-128"/>
              </a:rPr>
              <a:t>For far location</a:t>
            </a:r>
          </a:p>
          <a:p>
            <a:pPr>
              <a:buClr>
                <a:srgbClr val="0000FF"/>
              </a:buClr>
              <a:buSzPct val="50000"/>
              <a:buFont typeface="Wingdings" pitchFamily="2" charset="2"/>
              <a:buChar char="n"/>
            </a:pPr>
            <a:r>
              <a:rPr lang="en-US" altLang="ja-JP" dirty="0" smtClean="0">
                <a:ea typeface="ＭＳ Ｐゴシック" charset="-128"/>
              </a:rPr>
              <a:t>High resolution measurement have clarified that k</a:t>
            </a:r>
            <a:r>
              <a:rPr lang="en-US" altLang="ja-JP" baseline="-25000" dirty="0" smtClean="0">
                <a:ea typeface="ＭＳ Ｐゴシック" charset="-128"/>
              </a:rPr>
              <a:t>b</a:t>
            </a:r>
            <a:r>
              <a:rPr lang="en-US" altLang="ja-JP" dirty="0" smtClean="0">
                <a:ea typeface="ＭＳ Ｐゴシック" charset="-128"/>
              </a:rPr>
              <a:t> and </a:t>
            </a:r>
            <a:r>
              <a:rPr lang="en-US" altLang="ja-JP" dirty="0" err="1" smtClean="0">
                <a:latin typeface="Symbol" pitchFamily="18" charset="2"/>
                <a:ea typeface="ＭＳ Ｐゴシック" charset="-128"/>
              </a:rPr>
              <a:t>g</a:t>
            </a:r>
            <a:r>
              <a:rPr lang="en-US" altLang="ja-JP" baseline="-25000" dirty="0" err="1" smtClean="0">
                <a:ea typeface="ＭＳ Ｐゴシック" charset="-128"/>
              </a:rPr>
              <a:t>b</a:t>
            </a:r>
            <a:r>
              <a:rPr lang="en-US" altLang="ja-JP" dirty="0" smtClean="0">
                <a:ea typeface="ＭＳ Ｐゴシック" charset="-128"/>
              </a:rPr>
              <a:t> are reasonably low compared with the previous report</a:t>
            </a:r>
          </a:p>
          <a:p>
            <a:pPr>
              <a:buClr>
                <a:srgbClr val="0000FF"/>
              </a:buClr>
              <a:buSzPct val="50000"/>
              <a:buFont typeface="Wingdings" pitchFamily="2" charset="2"/>
              <a:buChar char="n"/>
            </a:pPr>
            <a:r>
              <a:rPr lang="en-US" altLang="ja-JP" dirty="0" smtClean="0">
                <a:ea typeface="ＭＳ Ｐゴシック" charset="-128"/>
              </a:rPr>
              <a:t>This lead to </a:t>
            </a:r>
            <a:r>
              <a:rPr lang="en-US" altLang="ja-JP" dirty="0" err="1" smtClean="0"/>
              <a:t>unnecessity</a:t>
            </a:r>
            <a:r>
              <a:rPr lang="en-US" altLang="ja-JP" dirty="0" smtClean="0"/>
              <a:t> </a:t>
            </a:r>
            <a:r>
              <a:rPr lang="en-US" altLang="ja-JP" dirty="0" smtClean="0">
                <a:ea typeface="ＭＳ Ｐゴシック" charset="-128"/>
              </a:rPr>
              <a:t>channel model (direct path only)</a:t>
            </a:r>
          </a:p>
          <a:p>
            <a:pPr>
              <a:buClr>
                <a:srgbClr val="0000FF"/>
              </a:buClr>
              <a:buSzPct val="50000"/>
              <a:buNone/>
            </a:pPr>
            <a:endParaRPr lang="en-US" altLang="ja-JP" dirty="0" smtClean="0">
              <a:ea typeface="ＭＳ Ｐゴシック" charset="-128"/>
            </a:endParaRPr>
          </a:p>
        </p:txBody>
      </p:sp>
      <p:sp>
        <p:nvSpPr>
          <p:cNvPr id="10245"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10246" name="スライド番号プレースホルダ 5"/>
          <p:cNvSpPr>
            <a:spLocks noGrp="1"/>
          </p:cNvSpPr>
          <p:nvPr>
            <p:ph type="sldNum" sz="quarter" idx="12"/>
          </p:nvPr>
        </p:nvSpPr>
        <p:spPr>
          <a:noFill/>
        </p:spPr>
        <p:txBody>
          <a:bodyPr/>
          <a:lstStyle/>
          <a:p>
            <a:r>
              <a:rPr lang="en-US" altLang="ja-JP" smtClean="0"/>
              <a:t>Slide </a:t>
            </a:r>
            <a:fld id="{B47EBC5F-E81F-4517-A6BB-F2D059C8CE05}" type="slidenum">
              <a:rPr lang="en-US" altLang="ja-JP" smtClean="0"/>
              <a:pPr/>
              <a:t>20</a:t>
            </a:fld>
            <a:endParaRPr lang="en-US" altLang="ja-JP" smtClean="0"/>
          </a:p>
        </p:txBody>
      </p:sp>
      <p:sp>
        <p:nvSpPr>
          <p:cNvPr id="8"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 5"/>
          <p:cNvSpPr>
            <a:spLocks noGrp="1"/>
          </p:cNvSpPr>
          <p:nvPr>
            <p:ph type="sldNum" sz="quarter" idx="12"/>
          </p:nvPr>
        </p:nvSpPr>
        <p:spPr>
          <a:noFill/>
        </p:spPr>
        <p:txBody>
          <a:bodyPr/>
          <a:lstStyle/>
          <a:p>
            <a:r>
              <a:rPr lang="en-US" altLang="ja-JP" smtClean="0"/>
              <a:t>Slide </a:t>
            </a:r>
            <a:fld id="{EED9EBCC-0311-40EB-B361-7AA6D765A3C6}" type="slidenum">
              <a:rPr lang="en-US" altLang="ja-JP" smtClean="0"/>
              <a:pPr/>
              <a:t>3</a:t>
            </a:fld>
            <a:endParaRPr lang="en-US" altLang="ja-JP" smtClean="0"/>
          </a:p>
        </p:txBody>
      </p:sp>
      <p:sp>
        <p:nvSpPr>
          <p:cNvPr id="7171" name="フッター プレースホルダ 4"/>
          <p:cNvSpPr>
            <a:spLocks noGrp="1"/>
          </p:cNvSpPr>
          <p:nvPr>
            <p:ph type="ftr" sz="quarter" idx="11"/>
          </p:nvPr>
        </p:nvSpPr>
        <p:spPr>
          <a:xfrm>
            <a:off x="6219825" y="6475413"/>
            <a:ext cx="2324100" cy="369887"/>
          </a:xfrm>
          <a:noFill/>
        </p:spPr>
        <p:txBody>
          <a:bodyPr/>
          <a:lstStyle/>
          <a:p>
            <a:r>
              <a:rPr lang="en-US" altLang="ja-JP" smtClean="0"/>
              <a:t>Hirokazu Sawada, Tohoku University</a:t>
            </a:r>
          </a:p>
          <a:p>
            <a:endParaRPr lang="en-US" altLang="ja-JP" smtClean="0"/>
          </a:p>
        </p:txBody>
      </p:sp>
      <p:sp>
        <p:nvSpPr>
          <p:cNvPr id="7172"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pic>
        <p:nvPicPr>
          <p:cNvPr id="7173" name="Picture 3"/>
          <p:cNvPicPr>
            <a:picLocks noChangeAspect="1" noChangeArrowheads="1"/>
          </p:cNvPicPr>
          <p:nvPr/>
        </p:nvPicPr>
        <p:blipFill>
          <a:blip r:embed="rId2" cstate="print"/>
          <a:srcRect/>
          <a:stretch>
            <a:fillRect/>
          </a:stretch>
        </p:blipFill>
        <p:spPr bwMode="auto">
          <a:xfrm>
            <a:off x="981075" y="1084263"/>
            <a:ext cx="6608763" cy="5365750"/>
          </a:xfrm>
          <a:prstGeom prst="rect">
            <a:avLst/>
          </a:prstGeom>
          <a:noFill/>
          <a:ln w="9525">
            <a:noFill/>
            <a:miter lim="800000"/>
            <a:headEnd/>
            <a:tailEnd/>
          </a:ln>
        </p:spPr>
      </p:pic>
      <p:grpSp>
        <p:nvGrpSpPr>
          <p:cNvPr id="2" name="グループ化 18"/>
          <p:cNvGrpSpPr>
            <a:grpSpLocks/>
          </p:cNvGrpSpPr>
          <p:nvPr/>
        </p:nvGrpSpPr>
        <p:grpSpPr bwMode="auto">
          <a:xfrm>
            <a:off x="2952750" y="3581403"/>
            <a:ext cx="850900" cy="1031873"/>
            <a:chOff x="3136900" y="3580990"/>
            <a:chExt cx="850900" cy="1031627"/>
          </a:xfrm>
        </p:grpSpPr>
        <p:sp>
          <p:nvSpPr>
            <p:cNvPr id="7188" name="テキスト ボックス 11"/>
            <p:cNvSpPr txBox="1">
              <a:spLocks noChangeArrowheads="1"/>
            </p:cNvSpPr>
            <p:nvPr/>
          </p:nvSpPr>
          <p:spPr bwMode="auto">
            <a:xfrm>
              <a:off x="3155516" y="4089398"/>
              <a:ext cx="813043" cy="523219"/>
            </a:xfrm>
            <a:prstGeom prst="rect">
              <a:avLst/>
            </a:prstGeom>
            <a:noFill/>
            <a:ln w="9525">
              <a:noFill/>
              <a:miter lim="800000"/>
              <a:headEnd/>
              <a:tailEnd/>
            </a:ln>
          </p:spPr>
          <p:txBody>
            <a:bodyPr wrap="none">
              <a:spAutoFit/>
            </a:bodyPr>
            <a:lstStyle/>
            <a:p>
              <a:pPr algn="ctr"/>
              <a:r>
                <a:rPr lang="en-US" altLang="ja-JP" sz="1400" b="1" dirty="0"/>
                <a:t>Desk</a:t>
              </a:r>
            </a:p>
            <a:p>
              <a:pPr algn="ctr"/>
              <a:r>
                <a:rPr lang="en-US" altLang="ja-JP" sz="1400" b="1" dirty="0"/>
                <a:t>160×70</a:t>
              </a:r>
              <a:endParaRPr lang="ja-JP" altLang="en-US" sz="1400" b="1" dirty="0"/>
            </a:p>
          </p:txBody>
        </p:sp>
        <p:sp>
          <p:nvSpPr>
            <p:cNvPr id="7189" name="正方形/長方形 14"/>
            <p:cNvSpPr>
              <a:spLocks noChangeArrowheads="1"/>
            </p:cNvSpPr>
            <p:nvPr/>
          </p:nvSpPr>
          <p:spPr bwMode="auto">
            <a:xfrm>
              <a:off x="3136900" y="3708397"/>
              <a:ext cx="850900" cy="355599"/>
            </a:xfrm>
            <a:prstGeom prst="rect">
              <a:avLst/>
            </a:prstGeom>
            <a:solidFill>
              <a:schemeClr val="bg1"/>
            </a:solidFill>
            <a:ln w="12700" algn="ctr">
              <a:solidFill>
                <a:schemeClr val="bg1"/>
              </a:solidFill>
              <a:round/>
              <a:headEnd type="none" w="sm" len="sm"/>
              <a:tailEnd type="none" w="sm" len="sm"/>
            </a:ln>
          </p:spPr>
          <p:txBody>
            <a:bodyPr/>
            <a:lstStyle/>
            <a:p>
              <a:pPr eaLnBrk="0" hangingPunct="0"/>
              <a:endParaRPr kumimoji="0" lang="ja-JP" altLang="en-US"/>
            </a:p>
          </p:txBody>
        </p:sp>
        <p:sp>
          <p:nvSpPr>
            <p:cNvPr id="7190" name="円/楕円 8"/>
            <p:cNvSpPr>
              <a:spLocks noChangeArrowheads="1"/>
            </p:cNvSpPr>
            <p:nvPr/>
          </p:nvSpPr>
          <p:spPr bwMode="auto">
            <a:xfrm>
              <a:off x="3515036" y="3960126"/>
              <a:ext cx="103239" cy="103239"/>
            </a:xfrm>
            <a:prstGeom prst="ellipse">
              <a:avLst/>
            </a:prstGeom>
            <a:solidFill>
              <a:srgbClr val="FF00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7191" name="円/楕円 9"/>
            <p:cNvSpPr>
              <a:spLocks noChangeArrowheads="1"/>
            </p:cNvSpPr>
            <p:nvPr/>
          </p:nvSpPr>
          <p:spPr bwMode="auto">
            <a:xfrm>
              <a:off x="3883736" y="3960126"/>
              <a:ext cx="103239" cy="103239"/>
            </a:xfrm>
            <a:prstGeom prst="ellipse">
              <a:avLst/>
            </a:prstGeom>
            <a:solidFill>
              <a:srgbClr val="FF00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7192" name="円/楕円 10"/>
            <p:cNvSpPr>
              <a:spLocks noChangeArrowheads="1"/>
            </p:cNvSpPr>
            <p:nvPr/>
          </p:nvSpPr>
          <p:spPr bwMode="auto">
            <a:xfrm>
              <a:off x="3146336" y="3960126"/>
              <a:ext cx="103239" cy="103239"/>
            </a:xfrm>
            <a:prstGeom prst="ellipse">
              <a:avLst/>
            </a:prstGeom>
            <a:solidFill>
              <a:srgbClr val="FF00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7193" name="テキスト ボックス 12"/>
            <p:cNvSpPr txBox="1">
              <a:spLocks noChangeArrowheads="1"/>
            </p:cNvSpPr>
            <p:nvPr/>
          </p:nvSpPr>
          <p:spPr bwMode="auto">
            <a:xfrm>
              <a:off x="3227849" y="3580990"/>
              <a:ext cx="741934" cy="461665"/>
            </a:xfrm>
            <a:prstGeom prst="rect">
              <a:avLst/>
            </a:prstGeom>
            <a:noFill/>
            <a:ln w="9525">
              <a:noFill/>
              <a:miter lim="800000"/>
              <a:headEnd/>
              <a:tailEnd/>
            </a:ln>
          </p:spPr>
          <p:txBody>
            <a:bodyPr wrap="none">
              <a:spAutoFit/>
            </a:bodyPr>
            <a:lstStyle/>
            <a:p>
              <a:r>
                <a:rPr lang="en-US" altLang="ja-JP" sz="2400" dirty="0"/>
                <a:t>STA</a:t>
              </a:r>
              <a:endParaRPr lang="ja-JP" altLang="en-US" sz="2400" dirty="0"/>
            </a:p>
          </p:txBody>
        </p:sp>
      </p:grpSp>
      <p:sp>
        <p:nvSpPr>
          <p:cNvPr id="7175" name="タイトル 1"/>
          <p:cNvSpPr>
            <a:spLocks noGrp="1"/>
          </p:cNvSpPr>
          <p:nvPr>
            <p:ph type="title"/>
          </p:nvPr>
        </p:nvSpPr>
        <p:spPr>
          <a:xfrm>
            <a:off x="0" y="685800"/>
            <a:ext cx="9144000" cy="506413"/>
          </a:xfrm>
        </p:spPr>
        <p:txBody>
          <a:bodyPr/>
          <a:lstStyle/>
          <a:p>
            <a:r>
              <a:rPr lang="en-US" altLang="ja-JP" smtClean="0">
                <a:solidFill>
                  <a:srgbClr val="0000FF"/>
                </a:solidFill>
                <a:ea typeface="ＭＳ Ｐゴシック" charset="-128"/>
              </a:rPr>
              <a:t>Floor plan of cubicle environments</a:t>
            </a:r>
            <a:endParaRPr lang="ja-JP" altLang="en-US" smtClean="0">
              <a:solidFill>
                <a:srgbClr val="0000FF"/>
              </a:solidFill>
              <a:ea typeface="ＭＳ Ｐゴシック" charset="-128"/>
            </a:endParaRPr>
          </a:p>
        </p:txBody>
      </p:sp>
      <p:sp>
        <p:nvSpPr>
          <p:cNvPr id="7176" name="テキスト ボックス 20"/>
          <p:cNvSpPr txBox="1">
            <a:spLocks noChangeArrowheads="1"/>
          </p:cNvSpPr>
          <p:nvPr/>
        </p:nvSpPr>
        <p:spPr bwMode="auto">
          <a:xfrm>
            <a:off x="7204075" y="2608263"/>
            <a:ext cx="1925638" cy="2062162"/>
          </a:xfrm>
          <a:prstGeom prst="rect">
            <a:avLst/>
          </a:prstGeom>
          <a:noFill/>
          <a:ln w="9525">
            <a:noFill/>
            <a:miter lim="800000"/>
            <a:headEnd/>
            <a:tailEnd/>
          </a:ln>
        </p:spPr>
        <p:txBody>
          <a:bodyPr>
            <a:spAutoFit/>
          </a:bodyPr>
          <a:lstStyle/>
          <a:p>
            <a:r>
              <a:rPr lang="en-US" altLang="ja-JP" sz="1600"/>
              <a:t>AP height:2.5m</a:t>
            </a:r>
          </a:p>
          <a:p>
            <a:r>
              <a:rPr lang="en-US" altLang="ja-JP" sz="1600"/>
              <a:t>STA height:0.7m</a:t>
            </a:r>
          </a:p>
          <a:p>
            <a:r>
              <a:rPr lang="en-US" altLang="ja-JP" sz="1600"/>
              <a:t>from floor</a:t>
            </a:r>
          </a:p>
          <a:p>
            <a:endParaRPr lang="en-US" altLang="ja-JP" sz="1600"/>
          </a:p>
          <a:p>
            <a:r>
              <a:rPr lang="en-US" altLang="ja-JP" sz="1600"/>
              <a:t>Impulse responses are measured at the left, center, right positions on desktop</a:t>
            </a:r>
          </a:p>
        </p:txBody>
      </p:sp>
      <p:grpSp>
        <p:nvGrpSpPr>
          <p:cNvPr id="3" name="グループ化 18"/>
          <p:cNvGrpSpPr>
            <a:grpSpLocks/>
          </p:cNvGrpSpPr>
          <p:nvPr/>
        </p:nvGrpSpPr>
        <p:grpSpPr bwMode="auto">
          <a:xfrm>
            <a:off x="4994275" y="3581404"/>
            <a:ext cx="850900" cy="815970"/>
            <a:chOff x="3136900" y="3580990"/>
            <a:chExt cx="850900" cy="816217"/>
          </a:xfrm>
        </p:grpSpPr>
        <p:sp>
          <p:nvSpPr>
            <p:cNvPr id="7182" name="テキスト ボックス 11"/>
            <p:cNvSpPr txBox="1">
              <a:spLocks noChangeArrowheads="1"/>
            </p:cNvSpPr>
            <p:nvPr/>
          </p:nvSpPr>
          <p:spPr bwMode="auto">
            <a:xfrm>
              <a:off x="3469663" y="4089395"/>
              <a:ext cx="184749" cy="307812"/>
            </a:xfrm>
            <a:prstGeom prst="rect">
              <a:avLst/>
            </a:prstGeom>
            <a:noFill/>
            <a:ln w="9525">
              <a:noFill/>
              <a:miter lim="800000"/>
              <a:headEnd/>
              <a:tailEnd/>
            </a:ln>
          </p:spPr>
          <p:txBody>
            <a:bodyPr wrap="none">
              <a:spAutoFit/>
            </a:bodyPr>
            <a:lstStyle/>
            <a:p>
              <a:pPr algn="ctr"/>
              <a:endParaRPr lang="ja-JP" altLang="en-US" sz="1400" b="1"/>
            </a:p>
          </p:txBody>
        </p:sp>
        <p:sp>
          <p:nvSpPr>
            <p:cNvPr id="7183" name="正方形/長方形 14"/>
            <p:cNvSpPr>
              <a:spLocks noChangeArrowheads="1"/>
            </p:cNvSpPr>
            <p:nvPr/>
          </p:nvSpPr>
          <p:spPr bwMode="auto">
            <a:xfrm>
              <a:off x="3136900" y="3708396"/>
              <a:ext cx="850900" cy="355600"/>
            </a:xfrm>
            <a:prstGeom prst="rect">
              <a:avLst/>
            </a:prstGeom>
            <a:solidFill>
              <a:schemeClr val="bg1"/>
            </a:solidFill>
            <a:ln w="12700" algn="ctr">
              <a:solidFill>
                <a:schemeClr val="bg1"/>
              </a:solidFill>
              <a:round/>
              <a:headEnd type="none" w="sm" len="sm"/>
              <a:tailEnd type="none" w="sm" len="sm"/>
            </a:ln>
          </p:spPr>
          <p:txBody>
            <a:bodyPr/>
            <a:lstStyle/>
            <a:p>
              <a:pPr eaLnBrk="0" hangingPunct="0"/>
              <a:endParaRPr kumimoji="0" lang="ja-JP" altLang="en-US"/>
            </a:p>
          </p:txBody>
        </p:sp>
        <p:sp>
          <p:nvSpPr>
            <p:cNvPr id="7184" name="円/楕円 8"/>
            <p:cNvSpPr>
              <a:spLocks noChangeArrowheads="1"/>
            </p:cNvSpPr>
            <p:nvPr/>
          </p:nvSpPr>
          <p:spPr bwMode="auto">
            <a:xfrm>
              <a:off x="3515036" y="3960125"/>
              <a:ext cx="103239" cy="103239"/>
            </a:xfrm>
            <a:prstGeom prst="ellipse">
              <a:avLst/>
            </a:prstGeom>
            <a:solidFill>
              <a:srgbClr val="FF00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7185" name="円/楕円 9"/>
            <p:cNvSpPr>
              <a:spLocks noChangeArrowheads="1"/>
            </p:cNvSpPr>
            <p:nvPr/>
          </p:nvSpPr>
          <p:spPr bwMode="auto">
            <a:xfrm>
              <a:off x="3883736" y="3960125"/>
              <a:ext cx="103239" cy="103239"/>
            </a:xfrm>
            <a:prstGeom prst="ellipse">
              <a:avLst/>
            </a:prstGeom>
            <a:solidFill>
              <a:srgbClr val="FF00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7186" name="円/楕円 10"/>
            <p:cNvSpPr>
              <a:spLocks noChangeArrowheads="1"/>
            </p:cNvSpPr>
            <p:nvPr/>
          </p:nvSpPr>
          <p:spPr bwMode="auto">
            <a:xfrm>
              <a:off x="3146336" y="3960127"/>
              <a:ext cx="103239" cy="103239"/>
            </a:xfrm>
            <a:prstGeom prst="ellipse">
              <a:avLst/>
            </a:prstGeom>
            <a:solidFill>
              <a:srgbClr val="FF00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7187" name="テキスト ボックス 12"/>
            <p:cNvSpPr txBox="1">
              <a:spLocks noChangeArrowheads="1"/>
            </p:cNvSpPr>
            <p:nvPr/>
          </p:nvSpPr>
          <p:spPr bwMode="auto">
            <a:xfrm>
              <a:off x="3227849" y="3580990"/>
              <a:ext cx="741934" cy="461665"/>
            </a:xfrm>
            <a:prstGeom prst="rect">
              <a:avLst/>
            </a:prstGeom>
            <a:noFill/>
            <a:ln w="9525">
              <a:noFill/>
              <a:miter lim="800000"/>
              <a:headEnd/>
              <a:tailEnd/>
            </a:ln>
          </p:spPr>
          <p:txBody>
            <a:bodyPr wrap="none">
              <a:spAutoFit/>
            </a:bodyPr>
            <a:lstStyle/>
            <a:p>
              <a:r>
                <a:rPr lang="en-US" altLang="ja-JP" sz="2400"/>
                <a:t>STA</a:t>
              </a:r>
              <a:endParaRPr lang="ja-JP" altLang="en-US" sz="2400"/>
            </a:p>
          </p:txBody>
        </p:sp>
      </p:grpSp>
      <p:sp>
        <p:nvSpPr>
          <p:cNvPr id="7178" name="正方形/長方形 22"/>
          <p:cNvSpPr>
            <a:spLocks noChangeArrowheads="1"/>
          </p:cNvSpPr>
          <p:nvPr/>
        </p:nvSpPr>
        <p:spPr bwMode="auto">
          <a:xfrm>
            <a:off x="4946650" y="2997200"/>
            <a:ext cx="1003300" cy="1104900"/>
          </a:xfrm>
          <a:prstGeom prst="rect">
            <a:avLst/>
          </a:prstGeom>
          <a:solidFill>
            <a:srgbClr val="FF0000">
              <a:alpha val="14902"/>
            </a:srgbClr>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7179" name="正方形/長方形 23"/>
          <p:cNvSpPr>
            <a:spLocks noChangeArrowheads="1"/>
          </p:cNvSpPr>
          <p:nvPr/>
        </p:nvSpPr>
        <p:spPr bwMode="auto">
          <a:xfrm>
            <a:off x="2876550" y="3009900"/>
            <a:ext cx="1003300" cy="1104900"/>
          </a:xfrm>
          <a:prstGeom prst="rect">
            <a:avLst/>
          </a:prstGeom>
          <a:solidFill>
            <a:srgbClr val="00CC99">
              <a:alpha val="14902"/>
            </a:srgbClr>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7180" name="テキスト ボックス 24"/>
          <p:cNvSpPr txBox="1">
            <a:spLocks noChangeArrowheads="1"/>
          </p:cNvSpPr>
          <p:nvPr/>
        </p:nvSpPr>
        <p:spPr bwMode="auto">
          <a:xfrm>
            <a:off x="4852988" y="2478088"/>
            <a:ext cx="1947862" cy="461962"/>
          </a:xfrm>
          <a:prstGeom prst="rect">
            <a:avLst/>
          </a:prstGeom>
          <a:noFill/>
          <a:ln w="9525">
            <a:noFill/>
            <a:miter lim="800000"/>
            <a:headEnd/>
            <a:tailEnd/>
          </a:ln>
        </p:spPr>
        <p:txBody>
          <a:bodyPr wrap="none">
            <a:spAutoFit/>
          </a:bodyPr>
          <a:lstStyle/>
          <a:p>
            <a:r>
              <a:rPr lang="en-US" altLang="ja-JP" sz="2400" b="1">
                <a:solidFill>
                  <a:srgbClr val="FF0000"/>
                </a:solidFill>
              </a:rPr>
              <a:t>Near location</a:t>
            </a:r>
            <a:endParaRPr lang="ja-JP" altLang="en-US" sz="2400" b="1">
              <a:solidFill>
                <a:srgbClr val="FF0000"/>
              </a:solidFill>
            </a:endParaRPr>
          </a:p>
        </p:txBody>
      </p:sp>
      <p:sp>
        <p:nvSpPr>
          <p:cNvPr id="7181" name="テキスト ボックス 25"/>
          <p:cNvSpPr txBox="1">
            <a:spLocks noChangeArrowheads="1"/>
          </p:cNvSpPr>
          <p:nvPr/>
        </p:nvSpPr>
        <p:spPr bwMode="auto">
          <a:xfrm>
            <a:off x="2393950" y="2479675"/>
            <a:ext cx="1774825" cy="461963"/>
          </a:xfrm>
          <a:prstGeom prst="rect">
            <a:avLst/>
          </a:prstGeom>
          <a:noFill/>
          <a:ln w="9525">
            <a:noFill/>
            <a:miter lim="800000"/>
            <a:headEnd/>
            <a:tailEnd/>
          </a:ln>
        </p:spPr>
        <p:txBody>
          <a:bodyPr wrap="none">
            <a:spAutoFit/>
          </a:bodyPr>
          <a:lstStyle/>
          <a:p>
            <a:r>
              <a:rPr lang="en-US" altLang="ja-JP" sz="2400" b="1">
                <a:solidFill>
                  <a:srgbClr val="66FFFF"/>
                </a:solidFill>
              </a:rPr>
              <a:t>Far location</a:t>
            </a:r>
            <a:endParaRPr lang="ja-JP" altLang="en-US" sz="2400" b="1">
              <a:solidFill>
                <a:srgbClr val="66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a:xfrm>
            <a:off x="0" y="652463"/>
            <a:ext cx="9144000" cy="893762"/>
          </a:xfrm>
        </p:spPr>
        <p:txBody>
          <a:bodyPr/>
          <a:lstStyle/>
          <a:p>
            <a:r>
              <a:rPr lang="en-US" altLang="ja-JP" smtClean="0">
                <a:solidFill>
                  <a:srgbClr val="0000FF"/>
                </a:solidFill>
                <a:ea typeface="ＭＳ Ｐゴシック" charset="-128"/>
              </a:rPr>
              <a:t>Direct and reflection wave paths </a:t>
            </a:r>
            <a:br>
              <a:rPr lang="en-US" altLang="ja-JP" smtClean="0">
                <a:solidFill>
                  <a:srgbClr val="0000FF"/>
                </a:solidFill>
                <a:ea typeface="ＭＳ Ｐゴシック" charset="-128"/>
              </a:rPr>
            </a:br>
            <a:r>
              <a:rPr lang="en-US" altLang="ja-JP" smtClean="0">
                <a:solidFill>
                  <a:srgbClr val="0000FF"/>
                </a:solidFill>
                <a:ea typeface="ＭＳ Ｐゴシック" charset="-128"/>
              </a:rPr>
              <a:t>in cubicle environments</a:t>
            </a:r>
            <a:endParaRPr lang="ja-JP" altLang="en-US" smtClean="0">
              <a:solidFill>
                <a:srgbClr val="0000FF"/>
              </a:solidFill>
              <a:ea typeface="ＭＳ Ｐゴシック" charset="-128"/>
            </a:endParaRPr>
          </a:p>
        </p:txBody>
      </p:sp>
      <p:sp>
        <p:nvSpPr>
          <p:cNvPr id="4100"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4101" name="スライド番号プレースホルダ 5"/>
          <p:cNvSpPr>
            <a:spLocks noGrp="1"/>
          </p:cNvSpPr>
          <p:nvPr>
            <p:ph type="sldNum" sz="quarter" idx="12"/>
          </p:nvPr>
        </p:nvSpPr>
        <p:spPr>
          <a:noFill/>
        </p:spPr>
        <p:txBody>
          <a:bodyPr/>
          <a:lstStyle/>
          <a:p>
            <a:r>
              <a:rPr lang="en-US" altLang="ja-JP" smtClean="0"/>
              <a:t>Slide </a:t>
            </a:r>
            <a:fld id="{A3B7510B-761D-4DCC-8DAB-B10234F8DE0D}" type="slidenum">
              <a:rPr lang="en-US" altLang="ja-JP" smtClean="0"/>
              <a:pPr/>
              <a:t>4</a:t>
            </a:fld>
            <a:endParaRPr lang="en-US" altLang="ja-JP" smtClean="0"/>
          </a:p>
        </p:txBody>
      </p:sp>
      <p:sp>
        <p:nvSpPr>
          <p:cNvPr id="4102" name="正方形/長方形 62"/>
          <p:cNvSpPr>
            <a:spLocks noChangeArrowheads="1"/>
          </p:cNvSpPr>
          <p:nvPr/>
        </p:nvSpPr>
        <p:spPr bwMode="auto">
          <a:xfrm>
            <a:off x="863600" y="1574800"/>
            <a:ext cx="7199313" cy="3240088"/>
          </a:xfrm>
          <a:prstGeom prst="rect">
            <a:avLst/>
          </a:prstGeom>
          <a:noFill/>
          <a:ln w="12700" algn="ctr">
            <a:solidFill>
              <a:schemeClr val="tx1"/>
            </a:solidFill>
            <a:round/>
            <a:headEnd type="none" w="sm" len="sm"/>
            <a:tailEnd type="none" w="sm" len="sm"/>
          </a:ln>
        </p:spPr>
        <p:txBody>
          <a:bodyPr/>
          <a:lstStyle/>
          <a:p>
            <a:pPr eaLnBrk="0" hangingPunct="0"/>
            <a:endParaRPr kumimoji="0" lang="ja-JP" altLang="en-US"/>
          </a:p>
        </p:txBody>
      </p:sp>
      <p:sp>
        <p:nvSpPr>
          <p:cNvPr id="4103" name="二等辺三角形 12"/>
          <p:cNvSpPr>
            <a:spLocks noChangeArrowheads="1"/>
          </p:cNvSpPr>
          <p:nvPr/>
        </p:nvSpPr>
        <p:spPr bwMode="auto">
          <a:xfrm>
            <a:off x="3454400" y="1757363"/>
            <a:ext cx="152400" cy="131762"/>
          </a:xfrm>
          <a:prstGeom prst="triangle">
            <a:avLst>
              <a:gd name="adj" fmla="val 50000"/>
            </a:avLst>
          </a:prstGeom>
          <a:solidFill>
            <a:srgbClr val="FFC000"/>
          </a:solidFill>
          <a:ln w="12700" algn="ctr">
            <a:solidFill>
              <a:schemeClr val="tx1"/>
            </a:solidFill>
            <a:round/>
            <a:headEnd type="none" w="sm" len="sm"/>
            <a:tailEnd type="none" w="sm" len="sm"/>
          </a:ln>
        </p:spPr>
        <p:txBody>
          <a:bodyPr/>
          <a:lstStyle/>
          <a:p>
            <a:pPr eaLnBrk="0" hangingPunct="0"/>
            <a:endParaRPr kumimoji="0" lang="ja-JP" altLang="en-US"/>
          </a:p>
        </p:txBody>
      </p:sp>
      <p:grpSp>
        <p:nvGrpSpPr>
          <p:cNvPr id="4104" name="グループ化 26"/>
          <p:cNvGrpSpPr>
            <a:grpSpLocks/>
          </p:cNvGrpSpPr>
          <p:nvPr/>
        </p:nvGrpSpPr>
        <p:grpSpPr bwMode="auto">
          <a:xfrm>
            <a:off x="1787525" y="3187700"/>
            <a:ext cx="1728788" cy="1619250"/>
            <a:chOff x="1381450" y="3035300"/>
            <a:chExt cx="1728000" cy="1620000"/>
          </a:xfrm>
        </p:grpSpPr>
        <p:sp>
          <p:nvSpPr>
            <p:cNvPr id="4143" name="正方形/長方形 6"/>
            <p:cNvSpPr>
              <a:spLocks noChangeArrowheads="1"/>
            </p:cNvSpPr>
            <p:nvPr/>
          </p:nvSpPr>
          <p:spPr bwMode="auto">
            <a:xfrm>
              <a:off x="1381450" y="3035300"/>
              <a:ext cx="1728000" cy="162000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10" name="正方形/長方形 9"/>
            <p:cNvSpPr/>
            <p:nvPr/>
          </p:nvSpPr>
          <p:spPr bwMode="auto">
            <a:xfrm>
              <a:off x="1381450" y="3899300"/>
              <a:ext cx="1728000" cy="756000"/>
            </a:xfrm>
            <a:prstGeom prst="rect">
              <a:avLst/>
            </a:prstGeom>
            <a:solidFill>
              <a:schemeClr val="accent3"/>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4145" name="正方形/長方形 17"/>
            <p:cNvSpPr>
              <a:spLocks noChangeArrowheads="1"/>
            </p:cNvSpPr>
            <p:nvPr/>
          </p:nvSpPr>
          <p:spPr bwMode="auto">
            <a:xfrm>
              <a:off x="1471450" y="4007300"/>
              <a:ext cx="1548000" cy="648000"/>
            </a:xfrm>
            <a:prstGeom prst="rect">
              <a:avLst/>
            </a:prstGeom>
            <a:solidFill>
              <a:srgbClr val="CC6600"/>
            </a:solidFill>
            <a:ln w="12700" algn="ctr">
              <a:noFill/>
              <a:round/>
              <a:headEnd type="none" w="sm" len="sm"/>
              <a:tailEnd type="none" w="sm" len="sm"/>
            </a:ln>
          </p:spPr>
          <p:txBody>
            <a:bodyPr/>
            <a:lstStyle/>
            <a:p>
              <a:pPr eaLnBrk="0" hangingPunct="0"/>
              <a:endParaRPr kumimoji="0" lang="ja-JP" altLang="en-US"/>
            </a:p>
          </p:txBody>
        </p:sp>
      </p:grpSp>
      <p:grpSp>
        <p:nvGrpSpPr>
          <p:cNvPr id="4105" name="グループ化 27"/>
          <p:cNvGrpSpPr>
            <a:grpSpLocks/>
          </p:cNvGrpSpPr>
          <p:nvPr/>
        </p:nvGrpSpPr>
        <p:grpSpPr bwMode="auto">
          <a:xfrm>
            <a:off x="3616325" y="3187700"/>
            <a:ext cx="1728788" cy="1619250"/>
            <a:chOff x="1381450" y="3035300"/>
            <a:chExt cx="1728000" cy="1620000"/>
          </a:xfrm>
        </p:grpSpPr>
        <p:sp>
          <p:nvSpPr>
            <p:cNvPr id="4140" name="正方形/長方形 28"/>
            <p:cNvSpPr>
              <a:spLocks noChangeArrowheads="1"/>
            </p:cNvSpPr>
            <p:nvPr/>
          </p:nvSpPr>
          <p:spPr bwMode="auto">
            <a:xfrm>
              <a:off x="1381450" y="3035300"/>
              <a:ext cx="1728000" cy="162000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30" name="正方形/長方形 29"/>
            <p:cNvSpPr/>
            <p:nvPr/>
          </p:nvSpPr>
          <p:spPr bwMode="auto">
            <a:xfrm>
              <a:off x="1381450" y="3899300"/>
              <a:ext cx="1728000" cy="756000"/>
            </a:xfrm>
            <a:prstGeom prst="rect">
              <a:avLst/>
            </a:prstGeom>
            <a:solidFill>
              <a:schemeClr val="accent3"/>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4142" name="正方形/長方形 30"/>
            <p:cNvSpPr>
              <a:spLocks noChangeArrowheads="1"/>
            </p:cNvSpPr>
            <p:nvPr/>
          </p:nvSpPr>
          <p:spPr bwMode="auto">
            <a:xfrm>
              <a:off x="1471450" y="4007300"/>
              <a:ext cx="1548000" cy="648000"/>
            </a:xfrm>
            <a:prstGeom prst="rect">
              <a:avLst/>
            </a:prstGeom>
            <a:solidFill>
              <a:srgbClr val="CC6600"/>
            </a:solidFill>
            <a:ln w="12700" algn="ctr">
              <a:noFill/>
              <a:round/>
              <a:headEnd type="none" w="sm" len="sm"/>
              <a:tailEnd type="none" w="sm" len="sm"/>
            </a:ln>
          </p:spPr>
          <p:txBody>
            <a:bodyPr/>
            <a:lstStyle/>
            <a:p>
              <a:pPr eaLnBrk="0" hangingPunct="0"/>
              <a:endParaRPr kumimoji="0" lang="ja-JP" altLang="en-US"/>
            </a:p>
          </p:txBody>
        </p:sp>
      </p:grpSp>
      <p:sp>
        <p:nvSpPr>
          <p:cNvPr id="4106" name="正方形/長方形 31"/>
          <p:cNvSpPr>
            <a:spLocks noChangeArrowheads="1"/>
          </p:cNvSpPr>
          <p:nvPr/>
        </p:nvSpPr>
        <p:spPr bwMode="auto">
          <a:xfrm>
            <a:off x="3530600" y="3187700"/>
            <a:ext cx="71438" cy="161925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4107" name="正方形/長方形 32"/>
          <p:cNvSpPr>
            <a:spLocks noChangeArrowheads="1"/>
          </p:cNvSpPr>
          <p:nvPr/>
        </p:nvSpPr>
        <p:spPr bwMode="auto">
          <a:xfrm>
            <a:off x="1701800" y="3187700"/>
            <a:ext cx="71438" cy="161925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4108" name="正方形/長方形 33"/>
          <p:cNvSpPr>
            <a:spLocks noChangeArrowheads="1"/>
          </p:cNvSpPr>
          <p:nvPr/>
        </p:nvSpPr>
        <p:spPr bwMode="auto">
          <a:xfrm>
            <a:off x="5321300" y="3187700"/>
            <a:ext cx="71438" cy="161925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cxnSp>
        <p:nvCxnSpPr>
          <p:cNvPr id="4109" name="直線矢印コネクタ 38"/>
          <p:cNvCxnSpPr>
            <a:cxnSpLocks noChangeShapeType="1"/>
            <a:stCxn id="4103" idx="3"/>
          </p:cNvCxnSpPr>
          <p:nvPr/>
        </p:nvCxnSpPr>
        <p:spPr bwMode="auto">
          <a:xfrm rot="5400000">
            <a:off x="2282825" y="2425700"/>
            <a:ext cx="1784350" cy="711200"/>
          </a:xfrm>
          <a:prstGeom prst="straightConnector1">
            <a:avLst/>
          </a:prstGeom>
          <a:noFill/>
          <a:ln w="28575" algn="ctr">
            <a:solidFill>
              <a:srgbClr val="FF0000"/>
            </a:solidFill>
            <a:round/>
            <a:headEnd type="none" w="sm" len="sm"/>
            <a:tailEnd type="arrow" w="med" len="med"/>
          </a:ln>
        </p:spPr>
      </p:cxnSp>
      <p:grpSp>
        <p:nvGrpSpPr>
          <p:cNvPr id="4110" name="グループ化 41"/>
          <p:cNvGrpSpPr>
            <a:grpSpLocks/>
          </p:cNvGrpSpPr>
          <p:nvPr/>
        </p:nvGrpSpPr>
        <p:grpSpPr bwMode="auto">
          <a:xfrm>
            <a:off x="2422525" y="3721100"/>
            <a:ext cx="465138" cy="312738"/>
            <a:chOff x="1139687" y="3319669"/>
            <a:chExt cx="2637184" cy="1769165"/>
          </a:xfrm>
        </p:grpSpPr>
        <p:sp>
          <p:nvSpPr>
            <p:cNvPr id="48" name="正方形/長方形 47"/>
            <p:cNvSpPr/>
            <p:nvPr/>
          </p:nvSpPr>
          <p:spPr bwMode="auto">
            <a:xfrm>
              <a:off x="1940745" y="3319669"/>
              <a:ext cx="1827123" cy="1023779"/>
            </a:xfrm>
            <a:prstGeom prst="rect">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dirty="0"/>
            </a:p>
          </p:txBody>
        </p:sp>
        <p:sp>
          <p:nvSpPr>
            <p:cNvPr id="4136" name="正方形/長方形 48"/>
            <p:cNvSpPr>
              <a:spLocks noChangeArrowheads="1"/>
            </p:cNvSpPr>
            <p:nvPr/>
          </p:nvSpPr>
          <p:spPr bwMode="auto">
            <a:xfrm>
              <a:off x="1987824" y="3379304"/>
              <a:ext cx="1709533" cy="967409"/>
            </a:xfrm>
            <a:prstGeom prst="rect">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0" name="平行四辺形 49"/>
            <p:cNvSpPr/>
            <p:nvPr/>
          </p:nvSpPr>
          <p:spPr bwMode="auto">
            <a:xfrm>
              <a:off x="1139687" y="4370393"/>
              <a:ext cx="2637184" cy="718441"/>
            </a:xfrm>
            <a:prstGeom prst="parallelogram">
              <a:avLst>
                <a:gd name="adj" fmla="val 108333"/>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51" name="平行四辺形 50"/>
            <p:cNvSpPr/>
            <p:nvPr/>
          </p:nvSpPr>
          <p:spPr bwMode="auto">
            <a:xfrm>
              <a:off x="1625720" y="4424276"/>
              <a:ext cx="1935136" cy="332276"/>
            </a:xfrm>
            <a:prstGeom prst="parallelogram">
              <a:avLst>
                <a:gd name="adj" fmla="val 108333"/>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4139" name="平行四辺形 51"/>
            <p:cNvSpPr>
              <a:spLocks noChangeArrowheads="1"/>
            </p:cNvSpPr>
            <p:nvPr/>
          </p:nvSpPr>
          <p:spPr bwMode="auto">
            <a:xfrm>
              <a:off x="1311968" y="4956313"/>
              <a:ext cx="225286" cy="72886"/>
            </a:xfrm>
            <a:prstGeom prst="parallelogram">
              <a:avLst>
                <a:gd name="adj" fmla="val 108326"/>
              </a:avLst>
            </a:prstGeom>
            <a:solidFill>
              <a:srgbClr val="FFC000"/>
            </a:solidFill>
            <a:ln w="12700" algn="ctr">
              <a:solidFill>
                <a:schemeClr val="tx1"/>
              </a:solidFill>
              <a:round/>
              <a:headEnd type="none" w="sm" len="sm"/>
              <a:tailEnd type="none" w="sm" len="sm"/>
            </a:ln>
          </p:spPr>
          <p:txBody>
            <a:bodyPr/>
            <a:lstStyle/>
            <a:p>
              <a:pPr eaLnBrk="0" hangingPunct="0"/>
              <a:endParaRPr kumimoji="0" lang="ja-JP" altLang="en-US"/>
            </a:p>
          </p:txBody>
        </p:sp>
      </p:grpSp>
      <p:grpSp>
        <p:nvGrpSpPr>
          <p:cNvPr id="4111" name="グループ化 74"/>
          <p:cNvGrpSpPr>
            <a:grpSpLocks/>
          </p:cNvGrpSpPr>
          <p:nvPr/>
        </p:nvGrpSpPr>
        <p:grpSpPr bwMode="auto">
          <a:xfrm>
            <a:off x="5394325" y="3187700"/>
            <a:ext cx="1728788" cy="1619250"/>
            <a:chOff x="1381450" y="3035300"/>
            <a:chExt cx="1728000" cy="1620000"/>
          </a:xfrm>
        </p:grpSpPr>
        <p:sp>
          <p:nvSpPr>
            <p:cNvPr id="4132" name="正方形/長方形 75"/>
            <p:cNvSpPr>
              <a:spLocks noChangeArrowheads="1"/>
            </p:cNvSpPr>
            <p:nvPr/>
          </p:nvSpPr>
          <p:spPr bwMode="auto">
            <a:xfrm>
              <a:off x="1381450" y="3035300"/>
              <a:ext cx="1728000" cy="162000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77" name="正方形/長方形 76"/>
            <p:cNvSpPr/>
            <p:nvPr/>
          </p:nvSpPr>
          <p:spPr bwMode="auto">
            <a:xfrm>
              <a:off x="1381450" y="3899300"/>
              <a:ext cx="1728000" cy="756000"/>
            </a:xfrm>
            <a:prstGeom prst="rect">
              <a:avLst/>
            </a:prstGeom>
            <a:solidFill>
              <a:schemeClr val="accent3"/>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4134" name="正方形/長方形 77"/>
            <p:cNvSpPr>
              <a:spLocks noChangeArrowheads="1"/>
            </p:cNvSpPr>
            <p:nvPr/>
          </p:nvSpPr>
          <p:spPr bwMode="auto">
            <a:xfrm>
              <a:off x="1471450" y="4007300"/>
              <a:ext cx="1548000" cy="648000"/>
            </a:xfrm>
            <a:prstGeom prst="rect">
              <a:avLst/>
            </a:prstGeom>
            <a:solidFill>
              <a:srgbClr val="CC6600"/>
            </a:solidFill>
            <a:ln w="12700" algn="ctr">
              <a:noFill/>
              <a:round/>
              <a:headEnd type="none" w="sm" len="sm"/>
              <a:tailEnd type="none" w="sm" len="sm"/>
            </a:ln>
          </p:spPr>
          <p:txBody>
            <a:bodyPr/>
            <a:lstStyle/>
            <a:p>
              <a:pPr eaLnBrk="0" hangingPunct="0"/>
              <a:endParaRPr kumimoji="0" lang="ja-JP" altLang="en-US"/>
            </a:p>
          </p:txBody>
        </p:sp>
      </p:grpSp>
      <p:sp>
        <p:nvSpPr>
          <p:cNvPr id="4112" name="正方形/長方形 78"/>
          <p:cNvSpPr>
            <a:spLocks noChangeArrowheads="1"/>
          </p:cNvSpPr>
          <p:nvPr/>
        </p:nvSpPr>
        <p:spPr bwMode="auto">
          <a:xfrm>
            <a:off x="7137400" y="3187700"/>
            <a:ext cx="71438" cy="161925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grpSp>
        <p:nvGrpSpPr>
          <p:cNvPr id="4113" name="グループ化 41"/>
          <p:cNvGrpSpPr>
            <a:grpSpLocks/>
          </p:cNvGrpSpPr>
          <p:nvPr/>
        </p:nvGrpSpPr>
        <p:grpSpPr bwMode="auto">
          <a:xfrm>
            <a:off x="5953125" y="3721100"/>
            <a:ext cx="465138" cy="312738"/>
            <a:chOff x="1139687" y="3319669"/>
            <a:chExt cx="2637184" cy="1769165"/>
          </a:xfrm>
        </p:grpSpPr>
        <p:sp>
          <p:nvSpPr>
            <p:cNvPr id="81" name="正方形/長方形 80"/>
            <p:cNvSpPr/>
            <p:nvPr/>
          </p:nvSpPr>
          <p:spPr bwMode="auto">
            <a:xfrm>
              <a:off x="1940745" y="3319669"/>
              <a:ext cx="1827123" cy="1023779"/>
            </a:xfrm>
            <a:prstGeom prst="rect">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dirty="0"/>
            </a:p>
          </p:txBody>
        </p:sp>
        <p:sp>
          <p:nvSpPr>
            <p:cNvPr id="4128" name="正方形/長方形 81"/>
            <p:cNvSpPr>
              <a:spLocks noChangeArrowheads="1"/>
            </p:cNvSpPr>
            <p:nvPr/>
          </p:nvSpPr>
          <p:spPr bwMode="auto">
            <a:xfrm>
              <a:off x="1987824" y="3379304"/>
              <a:ext cx="1709533" cy="967409"/>
            </a:xfrm>
            <a:prstGeom prst="rect">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83" name="平行四辺形 82"/>
            <p:cNvSpPr/>
            <p:nvPr/>
          </p:nvSpPr>
          <p:spPr bwMode="auto">
            <a:xfrm>
              <a:off x="1139687" y="4370393"/>
              <a:ext cx="2637184" cy="718441"/>
            </a:xfrm>
            <a:prstGeom prst="parallelogram">
              <a:avLst>
                <a:gd name="adj" fmla="val 108333"/>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84" name="平行四辺形 83"/>
            <p:cNvSpPr/>
            <p:nvPr/>
          </p:nvSpPr>
          <p:spPr bwMode="auto">
            <a:xfrm>
              <a:off x="1625720" y="4424276"/>
              <a:ext cx="1935136" cy="332276"/>
            </a:xfrm>
            <a:prstGeom prst="parallelogram">
              <a:avLst>
                <a:gd name="adj" fmla="val 108333"/>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4131" name="平行四辺形 84"/>
            <p:cNvSpPr>
              <a:spLocks noChangeArrowheads="1"/>
            </p:cNvSpPr>
            <p:nvPr/>
          </p:nvSpPr>
          <p:spPr bwMode="auto">
            <a:xfrm>
              <a:off x="1311968" y="4956313"/>
              <a:ext cx="225286" cy="72886"/>
            </a:xfrm>
            <a:prstGeom prst="parallelogram">
              <a:avLst>
                <a:gd name="adj" fmla="val 108326"/>
              </a:avLst>
            </a:prstGeom>
            <a:solidFill>
              <a:srgbClr val="FFC000"/>
            </a:solidFill>
            <a:ln w="12700" algn="ctr">
              <a:solidFill>
                <a:schemeClr val="tx1"/>
              </a:solidFill>
              <a:round/>
              <a:headEnd type="none" w="sm" len="sm"/>
              <a:tailEnd type="none" w="sm" len="sm"/>
            </a:ln>
          </p:spPr>
          <p:txBody>
            <a:bodyPr/>
            <a:lstStyle/>
            <a:p>
              <a:pPr eaLnBrk="0" hangingPunct="0"/>
              <a:endParaRPr kumimoji="0" lang="ja-JP" altLang="en-US"/>
            </a:p>
          </p:txBody>
        </p:sp>
      </p:grpSp>
      <p:sp>
        <p:nvSpPr>
          <p:cNvPr id="4114" name="テキスト ボックス 87"/>
          <p:cNvSpPr txBox="1">
            <a:spLocks noChangeArrowheads="1"/>
          </p:cNvSpPr>
          <p:nvPr/>
        </p:nvSpPr>
        <p:spPr bwMode="auto">
          <a:xfrm>
            <a:off x="6040438" y="2379663"/>
            <a:ext cx="1660525" cy="461962"/>
          </a:xfrm>
          <a:prstGeom prst="rect">
            <a:avLst/>
          </a:prstGeom>
          <a:noFill/>
          <a:ln w="9525">
            <a:noFill/>
            <a:miter lim="800000"/>
            <a:headEnd/>
            <a:tailEnd/>
          </a:ln>
        </p:spPr>
        <p:txBody>
          <a:bodyPr wrap="none">
            <a:spAutoFit/>
          </a:bodyPr>
          <a:lstStyle/>
          <a:p>
            <a:pPr algn="ctr"/>
            <a:r>
              <a:rPr lang="en-US" altLang="ja-JP" sz="2400"/>
              <a:t>Far location</a:t>
            </a:r>
          </a:p>
        </p:txBody>
      </p:sp>
      <p:sp>
        <p:nvSpPr>
          <p:cNvPr id="4115" name="テキスト ボックス 88"/>
          <p:cNvSpPr txBox="1">
            <a:spLocks noChangeArrowheads="1"/>
          </p:cNvSpPr>
          <p:nvPr/>
        </p:nvSpPr>
        <p:spPr bwMode="auto">
          <a:xfrm>
            <a:off x="871538" y="2379663"/>
            <a:ext cx="1847850" cy="461962"/>
          </a:xfrm>
          <a:prstGeom prst="rect">
            <a:avLst/>
          </a:prstGeom>
          <a:noFill/>
          <a:ln w="9525">
            <a:noFill/>
            <a:miter lim="800000"/>
            <a:headEnd/>
            <a:tailEnd/>
          </a:ln>
        </p:spPr>
        <p:txBody>
          <a:bodyPr wrap="none">
            <a:spAutoFit/>
          </a:bodyPr>
          <a:lstStyle/>
          <a:p>
            <a:r>
              <a:rPr lang="en-US" altLang="ja-JP" sz="2400"/>
              <a:t>Near location</a:t>
            </a:r>
          </a:p>
        </p:txBody>
      </p:sp>
      <p:cxnSp>
        <p:nvCxnSpPr>
          <p:cNvPr id="4116" name="直線矢印コネクタ 40"/>
          <p:cNvCxnSpPr>
            <a:cxnSpLocks noChangeShapeType="1"/>
          </p:cNvCxnSpPr>
          <p:nvPr/>
        </p:nvCxnSpPr>
        <p:spPr bwMode="auto">
          <a:xfrm rot="16200000" flipH="1">
            <a:off x="3833812" y="1624013"/>
            <a:ext cx="1882775" cy="2413000"/>
          </a:xfrm>
          <a:prstGeom prst="straightConnector1">
            <a:avLst/>
          </a:prstGeom>
          <a:noFill/>
          <a:ln w="28575" algn="ctr">
            <a:solidFill>
              <a:srgbClr val="FF0000"/>
            </a:solidFill>
            <a:round/>
            <a:headEnd type="none" w="sm" len="sm"/>
            <a:tailEnd type="arrow" w="med" len="med"/>
          </a:ln>
        </p:spPr>
      </p:cxnSp>
      <p:cxnSp>
        <p:nvCxnSpPr>
          <p:cNvPr id="4117" name="直線矢印コネクタ 40"/>
          <p:cNvCxnSpPr>
            <a:cxnSpLocks noChangeShapeType="1"/>
          </p:cNvCxnSpPr>
          <p:nvPr/>
        </p:nvCxnSpPr>
        <p:spPr bwMode="auto">
          <a:xfrm rot="5400000">
            <a:off x="2376487" y="2825751"/>
            <a:ext cx="2036763" cy="284162"/>
          </a:xfrm>
          <a:prstGeom prst="straightConnector1">
            <a:avLst/>
          </a:prstGeom>
          <a:noFill/>
          <a:ln w="28575" algn="ctr">
            <a:solidFill>
              <a:srgbClr val="008000"/>
            </a:solidFill>
            <a:prstDash val="dash"/>
            <a:round/>
            <a:headEnd type="none" w="sm" len="sm"/>
            <a:tailEnd type="arrow" w="med" len="med"/>
          </a:ln>
        </p:spPr>
      </p:cxnSp>
      <p:cxnSp>
        <p:nvCxnSpPr>
          <p:cNvPr id="4118" name="直線矢印コネクタ 40"/>
          <p:cNvCxnSpPr>
            <a:cxnSpLocks noChangeShapeType="1"/>
          </p:cNvCxnSpPr>
          <p:nvPr/>
        </p:nvCxnSpPr>
        <p:spPr bwMode="auto">
          <a:xfrm rot="16200000" flipH="1">
            <a:off x="4787900" y="2273300"/>
            <a:ext cx="1981200" cy="762000"/>
          </a:xfrm>
          <a:prstGeom prst="straightConnector1">
            <a:avLst/>
          </a:prstGeom>
          <a:noFill/>
          <a:ln w="28575" algn="ctr">
            <a:solidFill>
              <a:srgbClr val="008000"/>
            </a:solidFill>
            <a:prstDash val="dash"/>
            <a:round/>
            <a:headEnd type="none" w="sm" len="sm"/>
            <a:tailEnd type="arrow" w="med" len="med"/>
          </a:ln>
        </p:spPr>
      </p:cxnSp>
      <p:cxnSp>
        <p:nvCxnSpPr>
          <p:cNvPr id="4119" name="直線矢印コネクタ 40"/>
          <p:cNvCxnSpPr>
            <a:cxnSpLocks noChangeShapeType="1"/>
          </p:cNvCxnSpPr>
          <p:nvPr/>
        </p:nvCxnSpPr>
        <p:spPr bwMode="auto">
          <a:xfrm rot="5400000" flipH="1" flipV="1">
            <a:off x="3810793" y="2304257"/>
            <a:ext cx="2290763" cy="908050"/>
          </a:xfrm>
          <a:prstGeom prst="straightConnector1">
            <a:avLst/>
          </a:prstGeom>
          <a:noFill/>
          <a:ln w="28575" algn="ctr">
            <a:solidFill>
              <a:srgbClr val="008000"/>
            </a:solidFill>
            <a:prstDash val="dash"/>
            <a:round/>
            <a:headEnd type="none" w="sm" len="sm"/>
            <a:tailEnd type="arrow" w="med" len="med"/>
          </a:ln>
        </p:spPr>
      </p:cxnSp>
      <p:sp>
        <p:nvSpPr>
          <p:cNvPr id="4120" name="テキスト ボックス 51"/>
          <p:cNvSpPr txBox="1">
            <a:spLocks noChangeArrowheads="1"/>
          </p:cNvSpPr>
          <p:nvPr/>
        </p:nvSpPr>
        <p:spPr bwMode="auto">
          <a:xfrm>
            <a:off x="276225" y="4937125"/>
            <a:ext cx="8621713" cy="1384300"/>
          </a:xfrm>
          <a:prstGeom prst="rect">
            <a:avLst/>
          </a:prstGeom>
          <a:noFill/>
          <a:ln w="9525">
            <a:noFill/>
            <a:miter lim="800000"/>
            <a:headEnd/>
            <a:tailEnd/>
          </a:ln>
        </p:spPr>
        <p:txBody>
          <a:bodyPr>
            <a:spAutoFit/>
          </a:bodyPr>
          <a:lstStyle/>
          <a:p>
            <a:pPr>
              <a:buClr>
                <a:srgbClr val="0000FF"/>
              </a:buClr>
              <a:buSzPct val="50000"/>
              <a:buFont typeface="Wingdings" pitchFamily="2" charset="2"/>
              <a:buChar char="n"/>
            </a:pPr>
            <a:r>
              <a:rPr lang="en-US" altLang="ja-JP" sz="2800" dirty="0"/>
              <a:t>Multiple-time-reflected waves on desktop was observed</a:t>
            </a:r>
          </a:p>
          <a:p>
            <a:pPr>
              <a:buClr>
                <a:srgbClr val="0000FF"/>
              </a:buClr>
              <a:buSzPct val="50000"/>
              <a:buFont typeface="Wingdings" pitchFamily="2" charset="2"/>
              <a:buChar char="n"/>
            </a:pPr>
            <a:r>
              <a:rPr lang="en-US" altLang="ja-JP" sz="2800" dirty="0"/>
              <a:t>Reflection wave characteristics </a:t>
            </a:r>
            <a:r>
              <a:rPr lang="en-US" altLang="ja-JP" sz="2800" dirty="0" smtClean="0"/>
              <a:t>from </a:t>
            </a:r>
            <a:r>
              <a:rPr lang="en-US" altLang="ja-JP" sz="2800" dirty="0"/>
              <a:t>ceiling should be clarified for channel modeling</a:t>
            </a:r>
            <a:endParaRPr lang="ja-JP" altLang="en-US" sz="2800" dirty="0"/>
          </a:p>
        </p:txBody>
      </p:sp>
      <p:sp>
        <p:nvSpPr>
          <p:cNvPr id="4121" name="テキスト ボックス 52"/>
          <p:cNvSpPr txBox="1">
            <a:spLocks noChangeArrowheads="1"/>
          </p:cNvSpPr>
          <p:nvPr/>
        </p:nvSpPr>
        <p:spPr bwMode="auto">
          <a:xfrm>
            <a:off x="3575050" y="1598613"/>
            <a:ext cx="1677988" cy="461962"/>
          </a:xfrm>
          <a:prstGeom prst="rect">
            <a:avLst/>
          </a:prstGeom>
          <a:noFill/>
          <a:ln w="9525">
            <a:noFill/>
            <a:miter lim="800000"/>
            <a:headEnd/>
            <a:tailEnd/>
          </a:ln>
        </p:spPr>
        <p:txBody>
          <a:bodyPr wrap="none">
            <a:spAutoFit/>
          </a:bodyPr>
          <a:lstStyle/>
          <a:p>
            <a:r>
              <a:rPr lang="en-US" altLang="ja-JP" sz="2400">
                <a:solidFill>
                  <a:srgbClr val="FF0000"/>
                </a:solidFill>
              </a:rPr>
              <a:t>Direct wave</a:t>
            </a:r>
            <a:endParaRPr lang="ja-JP" altLang="en-US" sz="2400">
              <a:solidFill>
                <a:srgbClr val="FF0000"/>
              </a:solidFill>
            </a:endParaRPr>
          </a:p>
        </p:txBody>
      </p:sp>
      <p:sp>
        <p:nvSpPr>
          <p:cNvPr id="4122" name="正方形/長方形 53"/>
          <p:cNvSpPr>
            <a:spLocks noChangeArrowheads="1"/>
          </p:cNvSpPr>
          <p:nvPr/>
        </p:nvSpPr>
        <p:spPr bwMode="auto">
          <a:xfrm>
            <a:off x="5500688" y="1619250"/>
            <a:ext cx="2190750" cy="460375"/>
          </a:xfrm>
          <a:prstGeom prst="rect">
            <a:avLst/>
          </a:prstGeom>
          <a:noFill/>
          <a:ln w="9525">
            <a:noFill/>
            <a:miter lim="800000"/>
            <a:headEnd/>
            <a:tailEnd/>
          </a:ln>
        </p:spPr>
        <p:txBody>
          <a:bodyPr wrap="none">
            <a:spAutoFit/>
          </a:bodyPr>
          <a:lstStyle/>
          <a:p>
            <a:r>
              <a:rPr lang="en-US" altLang="ja-JP" sz="2400">
                <a:solidFill>
                  <a:srgbClr val="008000"/>
                </a:solidFill>
              </a:rPr>
              <a:t>Reflection wave</a:t>
            </a:r>
            <a:endParaRPr lang="ja-JP" altLang="en-US" sz="2400">
              <a:solidFill>
                <a:srgbClr val="008000"/>
              </a:solidFill>
            </a:endParaRPr>
          </a:p>
        </p:txBody>
      </p:sp>
      <p:cxnSp>
        <p:nvCxnSpPr>
          <p:cNvPr id="4123" name="直線矢印コネクタ 40"/>
          <p:cNvCxnSpPr>
            <a:cxnSpLocks noChangeShapeType="1"/>
          </p:cNvCxnSpPr>
          <p:nvPr/>
        </p:nvCxnSpPr>
        <p:spPr bwMode="auto">
          <a:xfrm rot="16200000" flipH="1">
            <a:off x="3090863" y="2709862"/>
            <a:ext cx="1963738" cy="703263"/>
          </a:xfrm>
          <a:prstGeom prst="straightConnector1">
            <a:avLst/>
          </a:prstGeom>
          <a:noFill/>
          <a:ln w="28575" algn="ctr">
            <a:solidFill>
              <a:srgbClr val="008000"/>
            </a:solidFill>
            <a:prstDash val="dash"/>
            <a:round/>
            <a:headEnd type="none" w="sm" len="sm"/>
            <a:tailEnd type="arrow" w="med" len="med"/>
          </a:ln>
        </p:spPr>
      </p:cxnSp>
      <p:cxnSp>
        <p:nvCxnSpPr>
          <p:cNvPr id="4124" name="直線矢印コネクタ 40"/>
          <p:cNvCxnSpPr>
            <a:cxnSpLocks noChangeShapeType="1"/>
          </p:cNvCxnSpPr>
          <p:nvPr/>
        </p:nvCxnSpPr>
        <p:spPr bwMode="auto">
          <a:xfrm rot="16200000" flipV="1">
            <a:off x="1897857" y="2704306"/>
            <a:ext cx="2392362" cy="244475"/>
          </a:xfrm>
          <a:prstGeom prst="straightConnector1">
            <a:avLst/>
          </a:prstGeom>
          <a:noFill/>
          <a:ln w="28575" algn="ctr">
            <a:solidFill>
              <a:srgbClr val="008000"/>
            </a:solidFill>
            <a:prstDash val="dash"/>
            <a:round/>
            <a:headEnd type="none" w="sm" len="sm"/>
            <a:tailEnd type="arrow" w="med" len="med"/>
          </a:ln>
        </p:spPr>
      </p:cxnSp>
      <p:cxnSp>
        <p:nvCxnSpPr>
          <p:cNvPr id="4125" name="直線矢印コネクタ 40"/>
          <p:cNvCxnSpPr>
            <a:cxnSpLocks noChangeShapeType="1"/>
          </p:cNvCxnSpPr>
          <p:nvPr/>
        </p:nvCxnSpPr>
        <p:spPr bwMode="auto">
          <a:xfrm rot="5400000">
            <a:off x="1813719" y="2545557"/>
            <a:ext cx="2027237" cy="228600"/>
          </a:xfrm>
          <a:prstGeom prst="straightConnector1">
            <a:avLst/>
          </a:prstGeom>
          <a:noFill/>
          <a:ln w="28575" algn="ctr">
            <a:solidFill>
              <a:srgbClr val="008000"/>
            </a:solidFill>
            <a:prstDash val="dash"/>
            <a:round/>
            <a:headEnd type="none" w="sm" len="sm"/>
            <a:tailEnd type="arrow" w="med" len="med"/>
          </a:ln>
        </p:spPr>
      </p:cxnSp>
      <p:sp>
        <p:nvSpPr>
          <p:cNvPr id="4126" name="テキスト ボックス 56"/>
          <p:cNvSpPr txBox="1">
            <a:spLocks noChangeArrowheads="1"/>
          </p:cNvSpPr>
          <p:nvPr/>
        </p:nvSpPr>
        <p:spPr bwMode="auto">
          <a:xfrm>
            <a:off x="2951163" y="1524000"/>
            <a:ext cx="542925" cy="461963"/>
          </a:xfrm>
          <a:prstGeom prst="rect">
            <a:avLst/>
          </a:prstGeom>
          <a:noFill/>
          <a:ln w="9525">
            <a:noFill/>
            <a:miter lim="800000"/>
            <a:headEnd/>
            <a:tailEnd/>
          </a:ln>
        </p:spPr>
        <p:txBody>
          <a:bodyPr wrap="none">
            <a:spAutoFit/>
          </a:bodyPr>
          <a:lstStyle/>
          <a:p>
            <a:r>
              <a:rPr lang="en-US" altLang="ja-JP" sz="2400" b="1"/>
              <a:t>Tx</a:t>
            </a:r>
            <a:endParaRPr lang="ja-JP" altLang="en-US" sz="2400" b="1"/>
          </a:p>
        </p:txBody>
      </p:sp>
      <p:sp>
        <p:nvSpPr>
          <p:cNvPr id="52"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5124" name="スライド番号プレースホルダ 5"/>
          <p:cNvSpPr>
            <a:spLocks noGrp="1"/>
          </p:cNvSpPr>
          <p:nvPr>
            <p:ph type="sldNum" sz="quarter" idx="12"/>
          </p:nvPr>
        </p:nvSpPr>
        <p:spPr>
          <a:noFill/>
        </p:spPr>
        <p:txBody>
          <a:bodyPr/>
          <a:lstStyle/>
          <a:p>
            <a:r>
              <a:rPr lang="en-US" altLang="ja-JP" smtClean="0"/>
              <a:t>Slide </a:t>
            </a:r>
            <a:fld id="{A2F14FF5-0DFD-4EF0-853D-C2CD18EFD8FB}" type="slidenum">
              <a:rPr lang="en-US" altLang="ja-JP" smtClean="0"/>
              <a:pPr/>
              <a:t>5</a:t>
            </a:fld>
            <a:endParaRPr lang="en-US" altLang="ja-JP" smtClean="0"/>
          </a:p>
        </p:txBody>
      </p:sp>
      <p:sp>
        <p:nvSpPr>
          <p:cNvPr id="7" name="タイトル 1"/>
          <p:cNvSpPr txBox="1">
            <a:spLocks/>
          </p:cNvSpPr>
          <p:nvPr/>
        </p:nvSpPr>
        <p:spPr bwMode="auto">
          <a:xfrm>
            <a:off x="0" y="623888"/>
            <a:ext cx="9144000" cy="893762"/>
          </a:xfrm>
          <a:prstGeom prst="rect">
            <a:avLst/>
          </a:prstGeom>
          <a:noFill/>
          <a:ln w="9525">
            <a:noFill/>
            <a:miter lim="800000"/>
            <a:headEnd/>
            <a:tailEnd/>
          </a:ln>
        </p:spPr>
        <p:txBody>
          <a:bodyPr lIns="92075" tIns="46038" rIns="92075" bIns="46038" anchor="ctr"/>
          <a:lstStyle/>
          <a:p>
            <a:pPr algn="ctr" eaLnBrk="0" hangingPunct="0">
              <a:defRPr/>
            </a:pPr>
            <a:r>
              <a:rPr lang="en-US" altLang="ja-JP" sz="2800" b="1" kern="0" dirty="0" smtClean="0">
                <a:solidFill>
                  <a:srgbClr val="0000FF"/>
                </a:solidFill>
              </a:rPr>
              <a:t>Measurement for reflected wave by ceiling </a:t>
            </a:r>
          </a:p>
          <a:p>
            <a:pPr algn="ctr" eaLnBrk="0" hangingPunct="0">
              <a:defRPr/>
            </a:pPr>
            <a:r>
              <a:rPr lang="en-US" altLang="ja-JP" sz="2800" b="1" kern="0" dirty="0" smtClean="0">
                <a:solidFill>
                  <a:srgbClr val="0000FF"/>
                </a:solidFill>
              </a:rPr>
              <a:t>for the cubicle environment (near location)</a:t>
            </a:r>
            <a:endParaRPr lang="ja-JP" altLang="en-US" sz="2800" b="1" kern="0" dirty="0">
              <a:solidFill>
                <a:srgbClr val="0000FF"/>
              </a:solidFill>
              <a:latin typeface="+mj-lt"/>
              <a:cs typeface="+mj-cs"/>
            </a:endParaRPr>
          </a:p>
        </p:txBody>
      </p:sp>
      <p:sp>
        <p:nvSpPr>
          <p:cNvPr id="5126" name="正方形/長方形 62"/>
          <p:cNvSpPr>
            <a:spLocks noChangeArrowheads="1"/>
          </p:cNvSpPr>
          <p:nvPr/>
        </p:nvSpPr>
        <p:spPr bwMode="auto">
          <a:xfrm>
            <a:off x="244475" y="1733668"/>
            <a:ext cx="4819650" cy="2422525"/>
          </a:xfrm>
          <a:prstGeom prst="rect">
            <a:avLst/>
          </a:prstGeom>
          <a:noFill/>
          <a:ln w="12700" algn="ctr">
            <a:solidFill>
              <a:schemeClr val="tx1"/>
            </a:solidFill>
            <a:round/>
            <a:headEnd type="none" w="sm" len="sm"/>
            <a:tailEnd type="none" w="sm" len="sm"/>
          </a:ln>
        </p:spPr>
        <p:txBody>
          <a:bodyPr/>
          <a:lstStyle/>
          <a:p>
            <a:pPr eaLnBrk="0" hangingPunct="0"/>
            <a:endParaRPr kumimoji="0" lang="ja-JP" altLang="en-US"/>
          </a:p>
        </p:txBody>
      </p:sp>
      <p:cxnSp>
        <p:nvCxnSpPr>
          <p:cNvPr id="5127" name="直線矢印コネクタ 40"/>
          <p:cNvCxnSpPr>
            <a:cxnSpLocks noChangeShapeType="1"/>
          </p:cNvCxnSpPr>
          <p:nvPr/>
        </p:nvCxnSpPr>
        <p:spPr bwMode="auto">
          <a:xfrm rot="16200000" flipH="1">
            <a:off x="1852613" y="2519480"/>
            <a:ext cx="1560512" cy="192088"/>
          </a:xfrm>
          <a:prstGeom prst="straightConnector1">
            <a:avLst/>
          </a:prstGeom>
          <a:noFill/>
          <a:ln w="28575" algn="ctr">
            <a:solidFill>
              <a:srgbClr val="008000"/>
            </a:solidFill>
            <a:prstDash val="dash"/>
            <a:round/>
            <a:headEnd type="none" w="sm" len="sm"/>
            <a:tailEnd type="arrow" w="med" len="med"/>
          </a:ln>
        </p:spPr>
      </p:cxnSp>
      <p:cxnSp>
        <p:nvCxnSpPr>
          <p:cNvPr id="5128" name="直線矢印コネクタ 40"/>
          <p:cNvCxnSpPr>
            <a:cxnSpLocks noChangeShapeType="1"/>
          </p:cNvCxnSpPr>
          <p:nvPr/>
        </p:nvCxnSpPr>
        <p:spPr bwMode="auto">
          <a:xfrm rot="5400000" flipH="1" flipV="1">
            <a:off x="1664494" y="2602824"/>
            <a:ext cx="1639887" cy="104775"/>
          </a:xfrm>
          <a:prstGeom prst="straightConnector1">
            <a:avLst/>
          </a:prstGeom>
          <a:noFill/>
          <a:ln w="28575" algn="ctr">
            <a:solidFill>
              <a:srgbClr val="008000"/>
            </a:solidFill>
            <a:prstDash val="dash"/>
            <a:round/>
            <a:headEnd type="none" w="sm" len="sm"/>
            <a:tailEnd type="arrow" w="med" len="med"/>
          </a:ln>
        </p:spPr>
      </p:cxnSp>
      <p:sp>
        <p:nvSpPr>
          <p:cNvPr id="5129" name="正方形/長方形 53"/>
          <p:cNvSpPr>
            <a:spLocks noChangeArrowheads="1"/>
          </p:cNvSpPr>
          <p:nvPr/>
        </p:nvSpPr>
        <p:spPr bwMode="auto">
          <a:xfrm>
            <a:off x="2620963" y="1987668"/>
            <a:ext cx="1638300" cy="344487"/>
          </a:xfrm>
          <a:prstGeom prst="rect">
            <a:avLst/>
          </a:prstGeom>
          <a:noFill/>
          <a:ln w="9525">
            <a:noFill/>
            <a:miter lim="800000"/>
            <a:headEnd/>
            <a:tailEnd/>
          </a:ln>
        </p:spPr>
        <p:txBody>
          <a:bodyPr wrap="none">
            <a:spAutoFit/>
          </a:bodyPr>
          <a:lstStyle/>
          <a:p>
            <a:r>
              <a:rPr lang="en-US" altLang="ja-JP" sz="2400"/>
              <a:t>Reflection wave</a:t>
            </a:r>
            <a:endParaRPr lang="ja-JP" altLang="en-US" sz="2400"/>
          </a:p>
        </p:txBody>
      </p:sp>
      <p:sp>
        <p:nvSpPr>
          <p:cNvPr id="5130" name="テキスト ボックス 56"/>
          <p:cNvSpPr txBox="1">
            <a:spLocks noChangeArrowheads="1"/>
          </p:cNvSpPr>
          <p:nvPr/>
        </p:nvSpPr>
        <p:spPr bwMode="auto">
          <a:xfrm>
            <a:off x="1976438" y="2987793"/>
            <a:ext cx="406400" cy="346075"/>
          </a:xfrm>
          <a:prstGeom prst="rect">
            <a:avLst/>
          </a:prstGeom>
          <a:noFill/>
          <a:ln w="9525">
            <a:noFill/>
            <a:miter lim="800000"/>
            <a:headEnd/>
            <a:tailEnd/>
          </a:ln>
        </p:spPr>
        <p:txBody>
          <a:bodyPr wrap="none">
            <a:spAutoFit/>
          </a:bodyPr>
          <a:lstStyle/>
          <a:p>
            <a:r>
              <a:rPr lang="en-US" altLang="ja-JP" sz="2400" b="1">
                <a:solidFill>
                  <a:srgbClr val="0000FF"/>
                </a:solidFill>
              </a:rPr>
              <a:t>Tx</a:t>
            </a:r>
            <a:endParaRPr lang="ja-JP" altLang="en-US" sz="2400" b="1">
              <a:solidFill>
                <a:srgbClr val="0000FF"/>
              </a:solidFill>
            </a:endParaRPr>
          </a:p>
        </p:txBody>
      </p:sp>
      <p:sp>
        <p:nvSpPr>
          <p:cNvPr id="5131" name="二等辺三角形 12"/>
          <p:cNvSpPr>
            <a:spLocks noChangeArrowheads="1"/>
          </p:cNvSpPr>
          <p:nvPr/>
        </p:nvSpPr>
        <p:spPr bwMode="auto">
          <a:xfrm rot="9900000">
            <a:off x="2676525" y="3359268"/>
            <a:ext cx="201613" cy="174625"/>
          </a:xfrm>
          <a:prstGeom prst="triangle">
            <a:avLst>
              <a:gd name="adj" fmla="val 50000"/>
            </a:avLst>
          </a:prstGeom>
          <a:solidFill>
            <a:srgbClr val="FFC0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32" name="二等辺三角形 12"/>
          <p:cNvSpPr>
            <a:spLocks noChangeArrowheads="1"/>
          </p:cNvSpPr>
          <p:nvPr/>
        </p:nvSpPr>
        <p:spPr bwMode="auto">
          <a:xfrm rot="11700000">
            <a:off x="2333625" y="3352918"/>
            <a:ext cx="209550" cy="182562"/>
          </a:xfrm>
          <a:prstGeom prst="triangle">
            <a:avLst>
              <a:gd name="adj" fmla="val 50000"/>
            </a:avLst>
          </a:prstGeom>
          <a:solidFill>
            <a:srgbClr val="FFC0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33" name="テキスト ボックス 56"/>
          <p:cNvSpPr txBox="1">
            <a:spLocks noChangeArrowheads="1"/>
          </p:cNvSpPr>
          <p:nvPr/>
        </p:nvSpPr>
        <p:spPr bwMode="auto">
          <a:xfrm>
            <a:off x="2784475" y="2997318"/>
            <a:ext cx="420688" cy="344487"/>
          </a:xfrm>
          <a:prstGeom prst="rect">
            <a:avLst/>
          </a:prstGeom>
          <a:noFill/>
          <a:ln w="9525">
            <a:noFill/>
            <a:miter lim="800000"/>
            <a:headEnd/>
            <a:tailEnd/>
          </a:ln>
        </p:spPr>
        <p:txBody>
          <a:bodyPr wrap="none">
            <a:spAutoFit/>
          </a:bodyPr>
          <a:lstStyle/>
          <a:p>
            <a:r>
              <a:rPr lang="en-US" altLang="ja-JP" sz="2400" b="1">
                <a:solidFill>
                  <a:srgbClr val="0000FF"/>
                </a:solidFill>
              </a:rPr>
              <a:t>Rx</a:t>
            </a:r>
            <a:endParaRPr lang="ja-JP" altLang="en-US" sz="2400" b="1">
              <a:solidFill>
                <a:srgbClr val="0000FF"/>
              </a:solidFill>
            </a:endParaRPr>
          </a:p>
        </p:txBody>
      </p:sp>
      <p:sp>
        <p:nvSpPr>
          <p:cNvPr id="5134" name="正方形/長方形 15"/>
          <p:cNvSpPr>
            <a:spLocks noChangeArrowheads="1"/>
          </p:cNvSpPr>
          <p:nvPr/>
        </p:nvSpPr>
        <p:spPr bwMode="auto">
          <a:xfrm>
            <a:off x="2289175" y="3833930"/>
            <a:ext cx="631825" cy="123825"/>
          </a:xfrm>
          <a:prstGeom prst="rect">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35" name="円/楕円 16"/>
          <p:cNvSpPr>
            <a:spLocks noChangeArrowheads="1"/>
          </p:cNvSpPr>
          <p:nvPr/>
        </p:nvSpPr>
        <p:spPr bwMode="auto">
          <a:xfrm>
            <a:off x="2359025" y="3975218"/>
            <a:ext cx="158750" cy="157162"/>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36" name="円/楕円 17"/>
          <p:cNvSpPr>
            <a:spLocks noChangeArrowheads="1"/>
          </p:cNvSpPr>
          <p:nvPr/>
        </p:nvSpPr>
        <p:spPr bwMode="auto">
          <a:xfrm>
            <a:off x="2701925" y="3983155"/>
            <a:ext cx="157163" cy="15875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37" name="正方形/長方形 18"/>
          <p:cNvSpPr>
            <a:spLocks noChangeArrowheads="1"/>
          </p:cNvSpPr>
          <p:nvPr/>
        </p:nvSpPr>
        <p:spPr bwMode="auto">
          <a:xfrm flipV="1">
            <a:off x="2354263" y="3513255"/>
            <a:ext cx="536575" cy="314325"/>
          </a:xfrm>
          <a:prstGeom prst="rect">
            <a:avLst/>
          </a:prstGeom>
          <a:solidFill>
            <a:schemeClr val="bg1"/>
          </a:solidFill>
          <a:ln w="12700" algn="ctr">
            <a:solidFill>
              <a:schemeClr val="tx1"/>
            </a:solidFill>
            <a:round/>
            <a:headEnd type="none" w="sm" len="sm"/>
            <a:tailEnd type="none" w="sm" len="sm"/>
          </a:ln>
        </p:spPr>
        <p:txBody>
          <a:bodyPr/>
          <a:lstStyle/>
          <a:p>
            <a:pPr eaLnBrk="0" hangingPunct="0"/>
            <a:endParaRPr kumimoji="0" lang="ja-JP" altLang="en-US"/>
          </a:p>
        </p:txBody>
      </p:sp>
      <p:cxnSp>
        <p:nvCxnSpPr>
          <p:cNvPr id="5138" name="直線矢印コネクタ 20"/>
          <p:cNvCxnSpPr>
            <a:cxnSpLocks noChangeShapeType="1"/>
          </p:cNvCxnSpPr>
          <p:nvPr/>
        </p:nvCxnSpPr>
        <p:spPr bwMode="auto">
          <a:xfrm rot="5400000">
            <a:off x="2630488" y="3743443"/>
            <a:ext cx="820737" cy="1587"/>
          </a:xfrm>
          <a:prstGeom prst="straightConnector1">
            <a:avLst/>
          </a:prstGeom>
          <a:noFill/>
          <a:ln w="12700" algn="ctr">
            <a:solidFill>
              <a:schemeClr val="tx1"/>
            </a:solidFill>
            <a:round/>
            <a:headEnd type="arrow" w="med" len="med"/>
            <a:tailEnd type="arrow" w="med" len="med"/>
          </a:ln>
        </p:spPr>
      </p:cxnSp>
      <p:sp>
        <p:nvSpPr>
          <p:cNvPr id="5139" name="正方形/長方形 53"/>
          <p:cNvSpPr>
            <a:spLocks noChangeArrowheads="1"/>
          </p:cNvSpPr>
          <p:nvPr/>
        </p:nvSpPr>
        <p:spPr bwMode="auto">
          <a:xfrm>
            <a:off x="3113088" y="3483093"/>
            <a:ext cx="577850" cy="461962"/>
          </a:xfrm>
          <a:prstGeom prst="rect">
            <a:avLst/>
          </a:prstGeom>
          <a:noFill/>
          <a:ln w="9525">
            <a:noFill/>
            <a:miter lim="800000"/>
            <a:headEnd/>
            <a:tailEnd/>
          </a:ln>
        </p:spPr>
        <p:txBody>
          <a:bodyPr wrap="none">
            <a:spAutoFit/>
          </a:bodyPr>
          <a:lstStyle/>
          <a:p>
            <a:r>
              <a:rPr lang="en-US" altLang="ja-JP" sz="2400"/>
              <a:t>1m</a:t>
            </a:r>
            <a:endParaRPr lang="ja-JP" altLang="en-US" sz="2400"/>
          </a:p>
        </p:txBody>
      </p:sp>
      <p:cxnSp>
        <p:nvCxnSpPr>
          <p:cNvPr id="5140" name="直線矢印コネクタ 22"/>
          <p:cNvCxnSpPr>
            <a:cxnSpLocks noChangeShapeType="1"/>
          </p:cNvCxnSpPr>
          <p:nvPr/>
        </p:nvCxnSpPr>
        <p:spPr bwMode="auto">
          <a:xfrm rot="5400000">
            <a:off x="-649287" y="2948105"/>
            <a:ext cx="2430462" cy="1588"/>
          </a:xfrm>
          <a:prstGeom prst="straightConnector1">
            <a:avLst/>
          </a:prstGeom>
          <a:noFill/>
          <a:ln w="12700" algn="ctr">
            <a:solidFill>
              <a:schemeClr val="tx1"/>
            </a:solidFill>
            <a:round/>
            <a:headEnd type="arrow" w="med" len="med"/>
            <a:tailEnd type="arrow" w="med" len="med"/>
          </a:ln>
        </p:spPr>
      </p:cxnSp>
      <p:sp>
        <p:nvSpPr>
          <p:cNvPr id="5141" name="正方形/長方形 53"/>
          <p:cNvSpPr>
            <a:spLocks noChangeArrowheads="1"/>
          </p:cNvSpPr>
          <p:nvPr/>
        </p:nvSpPr>
        <p:spPr bwMode="auto">
          <a:xfrm>
            <a:off x="615950" y="2762368"/>
            <a:ext cx="577850" cy="461962"/>
          </a:xfrm>
          <a:prstGeom prst="rect">
            <a:avLst/>
          </a:prstGeom>
          <a:noFill/>
          <a:ln w="9525">
            <a:noFill/>
            <a:miter lim="800000"/>
            <a:headEnd/>
            <a:tailEnd/>
          </a:ln>
        </p:spPr>
        <p:txBody>
          <a:bodyPr wrap="none">
            <a:spAutoFit/>
          </a:bodyPr>
          <a:lstStyle/>
          <a:p>
            <a:r>
              <a:rPr lang="en-US" altLang="ja-JP" sz="2400"/>
              <a:t>3m</a:t>
            </a:r>
            <a:endParaRPr lang="ja-JP" altLang="en-US" sz="2400"/>
          </a:p>
        </p:txBody>
      </p:sp>
      <p:sp>
        <p:nvSpPr>
          <p:cNvPr id="5142" name="正方形/長方形 25"/>
          <p:cNvSpPr>
            <a:spLocks noChangeArrowheads="1"/>
          </p:cNvSpPr>
          <p:nvPr/>
        </p:nvSpPr>
        <p:spPr bwMode="auto">
          <a:xfrm>
            <a:off x="276447" y="5045851"/>
            <a:ext cx="8867553" cy="1384995"/>
          </a:xfrm>
          <a:prstGeom prst="rect">
            <a:avLst/>
          </a:prstGeom>
          <a:noFill/>
          <a:ln w="9525">
            <a:noFill/>
            <a:miter lim="800000"/>
            <a:headEnd/>
            <a:tailEnd/>
          </a:ln>
        </p:spPr>
        <p:txBody>
          <a:bodyPr wrap="square">
            <a:spAutoFit/>
          </a:bodyPr>
          <a:lstStyle/>
          <a:p>
            <a:pPr>
              <a:buClr>
                <a:srgbClr val="0000FF"/>
              </a:buClr>
              <a:buSzPct val="50000"/>
              <a:buFont typeface="Wingdings" pitchFamily="2" charset="2"/>
              <a:buChar char="n"/>
            </a:pPr>
            <a:r>
              <a:rPr lang="en-US" altLang="ja-JP" sz="2800" dirty="0"/>
              <a:t>The reflected waves </a:t>
            </a:r>
            <a:r>
              <a:rPr lang="en-US" altLang="ja-JP" sz="2800" dirty="0" smtClean="0"/>
              <a:t>by </a:t>
            </a:r>
            <a:r>
              <a:rPr lang="en-US" altLang="ja-JP" sz="2800" dirty="0"/>
              <a:t>ceiling are measured at </a:t>
            </a:r>
            <a:r>
              <a:rPr lang="en-US" altLang="ja-JP" sz="2800" dirty="0" smtClean="0"/>
              <a:t>each </a:t>
            </a:r>
            <a:r>
              <a:rPr lang="en-US" altLang="ja-JP" sz="2800" dirty="0"/>
              <a:t>grid </a:t>
            </a:r>
            <a:r>
              <a:rPr lang="en-US" altLang="ja-JP" sz="2800" dirty="0" smtClean="0"/>
              <a:t>point (separated by 1m) </a:t>
            </a:r>
            <a:r>
              <a:rPr lang="en-US" altLang="ja-JP" sz="2800" dirty="0"/>
              <a:t>in the </a:t>
            </a:r>
            <a:r>
              <a:rPr lang="en-US" altLang="ja-JP" sz="2800" dirty="0" smtClean="0"/>
              <a:t>room (Total measured points are 20). </a:t>
            </a:r>
            <a:endParaRPr lang="en-US" altLang="ja-JP" sz="2800" dirty="0"/>
          </a:p>
        </p:txBody>
      </p:sp>
      <p:sp>
        <p:nvSpPr>
          <p:cNvPr id="5143" name="正方形/長方形 27"/>
          <p:cNvSpPr>
            <a:spLocks noChangeArrowheads="1"/>
          </p:cNvSpPr>
          <p:nvPr/>
        </p:nvSpPr>
        <p:spPr bwMode="auto">
          <a:xfrm>
            <a:off x="5514975" y="1730493"/>
            <a:ext cx="3265488" cy="2447925"/>
          </a:xfrm>
          <a:prstGeom prst="rect">
            <a:avLst/>
          </a:prstGeom>
          <a:noFill/>
          <a:ln w="12700" algn="ctr">
            <a:solidFill>
              <a:schemeClr val="tx1"/>
            </a:solidFill>
            <a:round/>
            <a:headEnd type="none" w="sm" len="sm"/>
            <a:tailEnd type="none" w="sm" len="sm"/>
          </a:ln>
        </p:spPr>
        <p:txBody>
          <a:bodyPr/>
          <a:lstStyle/>
          <a:p>
            <a:pPr eaLnBrk="0" hangingPunct="0"/>
            <a:endParaRPr kumimoji="0" lang="ja-JP" altLang="en-US"/>
          </a:p>
        </p:txBody>
      </p:sp>
      <p:graphicFrame>
        <p:nvGraphicFramePr>
          <p:cNvPr id="29" name="表 28"/>
          <p:cNvGraphicFramePr>
            <a:graphicFrameLocks noGrp="1"/>
          </p:cNvGraphicFramePr>
          <p:nvPr/>
        </p:nvGraphicFramePr>
        <p:xfrm>
          <a:off x="6119256" y="2250417"/>
          <a:ext cx="2014492" cy="1466556"/>
        </p:xfrm>
        <a:graphic>
          <a:graphicData uri="http://schemas.openxmlformats.org/drawingml/2006/table">
            <a:tbl>
              <a:tblPr firstRow="1" bandRow="1">
                <a:tableStyleId>{5940675A-B579-460E-94D1-54222C63F5DA}</a:tableStyleId>
              </a:tblPr>
              <a:tblGrid>
                <a:gridCol w="503623"/>
                <a:gridCol w="503623"/>
                <a:gridCol w="503623"/>
                <a:gridCol w="503623"/>
              </a:tblGrid>
              <a:tr h="488852">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r>
              <a:tr h="488852">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r>
              <a:tr h="488852">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sp>
        <p:nvSpPr>
          <p:cNvPr id="5213" name="円/楕円 29"/>
          <p:cNvSpPr>
            <a:spLocks noChangeArrowheads="1"/>
          </p:cNvSpPr>
          <p:nvPr/>
        </p:nvSpPr>
        <p:spPr bwMode="auto">
          <a:xfrm>
            <a:off x="6062106" y="2190092"/>
            <a:ext cx="141288"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14" name="円/楕円 35"/>
          <p:cNvSpPr>
            <a:spLocks noChangeArrowheads="1"/>
          </p:cNvSpPr>
          <p:nvPr/>
        </p:nvSpPr>
        <p:spPr bwMode="auto">
          <a:xfrm>
            <a:off x="6062106" y="2664126"/>
            <a:ext cx="141288"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15" name="円/楕円 41"/>
          <p:cNvSpPr>
            <a:spLocks noChangeArrowheads="1"/>
          </p:cNvSpPr>
          <p:nvPr/>
        </p:nvSpPr>
        <p:spPr bwMode="auto">
          <a:xfrm>
            <a:off x="6062106" y="3138160"/>
            <a:ext cx="141288"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16" name="円/楕円 47"/>
          <p:cNvSpPr>
            <a:spLocks noChangeArrowheads="1"/>
          </p:cNvSpPr>
          <p:nvPr/>
        </p:nvSpPr>
        <p:spPr bwMode="auto">
          <a:xfrm>
            <a:off x="6062106" y="3612194"/>
            <a:ext cx="141288"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8" name="円/楕円 76"/>
          <p:cNvSpPr>
            <a:spLocks noChangeArrowheads="1"/>
          </p:cNvSpPr>
          <p:nvPr/>
        </p:nvSpPr>
        <p:spPr bwMode="auto">
          <a:xfrm>
            <a:off x="6562169" y="2190092"/>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9" name="円/楕円 77"/>
          <p:cNvSpPr>
            <a:spLocks noChangeArrowheads="1"/>
          </p:cNvSpPr>
          <p:nvPr/>
        </p:nvSpPr>
        <p:spPr bwMode="auto">
          <a:xfrm>
            <a:off x="6562169" y="2664126"/>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10" name="円/楕円 78"/>
          <p:cNvSpPr>
            <a:spLocks noChangeArrowheads="1"/>
          </p:cNvSpPr>
          <p:nvPr/>
        </p:nvSpPr>
        <p:spPr bwMode="auto">
          <a:xfrm>
            <a:off x="6562169" y="3138160"/>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11" name="円/楕円 79"/>
          <p:cNvSpPr>
            <a:spLocks noChangeArrowheads="1"/>
          </p:cNvSpPr>
          <p:nvPr/>
        </p:nvSpPr>
        <p:spPr bwMode="auto">
          <a:xfrm>
            <a:off x="6562169" y="3612194"/>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3" name="円/楕円 82"/>
          <p:cNvSpPr>
            <a:spLocks noChangeArrowheads="1"/>
          </p:cNvSpPr>
          <p:nvPr/>
        </p:nvSpPr>
        <p:spPr bwMode="auto">
          <a:xfrm>
            <a:off x="7062231" y="2190092"/>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4" name="円/楕円 83"/>
          <p:cNvSpPr>
            <a:spLocks noChangeArrowheads="1"/>
          </p:cNvSpPr>
          <p:nvPr/>
        </p:nvSpPr>
        <p:spPr bwMode="auto">
          <a:xfrm>
            <a:off x="7062231" y="2664126"/>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5" name="円/楕円 84"/>
          <p:cNvSpPr>
            <a:spLocks noChangeArrowheads="1"/>
          </p:cNvSpPr>
          <p:nvPr/>
        </p:nvSpPr>
        <p:spPr bwMode="auto">
          <a:xfrm>
            <a:off x="7062231" y="3138160"/>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6" name="円/楕円 85"/>
          <p:cNvSpPr>
            <a:spLocks noChangeArrowheads="1"/>
          </p:cNvSpPr>
          <p:nvPr/>
        </p:nvSpPr>
        <p:spPr bwMode="auto">
          <a:xfrm>
            <a:off x="7062231" y="3612194"/>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98" name="円/楕円 88"/>
          <p:cNvSpPr>
            <a:spLocks noChangeArrowheads="1"/>
          </p:cNvSpPr>
          <p:nvPr/>
        </p:nvSpPr>
        <p:spPr bwMode="auto">
          <a:xfrm>
            <a:off x="7562294" y="2190092"/>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99" name="円/楕円 89"/>
          <p:cNvSpPr>
            <a:spLocks noChangeArrowheads="1"/>
          </p:cNvSpPr>
          <p:nvPr/>
        </p:nvSpPr>
        <p:spPr bwMode="auto">
          <a:xfrm>
            <a:off x="7562294" y="2664126"/>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0" name="円/楕円 90"/>
          <p:cNvSpPr>
            <a:spLocks noChangeArrowheads="1"/>
          </p:cNvSpPr>
          <p:nvPr/>
        </p:nvSpPr>
        <p:spPr bwMode="auto">
          <a:xfrm>
            <a:off x="7562294" y="3138160"/>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1" name="円/楕円 91"/>
          <p:cNvSpPr>
            <a:spLocks noChangeArrowheads="1"/>
          </p:cNvSpPr>
          <p:nvPr/>
        </p:nvSpPr>
        <p:spPr bwMode="auto">
          <a:xfrm>
            <a:off x="7562294" y="3612194"/>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93" name="円/楕円 94"/>
          <p:cNvSpPr>
            <a:spLocks noChangeArrowheads="1"/>
          </p:cNvSpPr>
          <p:nvPr/>
        </p:nvSpPr>
        <p:spPr bwMode="auto">
          <a:xfrm>
            <a:off x="8060769" y="2190092"/>
            <a:ext cx="141287"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94" name="円/楕円 95"/>
          <p:cNvSpPr>
            <a:spLocks noChangeArrowheads="1"/>
          </p:cNvSpPr>
          <p:nvPr/>
        </p:nvSpPr>
        <p:spPr bwMode="auto">
          <a:xfrm>
            <a:off x="8060769" y="2664126"/>
            <a:ext cx="141287"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95" name="円/楕円 96"/>
          <p:cNvSpPr>
            <a:spLocks noChangeArrowheads="1"/>
          </p:cNvSpPr>
          <p:nvPr/>
        </p:nvSpPr>
        <p:spPr bwMode="auto">
          <a:xfrm>
            <a:off x="8060769" y="3138160"/>
            <a:ext cx="141287"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96" name="円/楕円 97"/>
          <p:cNvSpPr>
            <a:spLocks noChangeArrowheads="1"/>
          </p:cNvSpPr>
          <p:nvPr/>
        </p:nvSpPr>
        <p:spPr bwMode="auto">
          <a:xfrm>
            <a:off x="8060769" y="3612194"/>
            <a:ext cx="141287"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82" name="テキスト ボックス 105"/>
          <p:cNvSpPr txBox="1">
            <a:spLocks noChangeArrowheads="1"/>
          </p:cNvSpPr>
          <p:nvPr/>
        </p:nvSpPr>
        <p:spPr bwMode="auto">
          <a:xfrm>
            <a:off x="1490663" y="4192705"/>
            <a:ext cx="2790825" cy="460375"/>
          </a:xfrm>
          <a:prstGeom prst="rect">
            <a:avLst/>
          </a:prstGeom>
          <a:noFill/>
          <a:ln w="9525">
            <a:noFill/>
            <a:miter lim="800000"/>
            <a:headEnd/>
            <a:tailEnd/>
          </a:ln>
        </p:spPr>
        <p:txBody>
          <a:bodyPr wrap="none">
            <a:spAutoFit/>
          </a:bodyPr>
          <a:lstStyle/>
          <a:p>
            <a:r>
              <a:rPr lang="en-US" altLang="ja-JP" sz="2400"/>
              <a:t>Measurement system</a:t>
            </a:r>
            <a:endParaRPr lang="ja-JP" altLang="en-US" sz="2400"/>
          </a:p>
        </p:txBody>
      </p:sp>
      <p:sp>
        <p:nvSpPr>
          <p:cNvPr id="5183" name="テキスト ボックス 106"/>
          <p:cNvSpPr txBox="1">
            <a:spLocks noChangeArrowheads="1"/>
          </p:cNvSpPr>
          <p:nvPr/>
        </p:nvSpPr>
        <p:spPr bwMode="auto">
          <a:xfrm>
            <a:off x="5822950" y="4211755"/>
            <a:ext cx="2686050" cy="831850"/>
          </a:xfrm>
          <a:prstGeom prst="rect">
            <a:avLst/>
          </a:prstGeom>
          <a:noFill/>
          <a:ln w="9525">
            <a:noFill/>
            <a:miter lim="800000"/>
            <a:headEnd/>
            <a:tailEnd/>
          </a:ln>
        </p:spPr>
        <p:txBody>
          <a:bodyPr wrap="none">
            <a:spAutoFit/>
          </a:bodyPr>
          <a:lstStyle/>
          <a:p>
            <a:r>
              <a:rPr lang="en-US" altLang="ja-JP" sz="2400" dirty="0"/>
              <a:t>Measurement points</a:t>
            </a:r>
          </a:p>
          <a:p>
            <a:r>
              <a:rPr lang="en-US" altLang="ja-JP" sz="2400" dirty="0"/>
              <a:t>in the room</a:t>
            </a:r>
          </a:p>
        </p:txBody>
      </p:sp>
      <p:cxnSp>
        <p:nvCxnSpPr>
          <p:cNvPr id="5184" name="直線矢印コネクタ 108"/>
          <p:cNvCxnSpPr>
            <a:cxnSpLocks noChangeShapeType="1"/>
          </p:cNvCxnSpPr>
          <p:nvPr/>
        </p:nvCxnSpPr>
        <p:spPr bwMode="auto">
          <a:xfrm>
            <a:off x="6104969" y="2082142"/>
            <a:ext cx="534987" cy="1587"/>
          </a:xfrm>
          <a:prstGeom prst="straightConnector1">
            <a:avLst/>
          </a:prstGeom>
          <a:noFill/>
          <a:ln w="12700" algn="ctr">
            <a:solidFill>
              <a:schemeClr val="tx1"/>
            </a:solidFill>
            <a:round/>
            <a:headEnd type="arrow" w="med" len="med"/>
            <a:tailEnd type="arrow" w="med" len="med"/>
          </a:ln>
        </p:spPr>
      </p:cxnSp>
      <p:sp>
        <p:nvSpPr>
          <p:cNvPr id="5185" name="テキスト ボックス 109"/>
          <p:cNvSpPr txBox="1">
            <a:spLocks noChangeArrowheads="1"/>
          </p:cNvSpPr>
          <p:nvPr/>
        </p:nvSpPr>
        <p:spPr bwMode="auto">
          <a:xfrm>
            <a:off x="6063694" y="1646508"/>
            <a:ext cx="576262" cy="460375"/>
          </a:xfrm>
          <a:prstGeom prst="rect">
            <a:avLst/>
          </a:prstGeom>
          <a:noFill/>
          <a:ln w="9525">
            <a:noFill/>
            <a:miter lim="800000"/>
            <a:headEnd/>
            <a:tailEnd/>
          </a:ln>
        </p:spPr>
        <p:txBody>
          <a:bodyPr wrap="none">
            <a:spAutoFit/>
          </a:bodyPr>
          <a:lstStyle/>
          <a:p>
            <a:r>
              <a:rPr lang="en-US" altLang="ja-JP" sz="2400" dirty="0"/>
              <a:t>1m</a:t>
            </a:r>
            <a:endParaRPr lang="ja-JP" altLang="en-US" sz="2400" dirty="0"/>
          </a:p>
        </p:txBody>
      </p:sp>
      <p:cxnSp>
        <p:nvCxnSpPr>
          <p:cNvPr id="5186" name="直線矢印コネクタ 111"/>
          <p:cNvCxnSpPr>
            <a:cxnSpLocks noChangeShapeType="1"/>
          </p:cNvCxnSpPr>
          <p:nvPr/>
        </p:nvCxnSpPr>
        <p:spPr bwMode="auto">
          <a:xfrm rot="5400000">
            <a:off x="5732700" y="2482985"/>
            <a:ext cx="520700" cy="1588"/>
          </a:xfrm>
          <a:prstGeom prst="straightConnector1">
            <a:avLst/>
          </a:prstGeom>
          <a:noFill/>
          <a:ln w="12700" algn="ctr">
            <a:solidFill>
              <a:schemeClr val="tx1"/>
            </a:solidFill>
            <a:round/>
            <a:headEnd type="arrow" w="med" len="med"/>
            <a:tailEnd type="arrow" w="med" len="med"/>
          </a:ln>
        </p:spPr>
      </p:cxnSp>
      <p:sp>
        <p:nvSpPr>
          <p:cNvPr id="5187" name="テキスト ボックス 112"/>
          <p:cNvSpPr txBox="1">
            <a:spLocks noChangeArrowheads="1"/>
          </p:cNvSpPr>
          <p:nvPr/>
        </p:nvSpPr>
        <p:spPr bwMode="auto">
          <a:xfrm>
            <a:off x="5428255" y="2248829"/>
            <a:ext cx="576262" cy="461963"/>
          </a:xfrm>
          <a:prstGeom prst="rect">
            <a:avLst/>
          </a:prstGeom>
          <a:noFill/>
          <a:ln w="9525">
            <a:noFill/>
            <a:miter lim="800000"/>
            <a:headEnd/>
            <a:tailEnd/>
          </a:ln>
        </p:spPr>
        <p:txBody>
          <a:bodyPr wrap="none">
            <a:spAutoFit/>
          </a:bodyPr>
          <a:lstStyle/>
          <a:p>
            <a:r>
              <a:rPr lang="en-US" altLang="ja-JP" sz="2400" dirty="0"/>
              <a:t>1m</a:t>
            </a:r>
            <a:endParaRPr lang="ja-JP" altLang="en-US" sz="2400" dirty="0"/>
          </a:p>
        </p:txBody>
      </p:sp>
      <p:sp>
        <p:nvSpPr>
          <p:cNvPr id="68"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685800" y="685800"/>
            <a:ext cx="7772400" cy="782638"/>
          </a:xfrm>
        </p:spPr>
        <p:txBody>
          <a:bodyPr/>
          <a:lstStyle/>
          <a:p>
            <a:pPr eaLnBrk="1" hangingPunct="1"/>
            <a:r>
              <a:rPr lang="en-US" altLang="ja-JP" sz="2800" dirty="0" smtClean="0">
                <a:solidFill>
                  <a:srgbClr val="0000FF"/>
                </a:solidFill>
                <a:ea typeface="ＭＳ Ｐゴシック" charset="-128"/>
                <a:cs typeface="Times New Roman" pitchFamily="18" charset="0"/>
              </a:rPr>
              <a:t>Measurement set up</a:t>
            </a:r>
            <a:r>
              <a:rPr lang="ja-JP" altLang="en-US" sz="2800" dirty="0" smtClean="0">
                <a:solidFill>
                  <a:srgbClr val="0000FF"/>
                </a:solidFill>
                <a:ea typeface="ＭＳ Ｐゴシック" charset="-128"/>
                <a:cs typeface="Times New Roman" pitchFamily="18" charset="0"/>
              </a:rPr>
              <a:t> </a:t>
            </a:r>
            <a:r>
              <a:rPr lang="en-US" altLang="ja-JP" sz="2800" dirty="0" smtClean="0">
                <a:solidFill>
                  <a:srgbClr val="0000FF"/>
                </a:solidFill>
                <a:ea typeface="ＭＳ Ｐゴシック" charset="-128"/>
                <a:cs typeface="Times New Roman" pitchFamily="18" charset="0"/>
              </a:rPr>
              <a:t>of reflection</a:t>
            </a:r>
            <a:r>
              <a:rPr lang="ja-JP" altLang="en-US" sz="2800" dirty="0" smtClean="0">
                <a:solidFill>
                  <a:srgbClr val="0000FF"/>
                </a:solidFill>
                <a:ea typeface="ＭＳ Ｐゴシック" charset="-128"/>
                <a:cs typeface="Times New Roman" pitchFamily="18" charset="0"/>
              </a:rPr>
              <a:t> </a:t>
            </a:r>
            <a:r>
              <a:rPr lang="en-US" altLang="ja-JP" sz="2800" dirty="0" smtClean="0">
                <a:solidFill>
                  <a:srgbClr val="0000FF"/>
                </a:solidFill>
                <a:ea typeface="ＭＳ Ｐゴシック" charset="-128"/>
                <a:cs typeface="Times New Roman" pitchFamily="18" charset="0"/>
              </a:rPr>
              <a:t>wave by ceiling</a:t>
            </a:r>
            <a:endParaRPr lang="ja-JP" altLang="en-US" sz="2800" dirty="0" smtClean="0">
              <a:solidFill>
                <a:srgbClr val="0000FF"/>
              </a:solidFill>
              <a:ea typeface="ＭＳ Ｐゴシック" charset="-128"/>
              <a:cs typeface="Times New Roman" pitchFamily="18" charset="0"/>
            </a:endParaRPr>
          </a:p>
        </p:txBody>
      </p:sp>
      <p:graphicFrame>
        <p:nvGraphicFramePr>
          <p:cNvPr id="7" name="表 6"/>
          <p:cNvGraphicFramePr>
            <a:graphicFrameLocks noGrp="1"/>
          </p:cNvGraphicFramePr>
          <p:nvPr/>
        </p:nvGraphicFramePr>
        <p:xfrm>
          <a:off x="642938" y="1528763"/>
          <a:ext cx="7929618" cy="3845560"/>
        </p:xfrm>
        <a:graphic>
          <a:graphicData uri="http://schemas.openxmlformats.org/drawingml/2006/table">
            <a:tbl>
              <a:tblPr firstRow="1" bandRow="1"/>
              <a:tblGrid>
                <a:gridCol w="3964809"/>
                <a:gridCol w="3964809"/>
              </a:tblGrid>
              <a:tr h="370840">
                <a:tc>
                  <a:txBody>
                    <a:bodyPr/>
                    <a:lstStyle/>
                    <a:p>
                      <a:pPr algn="ctr"/>
                      <a:r>
                        <a:rPr kumimoji="1" lang="en-US" altLang="ja-JP" sz="2000" dirty="0" smtClean="0">
                          <a:latin typeface="Times New Roman" pitchFamily="18" charset="0"/>
                          <a:cs typeface="Times New Roman" pitchFamily="18" charset="0"/>
                        </a:rPr>
                        <a:t>Parameter</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Value</a:t>
                      </a:r>
                      <a:endParaRPr kumimoji="1" lang="ja-JP" altLang="en-US" sz="2000" dirty="0">
                        <a:latin typeface="Times New Roman" pitchFamily="18" charset="0"/>
                        <a:cs typeface="Times New Roman" pitchFamily="18" charset="0"/>
                      </a:endParaRPr>
                    </a:p>
                  </a:txBody>
                  <a:tcPr/>
                </a:tc>
              </a:tr>
              <a:tr h="370840">
                <a:tc>
                  <a:txBody>
                    <a:bodyPr/>
                    <a:lstStyle/>
                    <a:p>
                      <a:pPr algn="ctr"/>
                      <a:r>
                        <a:rPr kumimoji="1" lang="en-US" altLang="ja-JP" sz="2000" dirty="0" smtClean="0">
                          <a:latin typeface="Times New Roman" pitchFamily="18" charset="0"/>
                          <a:cs typeface="Times New Roman" pitchFamily="18" charset="0"/>
                        </a:rPr>
                        <a:t>Center frequency</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62.5 GHz</a:t>
                      </a:r>
                      <a:endParaRPr kumimoji="1" lang="ja-JP" altLang="en-US" sz="2000" dirty="0">
                        <a:latin typeface="Times New Roman" pitchFamily="18" charset="0"/>
                        <a:cs typeface="Times New Roman" pitchFamily="18" charset="0"/>
                      </a:endParaRPr>
                    </a:p>
                  </a:txBody>
                  <a:tcPr/>
                </a:tc>
              </a:tr>
              <a:tr h="370840">
                <a:tc>
                  <a:txBody>
                    <a:bodyPr/>
                    <a:lstStyle/>
                    <a:p>
                      <a:pPr algn="ctr"/>
                      <a:r>
                        <a:rPr kumimoji="1" lang="en-US" altLang="ja-JP" sz="2000" dirty="0" smtClean="0">
                          <a:latin typeface="Times New Roman" pitchFamily="18" charset="0"/>
                          <a:cs typeface="Times New Roman" pitchFamily="18" charset="0"/>
                        </a:rPr>
                        <a:t>Band width</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3 GHz</a:t>
                      </a:r>
                      <a:endParaRPr kumimoji="1" lang="ja-JP" altLang="en-US" sz="2000" dirty="0">
                        <a:latin typeface="Times New Roman" pitchFamily="18" charset="0"/>
                        <a:cs typeface="Times New Roman" pitchFamily="18" charset="0"/>
                      </a:endParaRPr>
                    </a:p>
                  </a:txBody>
                  <a:tcPr/>
                </a:tc>
              </a:tr>
              <a:tr h="370840">
                <a:tc>
                  <a:txBody>
                    <a:bodyPr/>
                    <a:lstStyle/>
                    <a:p>
                      <a:pPr algn="ctr">
                        <a:spcAft>
                          <a:spcPts val="0"/>
                        </a:spcAft>
                      </a:pPr>
                      <a:r>
                        <a:rPr lang="en-US" sz="2000" kern="100" dirty="0">
                          <a:latin typeface="Times New Roman" pitchFamily="18" charset="0"/>
                          <a:ea typeface="ＭＳ 明朝"/>
                          <a:cs typeface="Times New Roman" pitchFamily="18" charset="0"/>
                        </a:rPr>
                        <a:t>Number of frequency points</a:t>
                      </a:r>
                      <a:endParaRPr lang="ja-JP" sz="2000" kern="100" dirty="0">
                        <a:latin typeface="Times New Roman" pitchFamily="18" charset="0"/>
                        <a:ea typeface="ＭＳ 明朝"/>
                        <a:cs typeface="Times New Roman" pitchFamily="18" charset="0"/>
                      </a:endParaRPr>
                    </a:p>
                  </a:txBody>
                  <a:tcPr marL="68580" marR="68580" marT="0" marB="0" anchor="ctr"/>
                </a:tc>
                <a:tc>
                  <a:txBody>
                    <a:bodyPr/>
                    <a:lstStyle/>
                    <a:p>
                      <a:pPr algn="ctr">
                        <a:spcAft>
                          <a:spcPts val="0"/>
                        </a:spcAft>
                      </a:pPr>
                      <a:r>
                        <a:rPr lang="en-US" sz="2000" kern="100" dirty="0" smtClean="0">
                          <a:latin typeface="Times New Roman" pitchFamily="18" charset="0"/>
                          <a:ea typeface="ＭＳ 明朝"/>
                          <a:cs typeface="Times New Roman" pitchFamily="18" charset="0"/>
                        </a:rPr>
                        <a:t>801</a:t>
                      </a:r>
                      <a:endParaRPr lang="ja-JP" sz="2000" kern="100" dirty="0">
                        <a:latin typeface="Times New Roman" pitchFamily="18" charset="0"/>
                        <a:ea typeface="ＭＳ 明朝"/>
                        <a:cs typeface="Times New Roman" pitchFamily="18" charset="0"/>
                      </a:endParaRPr>
                    </a:p>
                  </a:txBody>
                  <a:tcPr marL="68580" marR="68580" marT="0" marB="0" anchor="ctr"/>
                </a:tc>
              </a:tr>
              <a:tr h="370840">
                <a:tc>
                  <a:txBody>
                    <a:bodyPr/>
                    <a:lstStyle/>
                    <a:p>
                      <a:pPr algn="ctr"/>
                      <a:r>
                        <a:rPr kumimoji="1" lang="en-US" altLang="ja-JP" sz="2000" dirty="0" smtClean="0">
                          <a:latin typeface="Times New Roman" pitchFamily="18" charset="0"/>
                          <a:cs typeface="Times New Roman" pitchFamily="18" charset="0"/>
                        </a:rPr>
                        <a:t>Frequency step</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3.75 MHz</a:t>
                      </a:r>
                      <a:endParaRPr kumimoji="1" lang="ja-JP" altLang="en-US" sz="2000" dirty="0">
                        <a:latin typeface="Times New Roman" pitchFamily="18" charset="0"/>
                        <a:cs typeface="Times New Roman" pitchFamily="18" charset="0"/>
                      </a:endParaRPr>
                    </a:p>
                  </a:txBody>
                  <a:tcPr/>
                </a:tc>
              </a:tr>
              <a:tr h="370840">
                <a:tc>
                  <a:txBody>
                    <a:bodyPr/>
                    <a:lstStyle/>
                    <a:p>
                      <a:pPr algn="ctr"/>
                      <a:r>
                        <a:rPr kumimoji="1" lang="en-US" altLang="ja-JP" sz="2000" dirty="0" smtClean="0">
                          <a:latin typeface="Times New Roman" pitchFamily="18" charset="0"/>
                          <a:cs typeface="Times New Roman" pitchFamily="18" charset="0"/>
                        </a:rPr>
                        <a:t>Antenna type</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solidFill>
                            <a:schemeClr val="tx1"/>
                          </a:solidFill>
                          <a:latin typeface="Times New Roman" pitchFamily="18" charset="0"/>
                          <a:cs typeface="Times New Roman" pitchFamily="18" charset="0"/>
                        </a:rPr>
                        <a:t>Conical horn</a:t>
                      </a:r>
                    </a:p>
                  </a:txBody>
                  <a:tcPr/>
                </a:tc>
              </a:tr>
              <a:tr h="370840">
                <a:tc>
                  <a:txBody>
                    <a:bodyPr/>
                    <a:lstStyle/>
                    <a:p>
                      <a:pPr algn="ctr"/>
                      <a:r>
                        <a:rPr kumimoji="1" lang="en-US" altLang="ja-JP" sz="2000" dirty="0" smtClean="0">
                          <a:solidFill>
                            <a:schemeClr val="tx1"/>
                          </a:solidFill>
                          <a:latin typeface="Times New Roman" pitchFamily="18" charset="0"/>
                          <a:cs typeface="Times New Roman" pitchFamily="18" charset="0"/>
                        </a:rPr>
                        <a:t>HPBW of antenna</a:t>
                      </a:r>
                      <a:endParaRPr kumimoji="1" lang="ja-JP" altLang="en-US" sz="2000" dirty="0">
                        <a:solidFill>
                          <a:schemeClr val="tx1"/>
                        </a:solidFill>
                        <a:latin typeface="Times New Roman" pitchFamily="18" charset="0"/>
                        <a:cs typeface="Times New Roman" pitchFamily="18" charset="0"/>
                      </a:endParaRPr>
                    </a:p>
                  </a:txBody>
                  <a:tcPr/>
                </a:tc>
                <a:tc>
                  <a:txBody>
                    <a:bodyPr/>
                    <a:lstStyle/>
                    <a:p>
                      <a:pPr algn="ctr"/>
                      <a:r>
                        <a:rPr kumimoji="1" lang="en-US" altLang="ja-JP" sz="2000" dirty="0" smtClean="0">
                          <a:solidFill>
                            <a:schemeClr val="tx1"/>
                          </a:solidFill>
                          <a:latin typeface="Times New Roman" pitchFamily="18" charset="0"/>
                          <a:cs typeface="Times New Roman" pitchFamily="18" charset="0"/>
                        </a:rPr>
                        <a:t>30degree</a:t>
                      </a:r>
                    </a:p>
                  </a:txBody>
                  <a:tcPr/>
                </a:tc>
              </a:tr>
              <a:tr h="370840">
                <a:tc>
                  <a:txBody>
                    <a:bodyPr/>
                    <a:lstStyle/>
                    <a:p>
                      <a:pPr algn="ctr"/>
                      <a:r>
                        <a:rPr kumimoji="1" lang="en-US" altLang="ja-JP" sz="2000" dirty="0" smtClean="0">
                          <a:latin typeface="Times New Roman" pitchFamily="18" charset="0"/>
                          <a:cs typeface="Times New Roman" pitchFamily="18" charset="0"/>
                        </a:rPr>
                        <a:t>Polarization</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Vertical</a:t>
                      </a:r>
                    </a:p>
                  </a:txBody>
                  <a:tcPr/>
                </a:tc>
              </a:tr>
              <a:tr h="370840">
                <a:tc>
                  <a:txBody>
                    <a:bodyPr/>
                    <a:lstStyle/>
                    <a:p>
                      <a:pPr algn="ctr"/>
                      <a:r>
                        <a:rPr kumimoji="1" lang="en-US" altLang="ja-JP" sz="2000" dirty="0" smtClean="0">
                          <a:latin typeface="Times New Roman" pitchFamily="18" charset="0"/>
                          <a:cs typeface="Times New Roman" pitchFamily="18" charset="0"/>
                        </a:rPr>
                        <a:t>Calibration</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Direct port</a:t>
                      </a:r>
                      <a:r>
                        <a:rPr kumimoji="1" lang="en-US" altLang="ja-JP" sz="2000" baseline="0" dirty="0" smtClean="0">
                          <a:latin typeface="Times New Roman" pitchFamily="18" charset="0"/>
                          <a:cs typeface="Times New Roman" pitchFamily="18" charset="0"/>
                        </a:rPr>
                        <a:t> </a:t>
                      </a:r>
                      <a:r>
                        <a:rPr kumimoji="1" lang="en-US" altLang="ja-JP" sz="2000" dirty="0" smtClean="0">
                          <a:latin typeface="Times New Roman" pitchFamily="18" charset="0"/>
                          <a:cs typeface="Times New Roman" pitchFamily="18" charset="0"/>
                        </a:rPr>
                        <a:t>connection without antennas</a:t>
                      </a:r>
                    </a:p>
                  </a:txBody>
                  <a:tcPr/>
                </a:tc>
              </a:tr>
            </a:tbl>
          </a:graphicData>
        </a:graphic>
      </p:graphicFrame>
      <p:sp>
        <p:nvSpPr>
          <p:cNvPr id="6179"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6180" name="スライド番号プレースホルダ 5"/>
          <p:cNvSpPr>
            <a:spLocks noGrp="1"/>
          </p:cNvSpPr>
          <p:nvPr>
            <p:ph type="sldNum" sz="quarter" idx="12"/>
          </p:nvPr>
        </p:nvSpPr>
        <p:spPr>
          <a:noFill/>
        </p:spPr>
        <p:txBody>
          <a:bodyPr/>
          <a:lstStyle/>
          <a:p>
            <a:r>
              <a:rPr lang="en-US" altLang="ja-JP" smtClean="0"/>
              <a:t>Slide </a:t>
            </a:r>
            <a:fld id="{ACFA8C33-01BC-4039-ABE2-EEE3144A49F1}" type="slidenum">
              <a:rPr lang="en-US" altLang="ja-JP" smtClean="0"/>
              <a:pPr/>
              <a:t>6</a:t>
            </a:fld>
            <a:endParaRPr lang="en-US" altLang="ja-JP" smtClean="0"/>
          </a:p>
        </p:txBody>
      </p:sp>
      <p:sp>
        <p:nvSpPr>
          <p:cNvPr id="8"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670170" y="615210"/>
            <a:ext cx="7772400" cy="467751"/>
          </a:xfrm>
        </p:spPr>
        <p:txBody>
          <a:bodyPr/>
          <a:lstStyle/>
          <a:p>
            <a:r>
              <a:rPr lang="en-US" altLang="ja-JP" dirty="0" smtClean="0">
                <a:solidFill>
                  <a:srgbClr val="0000FF"/>
                </a:solidFill>
                <a:ea typeface="ＭＳ Ｐゴシック" charset="-128"/>
              </a:rPr>
              <a:t>Measured impulse response examples</a:t>
            </a:r>
            <a:endParaRPr lang="ja-JP" altLang="en-US" dirty="0" smtClean="0">
              <a:solidFill>
                <a:srgbClr val="0000FF"/>
              </a:solidFill>
              <a:ea typeface="ＭＳ Ｐゴシック" charset="-128"/>
            </a:endParaRPr>
          </a:p>
        </p:txBody>
      </p:sp>
      <p:sp>
        <p:nvSpPr>
          <p:cNvPr id="7172"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7173" name="スライド番号プレースホルダ 5"/>
          <p:cNvSpPr>
            <a:spLocks noGrp="1"/>
          </p:cNvSpPr>
          <p:nvPr>
            <p:ph type="sldNum" sz="quarter" idx="12"/>
          </p:nvPr>
        </p:nvSpPr>
        <p:spPr>
          <a:noFill/>
        </p:spPr>
        <p:txBody>
          <a:bodyPr/>
          <a:lstStyle/>
          <a:p>
            <a:r>
              <a:rPr lang="en-US" altLang="ja-JP" smtClean="0"/>
              <a:t>Slide </a:t>
            </a:r>
            <a:fld id="{816C8F6F-1C90-413A-8319-8FE30FFBEF94}" type="slidenum">
              <a:rPr lang="en-US" altLang="ja-JP" smtClean="0"/>
              <a:pPr/>
              <a:t>7</a:t>
            </a:fld>
            <a:endParaRPr lang="en-US" altLang="ja-JP" smtClean="0"/>
          </a:p>
        </p:txBody>
      </p:sp>
      <p:sp>
        <p:nvSpPr>
          <p:cNvPr id="7174" name="テキスト ボックス 18"/>
          <p:cNvSpPr txBox="1">
            <a:spLocks noChangeArrowheads="1"/>
          </p:cNvSpPr>
          <p:nvPr/>
        </p:nvSpPr>
        <p:spPr bwMode="auto">
          <a:xfrm>
            <a:off x="235849" y="5195345"/>
            <a:ext cx="8679551" cy="1200329"/>
          </a:xfrm>
          <a:prstGeom prst="rect">
            <a:avLst/>
          </a:prstGeom>
          <a:noFill/>
          <a:ln w="9525">
            <a:noFill/>
            <a:miter lim="800000"/>
            <a:headEnd/>
            <a:tailEnd/>
          </a:ln>
        </p:spPr>
        <p:txBody>
          <a:bodyPr wrap="square">
            <a:spAutoFit/>
          </a:bodyPr>
          <a:lstStyle/>
          <a:p>
            <a:pPr>
              <a:buClr>
                <a:srgbClr val="0000FF"/>
              </a:buClr>
              <a:buSzPct val="50000"/>
              <a:buFont typeface="Wingdings" pitchFamily="2" charset="2"/>
              <a:buChar char="n"/>
            </a:pPr>
            <a:r>
              <a:rPr lang="en-US" altLang="ja-JP" sz="2400" dirty="0" smtClean="0"/>
              <a:t>Reflected waves by metal frame, pipe and concrete wall were observed in measured impulse responses</a:t>
            </a:r>
          </a:p>
          <a:p>
            <a:pPr>
              <a:buClr>
                <a:srgbClr val="0000FF"/>
              </a:buClr>
              <a:buSzPct val="50000"/>
              <a:buFont typeface="Wingdings" pitchFamily="2" charset="2"/>
              <a:buChar char="n"/>
            </a:pPr>
            <a:r>
              <a:rPr lang="en-US" altLang="ja-JP" sz="2400" dirty="0" smtClean="0"/>
              <a:t>Reflected wave power varies up to 15dB depending on the position</a:t>
            </a:r>
            <a:endParaRPr lang="en-US" altLang="ja-JP" sz="2400" dirty="0"/>
          </a:p>
        </p:txBody>
      </p:sp>
      <p:grpSp>
        <p:nvGrpSpPr>
          <p:cNvPr id="16" name="グループ化 15"/>
          <p:cNvGrpSpPr/>
          <p:nvPr/>
        </p:nvGrpSpPr>
        <p:grpSpPr>
          <a:xfrm>
            <a:off x="1641845" y="1075501"/>
            <a:ext cx="5878391" cy="4466265"/>
            <a:chOff x="1669980" y="1269998"/>
            <a:chExt cx="5878391" cy="4466265"/>
          </a:xfrm>
        </p:grpSpPr>
        <p:cxnSp>
          <p:nvCxnSpPr>
            <p:cNvPr id="7179" name="直線矢印コネクタ 11"/>
            <p:cNvCxnSpPr>
              <a:cxnSpLocks noChangeShapeType="1"/>
            </p:cNvCxnSpPr>
            <p:nvPr/>
          </p:nvCxnSpPr>
          <p:spPr bwMode="auto">
            <a:xfrm rot="5400000">
              <a:off x="3327140" y="2650859"/>
              <a:ext cx="647700" cy="1588"/>
            </a:xfrm>
            <a:prstGeom prst="straightConnector1">
              <a:avLst/>
            </a:prstGeom>
            <a:noFill/>
            <a:ln w="12700" algn="ctr">
              <a:solidFill>
                <a:schemeClr val="tx1"/>
              </a:solidFill>
              <a:round/>
              <a:headEnd type="arrow" w="med" len="med"/>
              <a:tailEnd type="arrow" w="med" len="med"/>
            </a:ln>
          </p:spPr>
        </p:cxnSp>
        <p:sp>
          <p:nvSpPr>
            <p:cNvPr id="7180" name="テキスト ボックス 12"/>
            <p:cNvSpPr txBox="1">
              <a:spLocks noChangeArrowheads="1"/>
            </p:cNvSpPr>
            <p:nvPr/>
          </p:nvSpPr>
          <p:spPr bwMode="auto">
            <a:xfrm>
              <a:off x="2842155" y="2478085"/>
              <a:ext cx="740908" cy="400110"/>
            </a:xfrm>
            <a:prstGeom prst="rect">
              <a:avLst/>
            </a:prstGeom>
            <a:noFill/>
            <a:ln w="9525">
              <a:noFill/>
              <a:miter lim="800000"/>
              <a:headEnd/>
              <a:tailEnd/>
            </a:ln>
          </p:spPr>
          <p:txBody>
            <a:bodyPr wrap="none">
              <a:spAutoFit/>
            </a:bodyPr>
            <a:lstStyle/>
            <a:p>
              <a:r>
                <a:rPr lang="en-US" altLang="ja-JP" sz="2000" dirty="0" smtClean="0"/>
                <a:t>15dB</a:t>
              </a:r>
              <a:endParaRPr lang="ja-JP" altLang="en-US" sz="2000" dirty="0"/>
            </a:p>
          </p:txBody>
        </p:sp>
        <p:cxnSp>
          <p:nvCxnSpPr>
            <p:cNvPr id="22" name="直線矢印コネクタ 21"/>
            <p:cNvCxnSpPr/>
            <p:nvPr/>
          </p:nvCxnSpPr>
          <p:spPr bwMode="auto">
            <a:xfrm rot="5400000">
              <a:off x="3564466" y="1989667"/>
              <a:ext cx="626534"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直線矢印コネクタ 22"/>
            <p:cNvCxnSpPr/>
            <p:nvPr/>
          </p:nvCxnSpPr>
          <p:spPr bwMode="auto">
            <a:xfrm rot="5400000">
              <a:off x="3969676" y="2498064"/>
              <a:ext cx="457994"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4" name="直線矢印コネクタ 23"/>
            <p:cNvCxnSpPr/>
            <p:nvPr/>
          </p:nvCxnSpPr>
          <p:spPr bwMode="auto">
            <a:xfrm rot="5400000">
              <a:off x="4628887" y="2752462"/>
              <a:ext cx="187852"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6" name="テキスト ボックス 25"/>
            <p:cNvSpPr txBox="1"/>
            <p:nvPr/>
          </p:nvSpPr>
          <p:spPr>
            <a:xfrm>
              <a:off x="3674533" y="1269998"/>
              <a:ext cx="2948243" cy="461665"/>
            </a:xfrm>
            <a:prstGeom prst="rect">
              <a:avLst/>
            </a:prstGeom>
            <a:noFill/>
          </p:spPr>
          <p:txBody>
            <a:bodyPr wrap="none" rtlCol="0">
              <a:spAutoFit/>
            </a:bodyPr>
            <a:lstStyle/>
            <a:p>
              <a:r>
                <a:rPr kumimoji="1" lang="en-US" altLang="ja-JP" sz="2400" dirty="0" smtClean="0"/>
                <a:t>Metal frame reflection</a:t>
              </a:r>
              <a:endParaRPr kumimoji="1" lang="ja-JP" altLang="en-US" sz="2400" dirty="0"/>
            </a:p>
          </p:txBody>
        </p:sp>
        <p:sp>
          <p:nvSpPr>
            <p:cNvPr id="27" name="テキスト ボックス 26"/>
            <p:cNvSpPr txBox="1"/>
            <p:nvPr/>
          </p:nvSpPr>
          <p:spPr>
            <a:xfrm>
              <a:off x="4063999" y="1794931"/>
              <a:ext cx="1984839" cy="461665"/>
            </a:xfrm>
            <a:prstGeom prst="rect">
              <a:avLst/>
            </a:prstGeom>
            <a:noFill/>
          </p:spPr>
          <p:txBody>
            <a:bodyPr wrap="none" rtlCol="0">
              <a:spAutoFit/>
            </a:bodyPr>
            <a:lstStyle/>
            <a:p>
              <a:r>
                <a:rPr kumimoji="1" lang="en-US" altLang="ja-JP" sz="2400" dirty="0" smtClean="0"/>
                <a:t>Pipe reflection</a:t>
              </a:r>
              <a:endParaRPr kumimoji="1" lang="ja-JP" altLang="en-US" sz="2400" dirty="0"/>
            </a:p>
          </p:txBody>
        </p:sp>
        <p:sp>
          <p:nvSpPr>
            <p:cNvPr id="31" name="テキスト ボックス 30"/>
            <p:cNvSpPr txBox="1"/>
            <p:nvPr/>
          </p:nvSpPr>
          <p:spPr>
            <a:xfrm>
              <a:off x="4317999" y="2218265"/>
              <a:ext cx="3230372" cy="461665"/>
            </a:xfrm>
            <a:prstGeom prst="rect">
              <a:avLst/>
            </a:prstGeom>
            <a:noFill/>
          </p:spPr>
          <p:txBody>
            <a:bodyPr wrap="none" rtlCol="0">
              <a:spAutoFit/>
            </a:bodyPr>
            <a:lstStyle/>
            <a:p>
              <a:r>
                <a:rPr kumimoji="1" lang="en-US" altLang="ja-JP" sz="2400" dirty="0" smtClean="0"/>
                <a:t>Concrete wall  reflection</a:t>
              </a:r>
              <a:endParaRPr kumimoji="1" lang="ja-JP" altLang="en-US" sz="2400" dirty="0"/>
            </a:p>
          </p:txBody>
        </p:sp>
        <p:pic>
          <p:nvPicPr>
            <p:cNvPr id="7187" name="Picture 19"/>
            <p:cNvPicPr>
              <a:picLocks noChangeAspect="1" noChangeArrowheads="1"/>
            </p:cNvPicPr>
            <p:nvPr/>
          </p:nvPicPr>
          <p:blipFill>
            <a:blip r:embed="rId2" cstate="print"/>
            <a:srcRect/>
            <a:stretch>
              <a:fillRect/>
            </a:stretch>
          </p:blipFill>
          <p:spPr bwMode="auto">
            <a:xfrm>
              <a:off x="1669980" y="1321426"/>
              <a:ext cx="5781675" cy="4414837"/>
            </a:xfrm>
            <a:prstGeom prst="rect">
              <a:avLst/>
            </a:prstGeom>
            <a:noFill/>
            <a:ln w="9525">
              <a:noFill/>
              <a:miter lim="800000"/>
              <a:headEnd/>
              <a:tailEnd/>
            </a:ln>
            <a:effectLst/>
          </p:spPr>
        </p:pic>
      </p:grpSp>
      <p:sp>
        <p:nvSpPr>
          <p:cNvPr id="33"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685800" y="685800"/>
            <a:ext cx="7772400" cy="482600"/>
          </a:xfrm>
        </p:spPr>
        <p:txBody>
          <a:bodyPr/>
          <a:lstStyle/>
          <a:p>
            <a:r>
              <a:rPr lang="en-US" altLang="ja-JP" dirty="0" smtClean="0">
                <a:solidFill>
                  <a:srgbClr val="0000FF"/>
                </a:solidFill>
                <a:ea typeface="ＭＳ Ｐゴシック" charset="-128"/>
              </a:rPr>
              <a:t>Cause of reflected wave power variation</a:t>
            </a:r>
            <a:endParaRPr lang="ja-JP" altLang="en-US" dirty="0" smtClean="0">
              <a:solidFill>
                <a:srgbClr val="0000FF"/>
              </a:solidFill>
              <a:ea typeface="ＭＳ Ｐゴシック" charset="-128"/>
            </a:endParaRPr>
          </a:p>
        </p:txBody>
      </p:sp>
      <p:sp>
        <p:nvSpPr>
          <p:cNvPr id="8196"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45930DED-5D47-4F11-8A65-6E9D1437A9AB}" type="slidenum">
              <a:rPr lang="en-US" altLang="ja-JP" smtClean="0"/>
              <a:pPr/>
              <a:t>8</a:t>
            </a:fld>
            <a:endParaRPr lang="en-US" altLang="ja-JP" smtClean="0"/>
          </a:p>
        </p:txBody>
      </p:sp>
      <p:pic>
        <p:nvPicPr>
          <p:cNvPr id="8198" name="図 7"/>
          <p:cNvPicPr>
            <a:picLocks noChangeAspect="1"/>
          </p:cNvPicPr>
          <p:nvPr/>
        </p:nvPicPr>
        <p:blipFill>
          <a:blip r:embed="rId2" cstate="print"/>
          <a:srcRect/>
          <a:stretch>
            <a:fillRect/>
          </a:stretch>
        </p:blipFill>
        <p:spPr bwMode="auto">
          <a:xfrm>
            <a:off x="560388" y="1309688"/>
            <a:ext cx="4064000" cy="3048000"/>
          </a:xfrm>
          <a:prstGeom prst="rect">
            <a:avLst/>
          </a:prstGeom>
          <a:noFill/>
          <a:ln w="9525">
            <a:noFill/>
            <a:miter lim="800000"/>
            <a:headEnd/>
            <a:tailEnd/>
          </a:ln>
        </p:spPr>
      </p:pic>
      <p:sp>
        <p:nvSpPr>
          <p:cNvPr id="8199" name="テキスト ボックス 8"/>
          <p:cNvSpPr txBox="1">
            <a:spLocks noChangeArrowheads="1"/>
          </p:cNvSpPr>
          <p:nvPr/>
        </p:nvSpPr>
        <p:spPr bwMode="auto">
          <a:xfrm>
            <a:off x="1279525" y="4418013"/>
            <a:ext cx="2436886" cy="461665"/>
          </a:xfrm>
          <a:prstGeom prst="rect">
            <a:avLst/>
          </a:prstGeom>
          <a:noFill/>
          <a:ln w="9525">
            <a:noFill/>
            <a:miter lim="800000"/>
            <a:headEnd/>
            <a:tailEnd/>
          </a:ln>
        </p:spPr>
        <p:txBody>
          <a:bodyPr wrap="none">
            <a:spAutoFit/>
          </a:bodyPr>
          <a:lstStyle/>
          <a:p>
            <a:r>
              <a:rPr lang="en-US" altLang="ja-JP" sz="2400" dirty="0" smtClean="0"/>
              <a:t>Behind the </a:t>
            </a:r>
            <a:r>
              <a:rPr lang="en-US" altLang="ja-JP" sz="2400" dirty="0"/>
              <a:t>ceiling</a:t>
            </a:r>
            <a:endParaRPr lang="ja-JP" altLang="en-US" sz="2400" dirty="0"/>
          </a:p>
        </p:txBody>
      </p:sp>
      <p:sp>
        <p:nvSpPr>
          <p:cNvPr id="8200" name="テキスト ボックス 9"/>
          <p:cNvSpPr txBox="1">
            <a:spLocks noChangeArrowheads="1"/>
          </p:cNvSpPr>
          <p:nvPr/>
        </p:nvSpPr>
        <p:spPr bwMode="auto">
          <a:xfrm>
            <a:off x="1730375" y="3713163"/>
            <a:ext cx="1694695" cy="461665"/>
          </a:xfrm>
          <a:prstGeom prst="rect">
            <a:avLst/>
          </a:prstGeom>
          <a:noFill/>
          <a:ln w="9525">
            <a:noFill/>
            <a:miter lim="800000"/>
            <a:headEnd/>
            <a:tailEnd/>
          </a:ln>
        </p:spPr>
        <p:txBody>
          <a:bodyPr wrap="none">
            <a:spAutoFit/>
          </a:bodyPr>
          <a:lstStyle/>
          <a:p>
            <a:r>
              <a:rPr lang="en-US" altLang="ja-JP" sz="2400" dirty="0">
                <a:solidFill>
                  <a:srgbClr val="FF0000"/>
                </a:solidFill>
              </a:rPr>
              <a:t>Metal </a:t>
            </a:r>
            <a:r>
              <a:rPr lang="en-US" altLang="ja-JP" sz="2400" dirty="0" smtClean="0">
                <a:solidFill>
                  <a:srgbClr val="FF0000"/>
                </a:solidFill>
              </a:rPr>
              <a:t>frame</a:t>
            </a:r>
            <a:endParaRPr lang="ja-JP" altLang="en-US" sz="2400" dirty="0">
              <a:solidFill>
                <a:srgbClr val="FF0000"/>
              </a:solidFill>
            </a:endParaRPr>
          </a:p>
        </p:txBody>
      </p:sp>
      <p:sp>
        <p:nvSpPr>
          <p:cNvPr id="8201" name="テキスト ボックス 10"/>
          <p:cNvSpPr txBox="1">
            <a:spLocks noChangeArrowheads="1"/>
          </p:cNvSpPr>
          <p:nvPr/>
        </p:nvSpPr>
        <p:spPr bwMode="auto">
          <a:xfrm>
            <a:off x="687388" y="1320800"/>
            <a:ext cx="1293812" cy="460375"/>
          </a:xfrm>
          <a:prstGeom prst="rect">
            <a:avLst/>
          </a:prstGeom>
          <a:noFill/>
          <a:ln w="9525">
            <a:noFill/>
            <a:miter lim="800000"/>
            <a:headEnd/>
            <a:tailEnd/>
          </a:ln>
        </p:spPr>
        <p:txBody>
          <a:bodyPr wrap="none">
            <a:spAutoFit/>
          </a:bodyPr>
          <a:lstStyle/>
          <a:p>
            <a:r>
              <a:rPr lang="en-US" altLang="ja-JP" sz="2400">
                <a:solidFill>
                  <a:srgbClr val="FF0000"/>
                </a:solidFill>
              </a:rPr>
              <a:t>Concrete</a:t>
            </a:r>
            <a:endParaRPr lang="ja-JP" altLang="en-US" sz="2400">
              <a:solidFill>
                <a:srgbClr val="FF0000"/>
              </a:solidFill>
            </a:endParaRPr>
          </a:p>
        </p:txBody>
      </p:sp>
      <p:sp>
        <p:nvSpPr>
          <p:cNvPr id="8202" name="テキスト ボックス 11"/>
          <p:cNvSpPr txBox="1">
            <a:spLocks noChangeArrowheads="1"/>
          </p:cNvSpPr>
          <p:nvPr/>
        </p:nvSpPr>
        <p:spPr bwMode="auto">
          <a:xfrm>
            <a:off x="1081088" y="2432050"/>
            <a:ext cx="1865312" cy="460375"/>
          </a:xfrm>
          <a:prstGeom prst="rect">
            <a:avLst/>
          </a:prstGeom>
          <a:noFill/>
          <a:ln w="9525">
            <a:noFill/>
            <a:miter lim="800000"/>
            <a:headEnd/>
            <a:tailEnd/>
          </a:ln>
        </p:spPr>
        <p:txBody>
          <a:bodyPr wrap="none">
            <a:spAutoFit/>
          </a:bodyPr>
          <a:lstStyle/>
          <a:p>
            <a:r>
              <a:rPr lang="en-US" altLang="ja-JP" sz="2400" dirty="0">
                <a:solidFill>
                  <a:srgbClr val="FF0000"/>
                </a:solidFill>
              </a:rPr>
              <a:t>Shielded pipe</a:t>
            </a:r>
            <a:endParaRPr lang="ja-JP" altLang="en-US" sz="2400" dirty="0">
              <a:solidFill>
                <a:srgbClr val="FF0000"/>
              </a:solidFill>
            </a:endParaRPr>
          </a:p>
        </p:txBody>
      </p:sp>
      <p:sp>
        <p:nvSpPr>
          <p:cNvPr id="8203" name="テキスト ボックス 12"/>
          <p:cNvSpPr txBox="1">
            <a:spLocks noChangeArrowheads="1"/>
          </p:cNvSpPr>
          <p:nvPr/>
        </p:nvSpPr>
        <p:spPr bwMode="auto">
          <a:xfrm>
            <a:off x="3641725" y="3359150"/>
            <a:ext cx="900113" cy="461963"/>
          </a:xfrm>
          <a:prstGeom prst="rect">
            <a:avLst/>
          </a:prstGeom>
          <a:noFill/>
          <a:ln w="9525">
            <a:noFill/>
            <a:miter lim="800000"/>
            <a:headEnd/>
            <a:tailEnd/>
          </a:ln>
        </p:spPr>
        <p:txBody>
          <a:bodyPr wrap="none">
            <a:spAutoFit/>
          </a:bodyPr>
          <a:lstStyle/>
          <a:p>
            <a:r>
              <a:rPr lang="en-US" altLang="ja-JP" sz="2400" dirty="0">
                <a:solidFill>
                  <a:srgbClr val="FF0000"/>
                </a:solidFill>
              </a:rPr>
              <a:t>Cable</a:t>
            </a:r>
            <a:endParaRPr lang="ja-JP" altLang="en-US" sz="2400" dirty="0">
              <a:solidFill>
                <a:srgbClr val="FF0000"/>
              </a:solidFill>
            </a:endParaRPr>
          </a:p>
        </p:txBody>
      </p:sp>
      <p:sp>
        <p:nvSpPr>
          <p:cNvPr id="8204" name="テキスト ボックス 13"/>
          <p:cNvSpPr txBox="1">
            <a:spLocks noChangeArrowheads="1"/>
          </p:cNvSpPr>
          <p:nvPr/>
        </p:nvSpPr>
        <p:spPr bwMode="auto">
          <a:xfrm>
            <a:off x="290287" y="5066167"/>
            <a:ext cx="8519884" cy="830997"/>
          </a:xfrm>
          <a:prstGeom prst="rect">
            <a:avLst/>
          </a:prstGeom>
          <a:noFill/>
          <a:ln w="9525">
            <a:noFill/>
            <a:miter lim="800000"/>
            <a:headEnd/>
            <a:tailEnd/>
          </a:ln>
        </p:spPr>
        <p:txBody>
          <a:bodyPr wrap="square">
            <a:spAutoFit/>
          </a:bodyPr>
          <a:lstStyle/>
          <a:p>
            <a:pPr>
              <a:buClr>
                <a:srgbClr val="0000FF"/>
              </a:buClr>
              <a:buSzPct val="50000"/>
              <a:buFont typeface="Wingdings" pitchFamily="2" charset="2"/>
              <a:buChar char="n"/>
            </a:pPr>
            <a:r>
              <a:rPr lang="en-US" altLang="ja-JP" sz="2400" dirty="0" smtClean="0"/>
              <a:t>The behind the ceiling are metal frames, pipes , and concrete wall</a:t>
            </a:r>
          </a:p>
          <a:p>
            <a:pPr>
              <a:buClr>
                <a:srgbClr val="0000FF"/>
              </a:buClr>
              <a:buSzPct val="50000"/>
              <a:buFont typeface="Wingdings" pitchFamily="2" charset="2"/>
              <a:buChar char="n"/>
            </a:pPr>
            <a:r>
              <a:rPr lang="en-US" altLang="ja-JP" sz="2400" dirty="0" smtClean="0"/>
              <a:t>Metal frames cause strongest reflection waves</a:t>
            </a:r>
            <a:endParaRPr lang="en-US" altLang="ja-JP" sz="2400" dirty="0"/>
          </a:p>
        </p:txBody>
      </p:sp>
      <p:sp>
        <p:nvSpPr>
          <p:cNvPr id="25603" name="Rectangle 3"/>
          <p:cNvSpPr>
            <a:spLocks noChangeArrowheads="1"/>
          </p:cNvSpPr>
          <p:nvPr/>
        </p:nvSpPr>
        <p:spPr bwMode="auto">
          <a:xfrm>
            <a:off x="5273675" y="1435100"/>
            <a:ext cx="3228975" cy="544513"/>
          </a:xfrm>
          <a:prstGeom prst="rect">
            <a:avLst/>
          </a:prstGeom>
          <a:solidFill>
            <a:schemeClr val="bg1">
              <a:lumMod val="75000"/>
            </a:schemeClr>
          </a:solidFill>
          <a:ln w="9525">
            <a:solidFill>
              <a:srgbClr val="000000"/>
            </a:solidFill>
            <a:miter lim="800000"/>
            <a:headEnd/>
            <a:tailEnd/>
          </a:ln>
        </p:spPr>
        <p:txBody>
          <a:bodyPr lIns="74295" tIns="8890" rIns="74295" bIns="8890"/>
          <a:lstStyle/>
          <a:p>
            <a:pPr>
              <a:defRPr/>
            </a:pPr>
            <a:endParaRPr lang="ja-JP" altLang="en-US" sz="2000"/>
          </a:p>
        </p:txBody>
      </p:sp>
      <p:sp>
        <p:nvSpPr>
          <p:cNvPr id="8206" name="Rectangle 4"/>
          <p:cNvSpPr>
            <a:spLocks noChangeArrowheads="1"/>
          </p:cNvSpPr>
          <p:nvPr/>
        </p:nvSpPr>
        <p:spPr bwMode="auto">
          <a:xfrm>
            <a:off x="5273675" y="3059106"/>
            <a:ext cx="3228975" cy="165100"/>
          </a:xfrm>
          <a:prstGeom prst="rect">
            <a:avLst/>
          </a:prstGeom>
          <a:solidFill>
            <a:srgbClr val="FFFFFF"/>
          </a:solidFill>
          <a:ln w="9525">
            <a:solidFill>
              <a:srgbClr val="000000"/>
            </a:solidFill>
            <a:miter lim="800000"/>
            <a:headEnd/>
            <a:tailEnd/>
          </a:ln>
        </p:spPr>
        <p:txBody>
          <a:bodyPr lIns="74295" tIns="8890" rIns="74295" bIns="8890"/>
          <a:lstStyle/>
          <a:p>
            <a:endParaRPr lang="ja-JP" altLang="en-US" sz="2000"/>
          </a:p>
        </p:txBody>
      </p:sp>
      <p:sp>
        <p:nvSpPr>
          <p:cNvPr id="8207" name="AutoShape 5"/>
          <p:cNvSpPr>
            <a:spLocks noChangeArrowheads="1"/>
          </p:cNvSpPr>
          <p:nvPr/>
        </p:nvSpPr>
        <p:spPr bwMode="auto">
          <a:xfrm>
            <a:off x="6156857" y="3059106"/>
            <a:ext cx="344487" cy="733425"/>
          </a:xfrm>
          <a:custGeom>
            <a:avLst/>
            <a:gdLst>
              <a:gd name="T0" fmla="*/ 2147483647 w 21600"/>
              <a:gd name="T1" fmla="*/ 225959672 h 21600"/>
              <a:gd name="T2" fmla="*/ 1501848968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678" y="11325"/>
                </a:moveTo>
                <a:cubicBezTo>
                  <a:pt x="18690" y="11150"/>
                  <a:pt x="18696" y="10975"/>
                  <a:pt x="18696" y="10800"/>
                </a:cubicBezTo>
                <a:cubicBezTo>
                  <a:pt x="18696" y="6439"/>
                  <a:pt x="15160" y="2904"/>
                  <a:pt x="10800" y="2904"/>
                </a:cubicBezTo>
                <a:cubicBezTo>
                  <a:pt x="6439" y="2904"/>
                  <a:pt x="2904" y="6439"/>
                  <a:pt x="2904" y="10800"/>
                </a:cubicBezTo>
                <a:lnTo>
                  <a:pt x="0" y="10800"/>
                </a:lnTo>
                <a:cubicBezTo>
                  <a:pt x="0" y="4835"/>
                  <a:pt x="4835" y="0"/>
                  <a:pt x="10800" y="0"/>
                </a:cubicBezTo>
                <a:cubicBezTo>
                  <a:pt x="16764" y="0"/>
                  <a:pt x="21600" y="4835"/>
                  <a:pt x="21600" y="10800"/>
                </a:cubicBezTo>
                <a:cubicBezTo>
                  <a:pt x="21600" y="11040"/>
                  <a:pt x="21591" y="11279"/>
                  <a:pt x="21576" y="11519"/>
                </a:cubicBezTo>
                <a:lnTo>
                  <a:pt x="24270" y="11699"/>
                </a:lnTo>
                <a:lnTo>
                  <a:pt x="19851" y="15565"/>
                </a:lnTo>
                <a:lnTo>
                  <a:pt x="15984" y="11146"/>
                </a:lnTo>
                <a:lnTo>
                  <a:pt x="18678" y="11325"/>
                </a:lnTo>
                <a:close/>
              </a:path>
            </a:pathLst>
          </a:custGeom>
          <a:solidFill>
            <a:srgbClr val="FFFFFF"/>
          </a:solidFill>
          <a:ln w="9525">
            <a:solidFill>
              <a:srgbClr val="000000"/>
            </a:solidFill>
            <a:miter lim="800000"/>
            <a:headEnd/>
            <a:tailEnd/>
          </a:ln>
        </p:spPr>
        <p:txBody>
          <a:bodyPr lIns="74295" tIns="8890" rIns="74295" bIns="8890"/>
          <a:lstStyle/>
          <a:p>
            <a:endParaRPr lang="ja-JP" altLang="en-US"/>
          </a:p>
        </p:txBody>
      </p:sp>
      <p:sp>
        <p:nvSpPr>
          <p:cNvPr id="8209" name="AutoShape 7"/>
          <p:cNvSpPr>
            <a:spLocks noChangeArrowheads="1"/>
          </p:cNvSpPr>
          <p:nvPr/>
        </p:nvSpPr>
        <p:spPr bwMode="auto">
          <a:xfrm>
            <a:off x="6852163" y="3716331"/>
            <a:ext cx="193145" cy="330729"/>
          </a:xfrm>
          <a:prstGeom prst="upArrow">
            <a:avLst>
              <a:gd name="adj1" fmla="val 50000"/>
              <a:gd name="adj2" fmla="val 86424"/>
            </a:avLst>
          </a:prstGeom>
          <a:solidFill>
            <a:srgbClr val="FFFFFF"/>
          </a:solidFill>
          <a:ln w="9525">
            <a:solidFill>
              <a:srgbClr val="000000"/>
            </a:solidFill>
            <a:miter lim="800000"/>
            <a:headEnd/>
            <a:tailEnd/>
          </a:ln>
        </p:spPr>
        <p:txBody>
          <a:bodyPr vert="eaVert" lIns="74295" tIns="8890" rIns="74295" bIns="8890"/>
          <a:lstStyle/>
          <a:p>
            <a:endParaRPr lang="ja-JP" altLang="en-US" sz="2000"/>
          </a:p>
        </p:txBody>
      </p:sp>
      <p:sp>
        <p:nvSpPr>
          <p:cNvPr id="8210" name="Text Box 8"/>
          <p:cNvSpPr txBox="1">
            <a:spLocks noChangeArrowheads="1"/>
          </p:cNvSpPr>
          <p:nvPr/>
        </p:nvSpPr>
        <p:spPr bwMode="auto">
          <a:xfrm>
            <a:off x="5915006" y="4025055"/>
            <a:ext cx="2081213" cy="400050"/>
          </a:xfrm>
          <a:prstGeom prst="rect">
            <a:avLst/>
          </a:prstGeom>
          <a:noFill/>
          <a:ln w="9525">
            <a:noFill/>
            <a:miter lim="800000"/>
            <a:headEnd/>
            <a:tailEnd/>
          </a:ln>
        </p:spPr>
        <p:txBody>
          <a:bodyPr>
            <a:spAutoFit/>
          </a:bodyPr>
          <a:lstStyle/>
          <a:p>
            <a:pPr algn="just"/>
            <a:r>
              <a:rPr lang="en-US" altLang="ja-JP" sz="2000" dirty="0">
                <a:latin typeface="Century" pitchFamily="18" charset="0"/>
              </a:rPr>
              <a:t>Incident wave</a:t>
            </a:r>
            <a:endParaRPr lang="ja-JP" altLang="ja-JP" sz="2000" dirty="0"/>
          </a:p>
        </p:txBody>
      </p:sp>
      <p:sp>
        <p:nvSpPr>
          <p:cNvPr id="8211" name="Text Box 9"/>
          <p:cNvSpPr txBox="1">
            <a:spLocks noChangeArrowheads="1"/>
          </p:cNvSpPr>
          <p:nvPr/>
        </p:nvSpPr>
        <p:spPr bwMode="auto">
          <a:xfrm>
            <a:off x="6845785" y="3179046"/>
            <a:ext cx="1904315" cy="400110"/>
          </a:xfrm>
          <a:prstGeom prst="rect">
            <a:avLst/>
          </a:prstGeom>
          <a:noFill/>
          <a:ln w="9525">
            <a:noFill/>
            <a:miter lim="800000"/>
            <a:headEnd/>
            <a:tailEnd/>
          </a:ln>
        </p:spPr>
        <p:txBody>
          <a:bodyPr wrap="square">
            <a:spAutoFit/>
          </a:bodyPr>
          <a:lstStyle/>
          <a:p>
            <a:pPr algn="just"/>
            <a:r>
              <a:rPr lang="en-US" altLang="ja-JP" sz="2000" dirty="0">
                <a:latin typeface="Century" pitchFamily="18" charset="0"/>
              </a:rPr>
              <a:t>Plaster board</a:t>
            </a:r>
            <a:endParaRPr lang="ja-JP" altLang="ja-JP" sz="2000" dirty="0"/>
          </a:p>
        </p:txBody>
      </p:sp>
      <p:sp>
        <p:nvSpPr>
          <p:cNvPr id="8212" name="Text Box 10"/>
          <p:cNvSpPr txBox="1">
            <a:spLocks noChangeArrowheads="1"/>
          </p:cNvSpPr>
          <p:nvPr/>
        </p:nvSpPr>
        <p:spPr bwMode="auto">
          <a:xfrm>
            <a:off x="5889625" y="1504950"/>
            <a:ext cx="2079625" cy="400050"/>
          </a:xfrm>
          <a:prstGeom prst="rect">
            <a:avLst/>
          </a:prstGeom>
          <a:noFill/>
          <a:ln w="9525">
            <a:noFill/>
            <a:miter lim="800000"/>
            <a:headEnd/>
            <a:tailEnd/>
          </a:ln>
        </p:spPr>
        <p:txBody>
          <a:bodyPr>
            <a:spAutoFit/>
          </a:bodyPr>
          <a:lstStyle/>
          <a:p>
            <a:pPr algn="just"/>
            <a:r>
              <a:rPr lang="en-US" altLang="ja-JP" sz="2000">
                <a:latin typeface="Century" pitchFamily="18" charset="0"/>
              </a:rPr>
              <a:t>Concrete wall</a:t>
            </a:r>
            <a:endParaRPr lang="ja-JP" altLang="ja-JP" sz="2000"/>
          </a:p>
        </p:txBody>
      </p:sp>
      <p:sp>
        <p:nvSpPr>
          <p:cNvPr id="8213" name="Rectangle 11"/>
          <p:cNvSpPr>
            <a:spLocks noChangeArrowheads="1"/>
          </p:cNvSpPr>
          <p:nvPr/>
        </p:nvSpPr>
        <p:spPr bwMode="auto">
          <a:xfrm>
            <a:off x="6242582" y="2895593"/>
            <a:ext cx="165100" cy="163513"/>
          </a:xfrm>
          <a:prstGeom prst="rect">
            <a:avLst/>
          </a:prstGeom>
          <a:solidFill>
            <a:srgbClr val="7F7F7F"/>
          </a:solidFill>
          <a:ln w="9525">
            <a:solidFill>
              <a:srgbClr val="000000"/>
            </a:solidFill>
            <a:miter lim="800000"/>
            <a:headEnd/>
            <a:tailEnd/>
          </a:ln>
        </p:spPr>
        <p:txBody>
          <a:bodyPr lIns="74295" tIns="8890" rIns="74295" bIns="8890"/>
          <a:lstStyle/>
          <a:p>
            <a:endParaRPr lang="ja-JP" altLang="en-US" sz="2000"/>
          </a:p>
        </p:txBody>
      </p:sp>
      <p:sp>
        <p:nvSpPr>
          <p:cNvPr id="8214" name="Text Box 12"/>
          <p:cNvSpPr txBox="1">
            <a:spLocks noChangeArrowheads="1"/>
          </p:cNvSpPr>
          <p:nvPr/>
        </p:nvSpPr>
        <p:spPr bwMode="auto">
          <a:xfrm>
            <a:off x="4679423" y="2709333"/>
            <a:ext cx="1670579" cy="400110"/>
          </a:xfrm>
          <a:prstGeom prst="rect">
            <a:avLst/>
          </a:prstGeom>
          <a:noFill/>
          <a:ln w="9525">
            <a:noFill/>
            <a:miter lim="800000"/>
            <a:headEnd/>
            <a:tailEnd/>
          </a:ln>
        </p:spPr>
        <p:txBody>
          <a:bodyPr wrap="square">
            <a:spAutoFit/>
          </a:bodyPr>
          <a:lstStyle/>
          <a:p>
            <a:pPr algn="just"/>
            <a:r>
              <a:rPr lang="en-US" altLang="ja-JP" sz="2000" dirty="0">
                <a:latin typeface="Century" pitchFamily="18" charset="0"/>
              </a:rPr>
              <a:t>Metal </a:t>
            </a:r>
            <a:r>
              <a:rPr lang="en-US" altLang="ja-JP" sz="2000" dirty="0" smtClean="0">
                <a:latin typeface="Century" pitchFamily="18" charset="0"/>
              </a:rPr>
              <a:t>frame</a:t>
            </a:r>
            <a:endParaRPr lang="ja-JP" altLang="ja-JP" sz="2000" dirty="0"/>
          </a:p>
        </p:txBody>
      </p:sp>
      <p:cxnSp>
        <p:nvCxnSpPr>
          <p:cNvPr id="8215" name="AutoShape 13"/>
          <p:cNvCxnSpPr>
            <a:cxnSpLocks noChangeShapeType="1"/>
          </p:cNvCxnSpPr>
          <p:nvPr/>
        </p:nvCxnSpPr>
        <p:spPr bwMode="auto">
          <a:xfrm rot="16200000" flipH="1">
            <a:off x="7476862" y="2498461"/>
            <a:ext cx="1085850" cy="13229"/>
          </a:xfrm>
          <a:prstGeom prst="straightConnector1">
            <a:avLst/>
          </a:prstGeom>
          <a:noFill/>
          <a:ln w="9525">
            <a:solidFill>
              <a:srgbClr val="000000"/>
            </a:solidFill>
            <a:round/>
            <a:headEnd type="triangle" w="med" len="med"/>
            <a:tailEnd type="triangle" w="med" len="med"/>
          </a:ln>
        </p:spPr>
      </p:cxnSp>
      <p:sp>
        <p:nvSpPr>
          <p:cNvPr id="8216" name="Text Box 14"/>
          <p:cNvSpPr txBox="1">
            <a:spLocks noChangeArrowheads="1"/>
          </p:cNvSpPr>
          <p:nvPr/>
        </p:nvSpPr>
        <p:spPr bwMode="auto">
          <a:xfrm>
            <a:off x="8072437" y="2171700"/>
            <a:ext cx="1071563" cy="400050"/>
          </a:xfrm>
          <a:prstGeom prst="rect">
            <a:avLst/>
          </a:prstGeom>
          <a:noFill/>
          <a:ln w="9525">
            <a:noFill/>
            <a:miter lim="800000"/>
            <a:headEnd/>
            <a:tailEnd/>
          </a:ln>
        </p:spPr>
        <p:txBody>
          <a:bodyPr>
            <a:spAutoFit/>
          </a:bodyPr>
          <a:lstStyle/>
          <a:p>
            <a:pPr algn="just"/>
            <a:r>
              <a:rPr lang="en-US" altLang="ja-JP" sz="2000" dirty="0">
                <a:latin typeface="Century" pitchFamily="18" charset="0"/>
              </a:rPr>
              <a:t>60cm</a:t>
            </a:r>
            <a:endParaRPr lang="ja-JP" altLang="ja-JP" sz="2000" dirty="0"/>
          </a:p>
        </p:txBody>
      </p:sp>
      <p:sp>
        <p:nvSpPr>
          <p:cNvPr id="8217" name="テキスト ボックス 27"/>
          <p:cNvSpPr txBox="1">
            <a:spLocks noChangeArrowheads="1"/>
          </p:cNvSpPr>
          <p:nvPr/>
        </p:nvSpPr>
        <p:spPr bwMode="auto">
          <a:xfrm>
            <a:off x="5063453" y="4429352"/>
            <a:ext cx="3804247" cy="461665"/>
          </a:xfrm>
          <a:prstGeom prst="rect">
            <a:avLst/>
          </a:prstGeom>
          <a:noFill/>
          <a:ln w="9525">
            <a:noFill/>
            <a:miter lim="800000"/>
            <a:headEnd/>
            <a:tailEnd/>
          </a:ln>
        </p:spPr>
        <p:txBody>
          <a:bodyPr wrap="none">
            <a:spAutoFit/>
          </a:bodyPr>
          <a:lstStyle/>
          <a:p>
            <a:r>
              <a:rPr lang="en-US" altLang="ja-JP" sz="2400" dirty="0"/>
              <a:t>Detail </a:t>
            </a:r>
            <a:r>
              <a:rPr lang="en-US" altLang="ja-JP" sz="2400" dirty="0" smtClean="0"/>
              <a:t>of two reflected </a:t>
            </a:r>
            <a:r>
              <a:rPr lang="en-US" altLang="ja-JP" sz="2400" dirty="0"/>
              <a:t>waves</a:t>
            </a:r>
            <a:endParaRPr lang="ja-JP" altLang="en-US" sz="2400" dirty="0"/>
          </a:p>
        </p:txBody>
      </p:sp>
      <p:sp>
        <p:nvSpPr>
          <p:cNvPr id="26" name="AutoShape 5"/>
          <p:cNvSpPr>
            <a:spLocks noChangeArrowheads="1"/>
          </p:cNvSpPr>
          <p:nvPr/>
        </p:nvSpPr>
        <p:spPr bwMode="auto">
          <a:xfrm>
            <a:off x="6664855" y="2517242"/>
            <a:ext cx="344487" cy="733425"/>
          </a:xfrm>
          <a:custGeom>
            <a:avLst/>
            <a:gdLst>
              <a:gd name="T0" fmla="*/ 2147483647 w 21600"/>
              <a:gd name="T1" fmla="*/ 225959672 h 21600"/>
              <a:gd name="T2" fmla="*/ 1501848968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678" y="11325"/>
                </a:moveTo>
                <a:cubicBezTo>
                  <a:pt x="18690" y="11150"/>
                  <a:pt x="18696" y="10975"/>
                  <a:pt x="18696" y="10800"/>
                </a:cubicBezTo>
                <a:cubicBezTo>
                  <a:pt x="18696" y="6439"/>
                  <a:pt x="15160" y="2904"/>
                  <a:pt x="10800" y="2904"/>
                </a:cubicBezTo>
                <a:cubicBezTo>
                  <a:pt x="6439" y="2904"/>
                  <a:pt x="2904" y="6439"/>
                  <a:pt x="2904" y="10800"/>
                </a:cubicBezTo>
                <a:lnTo>
                  <a:pt x="0" y="10800"/>
                </a:lnTo>
                <a:cubicBezTo>
                  <a:pt x="0" y="4835"/>
                  <a:pt x="4835" y="0"/>
                  <a:pt x="10800" y="0"/>
                </a:cubicBezTo>
                <a:cubicBezTo>
                  <a:pt x="16764" y="0"/>
                  <a:pt x="21600" y="4835"/>
                  <a:pt x="21600" y="10800"/>
                </a:cubicBezTo>
                <a:cubicBezTo>
                  <a:pt x="21600" y="11040"/>
                  <a:pt x="21591" y="11279"/>
                  <a:pt x="21576" y="11519"/>
                </a:cubicBezTo>
                <a:lnTo>
                  <a:pt x="24270" y="11699"/>
                </a:lnTo>
                <a:lnTo>
                  <a:pt x="19851" y="15565"/>
                </a:lnTo>
                <a:lnTo>
                  <a:pt x="15984" y="11146"/>
                </a:lnTo>
                <a:lnTo>
                  <a:pt x="18678" y="11325"/>
                </a:lnTo>
                <a:close/>
              </a:path>
            </a:pathLst>
          </a:custGeom>
          <a:solidFill>
            <a:srgbClr val="FFFFFF"/>
          </a:solidFill>
          <a:ln w="9525">
            <a:solidFill>
              <a:srgbClr val="000000"/>
            </a:solidFill>
            <a:miter lim="800000"/>
            <a:headEnd/>
            <a:tailEnd/>
          </a:ln>
        </p:spPr>
        <p:txBody>
          <a:bodyPr lIns="74295" tIns="8890" rIns="74295" bIns="8890"/>
          <a:lstStyle/>
          <a:p>
            <a:endParaRPr lang="ja-JP" altLang="en-US"/>
          </a:p>
        </p:txBody>
      </p:sp>
      <p:sp>
        <p:nvSpPr>
          <p:cNvPr id="27" name="円/楕円 26"/>
          <p:cNvSpPr/>
          <p:nvPr/>
        </p:nvSpPr>
        <p:spPr bwMode="auto">
          <a:xfrm>
            <a:off x="6739467" y="2302936"/>
            <a:ext cx="203200" cy="203200"/>
          </a:xfrm>
          <a:prstGeom prst="ellipse">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 name="Text Box 12"/>
          <p:cNvSpPr txBox="1">
            <a:spLocks noChangeArrowheads="1"/>
          </p:cNvSpPr>
          <p:nvPr/>
        </p:nvSpPr>
        <p:spPr bwMode="auto">
          <a:xfrm>
            <a:off x="6000222" y="2167469"/>
            <a:ext cx="722313" cy="400110"/>
          </a:xfrm>
          <a:prstGeom prst="rect">
            <a:avLst/>
          </a:prstGeom>
          <a:noFill/>
          <a:ln w="9525">
            <a:noFill/>
            <a:miter lim="800000"/>
            <a:headEnd/>
            <a:tailEnd/>
          </a:ln>
        </p:spPr>
        <p:txBody>
          <a:bodyPr wrap="square">
            <a:spAutoFit/>
          </a:bodyPr>
          <a:lstStyle/>
          <a:p>
            <a:pPr algn="just"/>
            <a:r>
              <a:rPr lang="en-US" altLang="ja-JP" sz="2000" dirty="0" smtClean="0">
                <a:latin typeface="Century" pitchFamily="18" charset="0"/>
              </a:rPr>
              <a:t>Pipe</a:t>
            </a:r>
            <a:endParaRPr lang="ja-JP" altLang="ja-JP" sz="2000" dirty="0"/>
          </a:p>
        </p:txBody>
      </p:sp>
      <p:sp>
        <p:nvSpPr>
          <p:cNvPr id="29" name="AutoShape 5"/>
          <p:cNvSpPr>
            <a:spLocks noChangeArrowheads="1"/>
          </p:cNvSpPr>
          <p:nvPr/>
        </p:nvSpPr>
        <p:spPr bwMode="auto">
          <a:xfrm>
            <a:off x="7248404" y="1992306"/>
            <a:ext cx="344487" cy="733425"/>
          </a:xfrm>
          <a:custGeom>
            <a:avLst/>
            <a:gdLst>
              <a:gd name="T0" fmla="*/ 2147483647 w 21600"/>
              <a:gd name="T1" fmla="*/ 225959672 h 21600"/>
              <a:gd name="T2" fmla="*/ 1501848968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678" y="11325"/>
                </a:moveTo>
                <a:cubicBezTo>
                  <a:pt x="18690" y="11150"/>
                  <a:pt x="18696" y="10975"/>
                  <a:pt x="18696" y="10800"/>
                </a:cubicBezTo>
                <a:cubicBezTo>
                  <a:pt x="18696" y="6439"/>
                  <a:pt x="15160" y="2904"/>
                  <a:pt x="10800" y="2904"/>
                </a:cubicBezTo>
                <a:cubicBezTo>
                  <a:pt x="6439" y="2904"/>
                  <a:pt x="2904" y="6439"/>
                  <a:pt x="2904" y="10800"/>
                </a:cubicBezTo>
                <a:lnTo>
                  <a:pt x="0" y="10800"/>
                </a:lnTo>
                <a:cubicBezTo>
                  <a:pt x="0" y="4835"/>
                  <a:pt x="4835" y="0"/>
                  <a:pt x="10800" y="0"/>
                </a:cubicBezTo>
                <a:cubicBezTo>
                  <a:pt x="16764" y="0"/>
                  <a:pt x="21600" y="4835"/>
                  <a:pt x="21600" y="10800"/>
                </a:cubicBezTo>
                <a:cubicBezTo>
                  <a:pt x="21600" y="11040"/>
                  <a:pt x="21591" y="11279"/>
                  <a:pt x="21576" y="11519"/>
                </a:cubicBezTo>
                <a:lnTo>
                  <a:pt x="24270" y="11699"/>
                </a:lnTo>
                <a:lnTo>
                  <a:pt x="19851" y="15565"/>
                </a:lnTo>
                <a:lnTo>
                  <a:pt x="15984" y="11146"/>
                </a:lnTo>
                <a:lnTo>
                  <a:pt x="18678" y="11325"/>
                </a:lnTo>
                <a:close/>
              </a:path>
            </a:pathLst>
          </a:custGeom>
          <a:solidFill>
            <a:srgbClr val="FFFFFF"/>
          </a:solidFill>
          <a:ln w="9525">
            <a:solidFill>
              <a:srgbClr val="000000"/>
            </a:solidFill>
            <a:miter lim="800000"/>
            <a:headEnd/>
            <a:tailEnd/>
          </a:ln>
        </p:spPr>
        <p:txBody>
          <a:bodyPr lIns="74295" tIns="8890" rIns="74295" bIns="8890"/>
          <a:lstStyle/>
          <a:p>
            <a:endParaRPr lang="ja-JP" altLang="en-US"/>
          </a:p>
        </p:txBody>
      </p:sp>
      <p:cxnSp>
        <p:nvCxnSpPr>
          <p:cNvPr id="32" name="AutoShape 13"/>
          <p:cNvCxnSpPr>
            <a:cxnSpLocks noChangeShapeType="1"/>
          </p:cNvCxnSpPr>
          <p:nvPr/>
        </p:nvCxnSpPr>
        <p:spPr bwMode="auto">
          <a:xfrm rot="5400000">
            <a:off x="6892391" y="2763522"/>
            <a:ext cx="555672" cy="8599"/>
          </a:xfrm>
          <a:prstGeom prst="straightConnector1">
            <a:avLst/>
          </a:prstGeom>
          <a:noFill/>
          <a:ln w="9525">
            <a:solidFill>
              <a:srgbClr val="000000"/>
            </a:solidFill>
            <a:round/>
            <a:headEnd type="triangle" w="med" len="med"/>
            <a:tailEnd type="triangle" w="med" len="med"/>
          </a:ln>
        </p:spPr>
      </p:cxnSp>
      <p:sp>
        <p:nvSpPr>
          <p:cNvPr id="36" name="Text Box 14"/>
          <p:cNvSpPr txBox="1">
            <a:spLocks noChangeArrowheads="1"/>
          </p:cNvSpPr>
          <p:nvPr/>
        </p:nvSpPr>
        <p:spPr bwMode="auto">
          <a:xfrm>
            <a:off x="7141623" y="2591387"/>
            <a:ext cx="1071563" cy="400050"/>
          </a:xfrm>
          <a:prstGeom prst="rect">
            <a:avLst/>
          </a:prstGeom>
          <a:noFill/>
          <a:ln w="9525">
            <a:noFill/>
            <a:miter lim="800000"/>
            <a:headEnd/>
            <a:tailEnd/>
          </a:ln>
        </p:spPr>
        <p:txBody>
          <a:bodyPr>
            <a:spAutoFit/>
          </a:bodyPr>
          <a:lstStyle/>
          <a:p>
            <a:pPr algn="just"/>
            <a:r>
              <a:rPr lang="en-US" altLang="ja-JP" sz="2000" dirty="0" smtClean="0">
                <a:latin typeface="Century" pitchFamily="18" charset="0"/>
              </a:rPr>
              <a:t>30cm</a:t>
            </a:r>
            <a:endParaRPr lang="ja-JP" altLang="ja-JP" sz="2000" dirty="0"/>
          </a:p>
        </p:txBody>
      </p:sp>
      <p:sp>
        <p:nvSpPr>
          <p:cNvPr id="37"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685800" y="688975"/>
            <a:ext cx="7772400" cy="698500"/>
          </a:xfrm>
        </p:spPr>
        <p:txBody>
          <a:bodyPr/>
          <a:lstStyle/>
          <a:p>
            <a:r>
              <a:rPr lang="en-US" altLang="ja-JP" sz="2800" dirty="0" smtClean="0">
                <a:solidFill>
                  <a:srgbClr val="0000FF"/>
                </a:solidFill>
                <a:ea typeface="ＭＳ Ｐゴシック" charset="-128"/>
              </a:rPr>
              <a:t>Plaster board penetration loss</a:t>
            </a:r>
            <a:r>
              <a:rPr lang="ja-JP" altLang="en-US" sz="2800" dirty="0" smtClean="0">
                <a:solidFill>
                  <a:srgbClr val="0000FF"/>
                </a:solidFill>
                <a:ea typeface="ＭＳ Ｐゴシック" charset="-128"/>
              </a:rPr>
              <a:t> </a:t>
            </a:r>
            <a:r>
              <a:rPr lang="en-US" altLang="ja-JP" sz="2800" dirty="0" smtClean="0">
                <a:solidFill>
                  <a:srgbClr val="0000FF"/>
                </a:solidFill>
                <a:ea typeface="ＭＳ Ｐゴシック" charset="-128"/>
              </a:rPr>
              <a:t>measurement</a:t>
            </a:r>
            <a:endParaRPr lang="ja-JP" altLang="en-US" sz="2800" dirty="0" smtClean="0">
              <a:solidFill>
                <a:srgbClr val="0000FF"/>
              </a:solidFill>
              <a:ea typeface="ＭＳ Ｐゴシック" charset="-128"/>
            </a:endParaRPr>
          </a:p>
        </p:txBody>
      </p:sp>
      <p:sp>
        <p:nvSpPr>
          <p:cNvPr id="9220" name="フッター プレースホルダ 4"/>
          <p:cNvSpPr>
            <a:spLocks noGrp="1"/>
          </p:cNvSpPr>
          <p:nvPr>
            <p:ph type="ftr" sz="quarter" idx="11"/>
          </p:nvPr>
        </p:nvSpPr>
        <p:spPr>
          <a:noFill/>
        </p:spPr>
        <p:txBody>
          <a:bodyPr/>
          <a:lstStyle/>
          <a:p>
            <a:r>
              <a:rPr lang="en-US" altLang="ja-JP" smtClean="0"/>
              <a:t>Hirokazu Sawada, Tohoku University</a:t>
            </a:r>
          </a:p>
        </p:txBody>
      </p:sp>
      <p:sp>
        <p:nvSpPr>
          <p:cNvPr id="9221" name="スライド番号プレースホルダ 5"/>
          <p:cNvSpPr>
            <a:spLocks noGrp="1"/>
          </p:cNvSpPr>
          <p:nvPr>
            <p:ph type="sldNum" sz="quarter" idx="12"/>
          </p:nvPr>
        </p:nvSpPr>
        <p:spPr>
          <a:noFill/>
        </p:spPr>
        <p:txBody>
          <a:bodyPr/>
          <a:lstStyle/>
          <a:p>
            <a:r>
              <a:rPr lang="en-US" altLang="ja-JP" smtClean="0"/>
              <a:t>Slide </a:t>
            </a:r>
            <a:fld id="{C5E29D16-204A-44DD-9374-22EB32EBA8E6}" type="slidenum">
              <a:rPr lang="en-US" altLang="ja-JP" smtClean="0"/>
              <a:pPr/>
              <a:t>9</a:t>
            </a:fld>
            <a:endParaRPr lang="en-US" altLang="ja-JP" smtClean="0"/>
          </a:p>
        </p:txBody>
      </p:sp>
      <p:pic>
        <p:nvPicPr>
          <p:cNvPr id="9222" name="図 6"/>
          <p:cNvPicPr>
            <a:picLocks noChangeAspect="1"/>
          </p:cNvPicPr>
          <p:nvPr/>
        </p:nvPicPr>
        <p:blipFill>
          <a:blip r:embed="rId2" cstate="print"/>
          <a:srcRect/>
          <a:stretch>
            <a:fillRect/>
          </a:stretch>
        </p:blipFill>
        <p:spPr bwMode="auto">
          <a:xfrm>
            <a:off x="673100" y="1492250"/>
            <a:ext cx="3813175" cy="2859088"/>
          </a:xfrm>
          <a:prstGeom prst="rect">
            <a:avLst/>
          </a:prstGeom>
          <a:noFill/>
          <a:ln w="9525">
            <a:noFill/>
            <a:miter lim="800000"/>
            <a:headEnd/>
            <a:tailEnd/>
          </a:ln>
        </p:spPr>
      </p:pic>
      <p:pic>
        <p:nvPicPr>
          <p:cNvPr id="9223" name="図 7"/>
          <p:cNvPicPr>
            <a:picLocks noChangeAspect="1"/>
          </p:cNvPicPr>
          <p:nvPr/>
        </p:nvPicPr>
        <p:blipFill>
          <a:blip r:embed="rId3" cstate="print"/>
          <a:srcRect/>
          <a:stretch>
            <a:fillRect/>
          </a:stretch>
        </p:blipFill>
        <p:spPr bwMode="auto">
          <a:xfrm>
            <a:off x="4591050" y="1376363"/>
            <a:ext cx="4056063" cy="3044825"/>
          </a:xfrm>
          <a:prstGeom prst="rect">
            <a:avLst/>
          </a:prstGeom>
          <a:noFill/>
          <a:ln w="9525">
            <a:noFill/>
            <a:miter lim="800000"/>
            <a:headEnd/>
            <a:tailEnd/>
          </a:ln>
        </p:spPr>
      </p:pic>
      <p:sp>
        <p:nvSpPr>
          <p:cNvPr id="9224" name="テキスト ボックス 8"/>
          <p:cNvSpPr txBox="1">
            <a:spLocks noChangeArrowheads="1"/>
          </p:cNvSpPr>
          <p:nvPr/>
        </p:nvSpPr>
        <p:spPr bwMode="auto">
          <a:xfrm>
            <a:off x="3911600" y="2757488"/>
            <a:ext cx="582613" cy="522287"/>
          </a:xfrm>
          <a:prstGeom prst="rect">
            <a:avLst/>
          </a:prstGeom>
          <a:noFill/>
          <a:ln w="9525">
            <a:noFill/>
            <a:miter lim="800000"/>
            <a:headEnd/>
            <a:tailEnd/>
          </a:ln>
        </p:spPr>
        <p:txBody>
          <a:bodyPr wrap="none">
            <a:spAutoFit/>
          </a:bodyPr>
          <a:lstStyle/>
          <a:p>
            <a:r>
              <a:rPr lang="en-US" altLang="ja-JP" sz="2800">
                <a:solidFill>
                  <a:srgbClr val="FF0000"/>
                </a:solidFill>
              </a:rPr>
              <a:t>Tx</a:t>
            </a:r>
            <a:endParaRPr lang="ja-JP" altLang="en-US" sz="2800">
              <a:solidFill>
                <a:srgbClr val="FF0000"/>
              </a:solidFill>
            </a:endParaRPr>
          </a:p>
        </p:txBody>
      </p:sp>
      <p:sp>
        <p:nvSpPr>
          <p:cNvPr id="9225" name="正方形/長方形 9"/>
          <p:cNvSpPr>
            <a:spLocks noChangeArrowheads="1"/>
          </p:cNvSpPr>
          <p:nvPr/>
        </p:nvSpPr>
        <p:spPr bwMode="auto">
          <a:xfrm>
            <a:off x="1214438" y="2587625"/>
            <a:ext cx="603250" cy="522288"/>
          </a:xfrm>
          <a:prstGeom prst="rect">
            <a:avLst/>
          </a:prstGeom>
          <a:noFill/>
          <a:ln w="9525">
            <a:noFill/>
            <a:miter lim="800000"/>
            <a:headEnd/>
            <a:tailEnd/>
          </a:ln>
        </p:spPr>
        <p:txBody>
          <a:bodyPr wrap="none">
            <a:spAutoFit/>
          </a:bodyPr>
          <a:lstStyle/>
          <a:p>
            <a:r>
              <a:rPr lang="en-US" altLang="ja-JP" sz="2800">
                <a:solidFill>
                  <a:srgbClr val="FF0000"/>
                </a:solidFill>
              </a:rPr>
              <a:t>Rx</a:t>
            </a:r>
            <a:endParaRPr lang="ja-JP" altLang="en-US" sz="2800">
              <a:solidFill>
                <a:srgbClr val="FF0000"/>
              </a:solidFill>
            </a:endParaRPr>
          </a:p>
        </p:txBody>
      </p:sp>
      <p:sp>
        <p:nvSpPr>
          <p:cNvPr id="9226" name="円/楕円 10"/>
          <p:cNvSpPr>
            <a:spLocks noChangeArrowheads="1"/>
          </p:cNvSpPr>
          <p:nvPr/>
        </p:nvSpPr>
        <p:spPr bwMode="auto">
          <a:xfrm>
            <a:off x="1392238" y="2335213"/>
            <a:ext cx="295275" cy="295275"/>
          </a:xfrm>
          <a:prstGeom prst="ellipse">
            <a:avLst/>
          </a:prstGeom>
          <a:noFill/>
          <a:ln w="28575" algn="ctr">
            <a:solidFill>
              <a:srgbClr val="FF0000"/>
            </a:solidFill>
            <a:prstDash val="dash"/>
            <a:round/>
            <a:headEnd type="none" w="sm" len="sm"/>
            <a:tailEnd type="none" w="sm" len="sm"/>
          </a:ln>
        </p:spPr>
        <p:txBody>
          <a:bodyPr/>
          <a:lstStyle/>
          <a:p>
            <a:pPr eaLnBrk="0" hangingPunct="0"/>
            <a:endParaRPr kumimoji="0" lang="ja-JP" altLang="en-US"/>
          </a:p>
        </p:txBody>
      </p:sp>
      <p:sp>
        <p:nvSpPr>
          <p:cNvPr id="9227" name="円/楕円 11"/>
          <p:cNvSpPr>
            <a:spLocks noChangeArrowheads="1"/>
          </p:cNvSpPr>
          <p:nvPr/>
        </p:nvSpPr>
        <p:spPr bwMode="auto">
          <a:xfrm>
            <a:off x="3740150" y="2571750"/>
            <a:ext cx="295275" cy="295275"/>
          </a:xfrm>
          <a:prstGeom prst="ellipse">
            <a:avLst/>
          </a:prstGeom>
          <a:noFill/>
          <a:ln w="28575" algn="ctr">
            <a:solidFill>
              <a:srgbClr val="FF0000"/>
            </a:solidFill>
            <a:prstDash val="dash"/>
            <a:round/>
            <a:headEnd type="none" w="sm" len="sm"/>
            <a:tailEnd type="none" w="sm" len="sm"/>
          </a:ln>
        </p:spPr>
        <p:txBody>
          <a:bodyPr/>
          <a:lstStyle/>
          <a:p>
            <a:pPr eaLnBrk="0" hangingPunct="0"/>
            <a:endParaRPr kumimoji="0" lang="ja-JP" altLang="en-US"/>
          </a:p>
        </p:txBody>
      </p:sp>
      <p:sp>
        <p:nvSpPr>
          <p:cNvPr id="9228" name="正方形/長方形 12"/>
          <p:cNvSpPr>
            <a:spLocks noChangeArrowheads="1"/>
          </p:cNvSpPr>
          <p:nvPr/>
        </p:nvSpPr>
        <p:spPr bwMode="auto">
          <a:xfrm>
            <a:off x="-28137" y="4330869"/>
            <a:ext cx="5570807" cy="461665"/>
          </a:xfrm>
          <a:prstGeom prst="rect">
            <a:avLst/>
          </a:prstGeom>
          <a:noFill/>
          <a:ln w="9525">
            <a:noFill/>
            <a:miter lim="800000"/>
            <a:headEnd/>
            <a:tailEnd/>
          </a:ln>
        </p:spPr>
        <p:txBody>
          <a:bodyPr wrap="square">
            <a:spAutoFit/>
          </a:bodyPr>
          <a:lstStyle/>
          <a:p>
            <a:r>
              <a:rPr lang="en-US" altLang="ja-JP" sz="2400" dirty="0"/>
              <a:t> Snap shot of </a:t>
            </a:r>
            <a:r>
              <a:rPr lang="en-US" altLang="ja-JP" sz="2400" dirty="0" smtClean="0"/>
              <a:t>penetration loss </a:t>
            </a:r>
            <a:r>
              <a:rPr lang="en-US" altLang="ja-JP" sz="2400" dirty="0"/>
              <a:t>measurement</a:t>
            </a:r>
            <a:endParaRPr lang="ja-JP" altLang="en-US" sz="2400" dirty="0"/>
          </a:p>
        </p:txBody>
      </p:sp>
      <p:sp>
        <p:nvSpPr>
          <p:cNvPr id="9229" name="正方形/長方形 13"/>
          <p:cNvSpPr>
            <a:spLocks noChangeArrowheads="1"/>
          </p:cNvSpPr>
          <p:nvPr/>
        </p:nvSpPr>
        <p:spPr bwMode="auto">
          <a:xfrm>
            <a:off x="5635625" y="4303713"/>
            <a:ext cx="2140330" cy="461665"/>
          </a:xfrm>
          <a:prstGeom prst="rect">
            <a:avLst/>
          </a:prstGeom>
          <a:noFill/>
          <a:ln w="9525">
            <a:noFill/>
            <a:miter lim="800000"/>
            <a:headEnd/>
            <a:tailEnd/>
          </a:ln>
        </p:spPr>
        <p:txBody>
          <a:bodyPr wrap="none">
            <a:spAutoFit/>
          </a:bodyPr>
          <a:lstStyle/>
          <a:p>
            <a:r>
              <a:rPr lang="en-US" altLang="ja-JP" sz="2400" dirty="0"/>
              <a:t>Penetration loss</a:t>
            </a:r>
            <a:endParaRPr lang="ja-JP" altLang="ja-JP" sz="2400" dirty="0"/>
          </a:p>
        </p:txBody>
      </p:sp>
      <p:sp>
        <p:nvSpPr>
          <p:cNvPr id="9230" name="正方形/長方形 14"/>
          <p:cNvSpPr>
            <a:spLocks noChangeArrowheads="1"/>
          </p:cNvSpPr>
          <p:nvPr/>
        </p:nvSpPr>
        <p:spPr bwMode="auto">
          <a:xfrm>
            <a:off x="1842875" y="5056188"/>
            <a:ext cx="5148774" cy="830997"/>
          </a:xfrm>
          <a:prstGeom prst="rect">
            <a:avLst/>
          </a:prstGeom>
          <a:noFill/>
          <a:ln w="9525">
            <a:noFill/>
            <a:miter lim="800000"/>
            <a:headEnd/>
            <a:tailEnd/>
          </a:ln>
        </p:spPr>
        <p:txBody>
          <a:bodyPr wrap="square">
            <a:spAutoFit/>
          </a:bodyPr>
          <a:lstStyle/>
          <a:p>
            <a:pPr>
              <a:buClr>
                <a:srgbClr val="0000FF"/>
              </a:buClr>
              <a:buSzPct val="50000"/>
              <a:buFont typeface="Wingdings" pitchFamily="2" charset="2"/>
              <a:buChar char="n"/>
            </a:pPr>
            <a:r>
              <a:rPr lang="en-US" altLang="ja-JP" sz="2400" dirty="0" smtClean="0"/>
              <a:t>Penetration loss is about 0.7</a:t>
            </a:r>
            <a:r>
              <a:rPr lang="ja-JP" altLang="en-US" sz="2400" dirty="0" smtClean="0"/>
              <a:t>～</a:t>
            </a:r>
            <a:r>
              <a:rPr lang="en-US" altLang="ja-JP" sz="2400" dirty="0" smtClean="0"/>
              <a:t>2dB</a:t>
            </a:r>
          </a:p>
          <a:p>
            <a:pPr>
              <a:buClr>
                <a:srgbClr val="0000FF"/>
              </a:buClr>
              <a:buSzPct val="50000"/>
              <a:buFont typeface="Wingdings" pitchFamily="2" charset="2"/>
              <a:buChar char="n"/>
            </a:pPr>
            <a:r>
              <a:rPr lang="en-US" altLang="ja-JP" sz="2400" dirty="0" smtClean="0"/>
              <a:t>Plaster board does not reflect strongly </a:t>
            </a:r>
            <a:endParaRPr lang="ja-JP" altLang="ja-JP" sz="2400" dirty="0"/>
          </a:p>
        </p:txBody>
      </p:sp>
      <p:sp>
        <p:nvSpPr>
          <p:cNvPr id="15" name="日付プレースホルダ 3"/>
          <p:cNvSpPr>
            <a:spLocks noGrp="1"/>
          </p:cNvSpPr>
          <p:nvPr>
            <p:ph type="dt" sz="quarter" idx="10"/>
          </p:nvPr>
        </p:nvSpPr>
        <p:spPr>
          <a:xfrm>
            <a:off x="696913" y="332601"/>
            <a:ext cx="1102866" cy="276999"/>
          </a:xfrm>
          <a:noFill/>
        </p:spPr>
        <p:txBody>
          <a:bodyPr/>
          <a:lstStyle/>
          <a:p>
            <a:r>
              <a:rPr lang="en-US" altLang="ja-JP" dirty="0" smtClean="0"/>
              <a:t>April, 2010</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11602</TotalTime>
  <Words>1438</Words>
  <Application>Microsoft Office PowerPoint</Application>
  <PresentationFormat>画面に合わせる (4:3)</PresentationFormat>
  <Paragraphs>365</Paragraphs>
  <Slides>20</Slides>
  <Notes>11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20</vt:i4>
      </vt:variant>
    </vt:vector>
  </HeadingPairs>
  <TitlesOfParts>
    <vt:vector size="22" baseType="lpstr">
      <vt:lpstr>802-11-Submission</vt:lpstr>
      <vt:lpstr>Document</vt:lpstr>
      <vt:lpstr>スライド 1</vt:lpstr>
      <vt:lpstr>Abstract</vt:lpstr>
      <vt:lpstr>Floor plan of cubicle environments</vt:lpstr>
      <vt:lpstr>Direct and reflection wave paths  in cubicle environments</vt:lpstr>
      <vt:lpstr>スライド 5</vt:lpstr>
      <vt:lpstr>Measurement set up of reflection wave by ceiling</vt:lpstr>
      <vt:lpstr>Measured impulse response examples</vt:lpstr>
      <vt:lpstr>Cause of reflected wave power variation</vt:lpstr>
      <vt:lpstr>Plaster board penetration loss measurement</vt:lpstr>
      <vt:lpstr>Reflected wave power</vt:lpstr>
      <vt:lpstr>Impulse responses of AP-STA (AP antenna HPBW:90deg, C pol., STA antenna HPBW:30deg, V pol.)</vt:lpstr>
      <vt:lpstr>Consideration of the channel model for the cubicle environment (near location)</vt:lpstr>
      <vt:lpstr>Intra-cluster parameters for cubicle environments (near location)</vt:lpstr>
      <vt:lpstr>High resolution measurements for cubicle environment (far location)</vt:lpstr>
      <vt:lpstr>High resolution measurements for cubicle environment (far location)</vt:lpstr>
      <vt:lpstr>Measurement system for cubicle environments (far location)</vt:lpstr>
      <vt:lpstr>Measurement set up for high resolution TGad defined enterprise cubicle environment (Far location) </vt:lpstr>
      <vt:lpstr>High resolution measurement for cubicle environment (far location)</vt:lpstr>
      <vt:lpstr>Revised intra-cluster parameters for cubicle environments </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[Propagation measurement of conference room for TGad]</dc:title>
  <dc:creator>sawahiro</dc:creator>
  <cp:lastModifiedBy>sawahiro</cp:lastModifiedBy>
  <cp:revision>208</cp:revision>
  <cp:lastPrinted>1998-02-10T13:28:06Z</cp:lastPrinted>
  <dcterms:created xsi:type="dcterms:W3CDTF">2009-06-01T12:03:19Z</dcterms:created>
  <dcterms:modified xsi:type="dcterms:W3CDTF">2010-04-29T12:53:13Z</dcterms:modified>
</cp:coreProperties>
</file>