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2" r:id="rId3"/>
    <p:sldId id="284" r:id="rId4"/>
    <p:sldId id="280" r:id="rId5"/>
    <p:sldId id="273" r:id="rId6"/>
    <p:sldId id="274" r:id="rId7"/>
    <p:sldId id="283" r:id="rId8"/>
    <p:sldId id="285" r:id="rId9"/>
    <p:sldId id="275" r:id="rId10"/>
    <p:sldId id="286" r:id="rId11"/>
    <p:sldId id="281" r:id="rId12"/>
    <p:sldId id="287" r:id="rId13"/>
    <p:sldId id="289" r:id="rId14"/>
    <p:sldId id="292" r:id="rId15"/>
    <p:sldId id="288" r:id="rId16"/>
    <p:sldId id="290" r:id="rId17"/>
    <p:sldId id="293" r:id="rId18"/>
    <p:sldId id="295" r:id="rId19"/>
    <p:sldId id="294" r:id="rId20"/>
    <p:sldId id="291" r:id="rId21"/>
    <p:sldId id="296" r:id="rId2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D0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43" autoAdjust="0"/>
    <p:restoredTop sz="94660"/>
  </p:normalViewPr>
  <p:slideViewPr>
    <p:cSldViewPr>
      <p:cViewPr varScale="1">
        <p:scale>
          <a:sx n="127" d="100"/>
          <a:sy n="127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3975" y="20002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0025"/>
            <a:ext cx="91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275" y="9548813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3713" y="95488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B4FA2F4A-CA41-4FA2-B773-6DBB147D2A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9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4881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7700"/>
            <a:ext cx="553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838" y="115888"/>
            <a:ext cx="21955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5888"/>
            <a:ext cx="91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1887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388" y="9551988"/>
            <a:ext cx="2112962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1500" y="9551988"/>
            <a:ext cx="5175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0DDB3F3-4070-4D1A-9191-9DEFEC97474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1988"/>
            <a:ext cx="717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0400"/>
            <a:ext cx="5329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8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100" y="9551988"/>
            <a:ext cx="415925" cy="185737"/>
          </a:xfrm>
          <a:noFill/>
        </p:spPr>
        <p:txBody>
          <a:bodyPr/>
          <a:lstStyle/>
          <a:p>
            <a:r>
              <a:rPr lang="en-US" altLang="ja-JP" smtClean="0">
                <a:cs typeface="Arial" charset="0"/>
              </a:rPr>
              <a:t>Page </a:t>
            </a:r>
            <a:fld id="{18AE2EB2-FD2E-4ADA-A75D-FA705C171FF3}" type="slidenum">
              <a:rPr lang="en-US" altLang="ja-JP" smtClean="0">
                <a:cs typeface="Arial" charset="0"/>
              </a:rPr>
              <a:pPr/>
              <a:t>1</a:t>
            </a:fld>
            <a:endParaRPr lang="en-US" altLang="ja-JP" smtClean="0">
              <a:cs typeface="Arial" charset="0"/>
            </a:endParaRPr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17453FD-CA8E-44E5-A7EB-3C155F06E30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2EE3C85-69EC-4106-B181-9ADE96B019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738DB74-D994-4E02-945F-DD21D80DD11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25205F-1671-4A9E-8744-9B3DA900D6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690E879-94F5-4ADF-9ECC-2143299C7D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B346AA8-63F3-4D0A-A780-272817F284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92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13" y="6475413"/>
            <a:ext cx="12811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50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62B4428-B8F5-4AF5-80E1-B88EC5BCE1B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08462" y="332601"/>
            <a:ext cx="39370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802.11-10-0485-00-00ad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ea typeface="ＭＳ Ｐゴシック" pitchFamily="50" charset="-128"/>
              </a:rPr>
              <a:t>May 2010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6613" y="6475413"/>
            <a:ext cx="1357312" cy="184150"/>
          </a:xfrm>
        </p:spPr>
        <p:txBody>
          <a:bodyPr/>
          <a:lstStyle/>
          <a:p>
            <a:pPr>
              <a:defRPr/>
            </a:pPr>
            <a:r>
              <a:rPr lang="en-US" altLang="ja-JP">
                <a:ea typeface="ＭＳ Ｐゴシック" pitchFamily="50" charset="-128"/>
              </a:rPr>
              <a:t>Chin-Sean Sum, NICT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80248A8B-5C61-47FC-893F-1ECB92EC9FAA}" type="slidenum">
              <a:rPr lang="en-US" altLang="ja-JP" smtClean="0">
                <a:ea typeface="ＭＳ Ｐゴシック" charset="-128"/>
                <a:cs typeface="Arial" charset="0"/>
              </a:rPr>
              <a:pPr/>
              <a:t>1</a:t>
            </a:fld>
            <a:endParaRPr lang="en-US" altLang="ja-JP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458200" cy="1066800"/>
          </a:xfrm>
        </p:spPr>
        <p:txBody>
          <a:bodyPr/>
          <a:lstStyle/>
          <a:p>
            <a:pPr eaLnBrk="1" hangingPunct="1"/>
            <a:r>
              <a:rPr kumimoji="1" lang="en-US" altLang="ja-JP" sz="4000" dirty="0" smtClean="0">
                <a:ea typeface="ＭＳ Ｐゴシック" charset="-128"/>
              </a:rPr>
              <a:t>Mechanism for </a:t>
            </a:r>
            <a:r>
              <a:rPr kumimoji="1" lang="en-US" altLang="ja-JP" sz="4000" dirty="0" smtClean="0">
                <a:ea typeface="ＭＳ Ｐゴシック" charset="-128"/>
              </a:rPr>
              <a:t>Inter-system </a:t>
            </a:r>
            <a:r>
              <a:rPr kumimoji="1" lang="en-US" altLang="ja-JP" sz="4000" dirty="0" smtClean="0">
                <a:ea typeface="ＭＳ Ｐゴシック" charset="-128"/>
              </a:rPr>
              <a:t>Coexistence</a:t>
            </a:r>
            <a:endParaRPr lang="en-US" altLang="ja-JP" sz="4000" dirty="0" smtClean="0">
              <a:ea typeface="ＭＳ Ｐゴシック" charset="-128"/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ja-JP" sz="2000" dirty="0" smtClean="0">
                <a:ea typeface="ＭＳ Ｐゴシック" charset="-128"/>
              </a:rPr>
              <a:t>Date:</a:t>
            </a:r>
            <a:r>
              <a:rPr lang="en-US" altLang="ja-JP" sz="2000" b="0" dirty="0" smtClean="0">
                <a:ea typeface="ＭＳ Ｐゴシック" charset="-128"/>
              </a:rPr>
              <a:t> 2010-05-16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8543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ＭＳ Ｐゴシック" charset="-128"/>
              </a:rPr>
              <a:t>Authors:</a:t>
            </a:r>
            <a:endParaRPr lang="en-US" altLang="ja-JP" sz="2000">
              <a:ea typeface="ＭＳ Ｐゴシック" charset="-128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762000" y="3413125"/>
          <a:ext cx="7726363" cy="2789238"/>
        </p:xfrm>
        <a:graphic>
          <a:graphicData uri="http://schemas.openxmlformats.org/presentationml/2006/ole">
            <p:oleObj spid="_x0000_s1026" name="Document" r:id="rId4" imgW="8468117" imgH="30687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8655" y="685800"/>
            <a:ext cx="8458200" cy="1066800"/>
          </a:xfrm>
        </p:spPr>
        <p:txBody>
          <a:bodyPr/>
          <a:lstStyle/>
          <a:p>
            <a:r>
              <a:rPr kumimoji="1" lang="en-US" altLang="ja-JP" sz="4000" dirty="0" smtClean="0"/>
              <a:t>The </a:t>
            </a:r>
            <a:r>
              <a:rPr kumimoji="1" lang="en-US" altLang="ja-JP" sz="4000" dirty="0" smtClean="0"/>
              <a:t>Basics </a:t>
            </a:r>
            <a:r>
              <a:rPr kumimoji="1" lang="en-US" altLang="ja-JP" sz="4000" dirty="0" smtClean="0"/>
              <a:t>- Operational Procedure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ja-JP" sz="2000" b="0" dirty="0" smtClean="0"/>
              <a:t>Existing DEV/STA coordinating a network in </a:t>
            </a:r>
            <a:r>
              <a:rPr lang="en-US" altLang="ja-JP" sz="2000" b="0" dirty="0" smtClean="0"/>
              <a:t>the current </a:t>
            </a:r>
            <a:r>
              <a:rPr lang="en-US" altLang="ja-JP" sz="2000" b="0" dirty="0" smtClean="0"/>
              <a:t>channel</a:t>
            </a:r>
          </a:p>
          <a:p>
            <a:pPr lvl="1"/>
            <a:r>
              <a:rPr lang="en-US" altLang="ja-JP" sz="1800" dirty="0" smtClean="0"/>
              <a:t>CB transmitted using the Common Platform</a:t>
            </a:r>
            <a:r>
              <a:rPr lang="en-US" altLang="ja-JP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ja-JP" sz="1800" dirty="0" smtClean="0"/>
              <a:t>periodically</a:t>
            </a:r>
            <a:endParaRPr lang="en-US" altLang="ja-JP" sz="1800" dirty="0" smtClean="0"/>
          </a:p>
          <a:p>
            <a:r>
              <a:rPr lang="en-US" altLang="ja-JP" sz="2000" b="0" dirty="0" smtClean="0"/>
              <a:t>Prospective </a:t>
            </a:r>
            <a:r>
              <a:rPr lang="en-US" altLang="ja-JP" sz="2000" b="0" dirty="0" smtClean="0"/>
              <a:t>heterogeneous </a:t>
            </a:r>
            <a:r>
              <a:rPr lang="en-US" altLang="ja-JP" sz="2000" b="0" dirty="0" smtClean="0"/>
              <a:t>system DEV/STA </a:t>
            </a:r>
            <a:r>
              <a:rPr lang="en-US" altLang="ja-JP" sz="2000" b="0" dirty="0" smtClean="0"/>
              <a:t>enters the channel, performs scan</a:t>
            </a:r>
          </a:p>
          <a:p>
            <a:pPr lvl="1"/>
            <a:r>
              <a:rPr lang="en-US" altLang="ja-JP" sz="1800" dirty="0" smtClean="0"/>
              <a:t>Receives </a:t>
            </a:r>
            <a:r>
              <a:rPr lang="en-US" altLang="ja-JP" sz="1800" dirty="0" smtClean="0"/>
              <a:t>CB in the Common Platform</a:t>
            </a:r>
            <a:endParaRPr lang="en-US" altLang="ja-JP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altLang="ja-JP" sz="2000" b="0" dirty="0" smtClean="0"/>
              <a:t>Incoming </a:t>
            </a:r>
            <a:r>
              <a:rPr lang="en-US" altLang="ja-JP" sz="2000" b="0" dirty="0" smtClean="0"/>
              <a:t>heterogeneous system DEV/STA </a:t>
            </a:r>
            <a:r>
              <a:rPr kumimoji="1" lang="en-US" altLang="ja-JP" sz="2000" b="0" dirty="0" smtClean="0"/>
              <a:t>subjected to following options:</a:t>
            </a:r>
          </a:p>
          <a:p>
            <a:pPr lvl="1"/>
            <a:r>
              <a:rPr lang="en-US" altLang="ja-JP" sz="1800" dirty="0" smtClean="0"/>
              <a:t>Decode and extract information in CB for synchronization</a:t>
            </a:r>
          </a:p>
          <a:p>
            <a:pPr lvl="1"/>
            <a:r>
              <a:rPr kumimoji="1" lang="en-US" altLang="ja-JP" sz="1800" dirty="0" smtClean="0"/>
              <a:t>Try another channel</a:t>
            </a:r>
          </a:p>
          <a:p>
            <a:pPr lvl="1"/>
            <a:r>
              <a:rPr lang="en-US" altLang="ja-JP" sz="1800" dirty="0" smtClean="0"/>
              <a:t>Stop communication</a:t>
            </a:r>
            <a:endParaRPr kumimoji="1" lang="en-US" altLang="ja-JP" sz="1800" dirty="0" smtClean="0"/>
          </a:p>
          <a:p>
            <a:r>
              <a:rPr lang="en-US" altLang="ja-JP" sz="2000" b="0" dirty="0" smtClean="0"/>
              <a:t>Incoming and existing DEV/STA </a:t>
            </a:r>
            <a:r>
              <a:rPr kumimoji="1" lang="en-US" altLang="ja-JP" sz="2000" b="0" dirty="0" smtClean="0"/>
              <a:t>can now </a:t>
            </a:r>
            <a:r>
              <a:rPr lang="en-US" altLang="ja-JP" sz="2000" b="0" dirty="0" smtClean="0"/>
              <a:t>coordinate </a:t>
            </a:r>
            <a:r>
              <a:rPr kumimoji="1" lang="en-US" altLang="ja-JP" sz="2000" b="0" dirty="0" smtClean="0"/>
              <a:t>respective </a:t>
            </a:r>
            <a:r>
              <a:rPr kumimoji="1" lang="en-US" altLang="ja-JP" sz="2000" b="0" dirty="0" smtClean="0"/>
              <a:t>networks in the same location</a:t>
            </a:r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Once incoming </a:t>
            </a:r>
            <a:r>
              <a:rPr kumimoji="1" lang="en-US" altLang="ja-JP" sz="2000" b="0" dirty="0" smtClean="0"/>
              <a:t>DEV/STA </a:t>
            </a:r>
            <a:r>
              <a:rPr kumimoji="1" lang="en-US" altLang="ja-JP" sz="2000" b="0" dirty="0" smtClean="0"/>
              <a:t>starts new network, periodical CB transmission continues</a:t>
            </a:r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Proposed Coexistence Mechanism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kumimoji="1" lang="en-US" altLang="ja-JP" sz="2800" b="0" dirty="0" smtClean="0"/>
              <a:t>Two mechanism </a:t>
            </a:r>
            <a:r>
              <a:rPr kumimoji="1" lang="en-US" altLang="ja-JP" sz="2800" b="0" dirty="0" smtClean="0"/>
              <a:t>proposed: Plan A and Plan B</a:t>
            </a:r>
            <a:endParaRPr kumimoji="1" lang="en-US" altLang="ja-JP" sz="2800" b="0" dirty="0" smtClean="0"/>
          </a:p>
          <a:p>
            <a:r>
              <a:rPr kumimoji="1" lang="en-US" altLang="ja-JP" sz="2800" b="0" dirty="0" smtClean="0"/>
              <a:t>Unified </a:t>
            </a:r>
            <a:r>
              <a:rPr kumimoji="1" lang="en-US" altLang="ja-JP" sz="2800" b="0" dirty="0" smtClean="0"/>
              <a:t>operational </a:t>
            </a:r>
            <a:r>
              <a:rPr kumimoji="1" lang="en-US" altLang="ja-JP" sz="2800" b="0" dirty="0" smtClean="0"/>
              <a:t>procedure with different combinations of Common Platform</a:t>
            </a:r>
            <a:endParaRPr kumimoji="1" lang="en-US" altLang="ja-JP" sz="2800" b="0" dirty="0" smtClean="0"/>
          </a:p>
          <a:p>
            <a:r>
              <a:rPr kumimoji="1" lang="en-US" altLang="ja-JP" sz="2800" b="0" dirty="0" smtClean="0"/>
              <a:t>Candidates of Common Platform</a:t>
            </a:r>
            <a:endParaRPr kumimoji="1" lang="en-US" altLang="ja-JP" sz="2800" b="0" dirty="0" smtClean="0"/>
          </a:p>
          <a:p>
            <a:pPr lvl="1"/>
            <a:r>
              <a:rPr kumimoji="1" lang="en-US" altLang="ja-JP" sz="2400" b="0" dirty="0" smtClean="0"/>
              <a:t>Plan A</a:t>
            </a:r>
          </a:p>
          <a:p>
            <a:pPr lvl="2"/>
            <a:r>
              <a:rPr kumimoji="1" lang="en-US" altLang="ja-JP" sz="2000" dirty="0" smtClean="0"/>
              <a:t>2.4/5 GHz </a:t>
            </a:r>
            <a:r>
              <a:rPr kumimoji="1" lang="en-US" altLang="ja-JP" sz="2000" dirty="0" smtClean="0"/>
              <a:t>WLAN MCS</a:t>
            </a:r>
            <a:endParaRPr kumimoji="1" lang="en-US" altLang="ja-JP" dirty="0" smtClean="0"/>
          </a:p>
          <a:p>
            <a:pPr lvl="3"/>
            <a:r>
              <a:rPr kumimoji="1" lang="en-US" altLang="ja-JP" dirty="0" smtClean="0"/>
              <a:t>OFDM, BPSK, CC rate ½, 5MHz channel spacing</a:t>
            </a:r>
            <a:endParaRPr kumimoji="1" lang="en-US" altLang="ja-JP" b="0" dirty="0" smtClean="0"/>
          </a:p>
          <a:p>
            <a:pPr lvl="1"/>
            <a:r>
              <a:rPr kumimoji="1" lang="en-US" altLang="ja-JP" sz="2400" b="0" dirty="0" smtClean="0"/>
              <a:t>Plan </a:t>
            </a:r>
            <a:r>
              <a:rPr kumimoji="1" lang="en-US" altLang="ja-JP" sz="2400" b="0" dirty="0" smtClean="0"/>
              <a:t>B</a:t>
            </a:r>
          </a:p>
          <a:p>
            <a:pPr lvl="2"/>
            <a:r>
              <a:rPr kumimoji="1" lang="en-US" altLang="ja-JP" sz="2000" dirty="0" smtClean="0"/>
              <a:t>2.4/5 GHz WLAN </a:t>
            </a:r>
            <a:r>
              <a:rPr kumimoji="1" lang="en-US" altLang="ja-JP" sz="2000" dirty="0" smtClean="0"/>
              <a:t>MCS and </a:t>
            </a:r>
            <a:r>
              <a:rPr kumimoji="1" lang="en-US" altLang="ja-JP" sz="2000" dirty="0" smtClean="0"/>
              <a:t>802.15.3c </a:t>
            </a:r>
            <a:r>
              <a:rPr kumimoji="1" lang="en-US" altLang="ja-JP" sz="2000" dirty="0" smtClean="0"/>
              <a:t>WPAN </a:t>
            </a:r>
            <a:r>
              <a:rPr kumimoji="1" lang="en-US" altLang="ja-JP" sz="2000" dirty="0" smtClean="0"/>
              <a:t>MCS</a:t>
            </a:r>
          </a:p>
          <a:p>
            <a:pPr lvl="3"/>
            <a:r>
              <a:rPr kumimoji="1" lang="en-US" altLang="ja-JP" dirty="0" smtClean="0"/>
              <a:t>OFDM, BPSK, </a:t>
            </a:r>
            <a:r>
              <a:rPr kumimoji="1" lang="en-US" altLang="ja-JP" dirty="0" smtClean="0"/>
              <a:t>CC </a:t>
            </a:r>
            <a:r>
              <a:rPr kumimoji="1" lang="en-US" altLang="ja-JP" dirty="0" smtClean="0"/>
              <a:t>rate ½, 5MHz channel spacing</a:t>
            </a:r>
            <a:endParaRPr kumimoji="1" lang="en-US" altLang="ja-JP" sz="2000" dirty="0" smtClean="0"/>
          </a:p>
          <a:p>
            <a:pPr lvl="3"/>
            <a:r>
              <a:rPr kumimoji="1" lang="en-US" altLang="ja-JP" b="0" dirty="0" smtClean="0"/>
              <a:t>SC, </a:t>
            </a:r>
            <a:r>
              <a:rPr kumimoji="1" lang="en-US" altLang="ja-JP" b="0" dirty="0" smtClean="0">
                <a:latin typeface="Symbol" pitchFamily="18" charset="2"/>
              </a:rPr>
              <a:t>p</a:t>
            </a:r>
            <a:r>
              <a:rPr kumimoji="1" lang="en-US" altLang="ja-JP" b="0" dirty="0" smtClean="0"/>
              <a:t>/2-BPSK, RS (255,239), 2160MHz channel spacing</a:t>
            </a:r>
            <a:r>
              <a:rPr kumimoji="1" lang="en-US" altLang="ja-JP" sz="2000" b="0" dirty="0" smtClean="0"/>
              <a:t> </a:t>
            </a:r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Plan A </a:t>
            </a:r>
            <a:r>
              <a:rPr kumimoji="1" lang="en-US" altLang="ja-JP" sz="4000" dirty="0" smtClean="0">
                <a:ea typeface="ＭＳ Ｐゴシック" charset="-128"/>
              </a:rPr>
              <a:t>- </a:t>
            </a:r>
            <a:r>
              <a:rPr kumimoji="1" lang="en-US" altLang="ja-JP" sz="4000" dirty="0" smtClean="0">
                <a:ea typeface="ＭＳ Ｐゴシック" charset="-128"/>
              </a:rPr>
              <a:t>Procedure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10244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09755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7F5F2C46-FA03-4684-B2F8-B3B45591A7D7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12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6325" y="1371601"/>
            <a:ext cx="7077075" cy="503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Plan A </a:t>
            </a:r>
            <a:r>
              <a:rPr kumimoji="1" lang="en-US" altLang="ja-JP" sz="4000" dirty="0" smtClean="0"/>
              <a:t>- </a:t>
            </a:r>
            <a:r>
              <a:rPr kumimoji="1" lang="en-US" altLang="ja-JP" sz="4000" dirty="0" smtClean="0"/>
              <a:t>Analysis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kumimoji="1" lang="en-US" altLang="ja-JP" sz="2000" b="0" dirty="0" smtClean="0"/>
              <a:t>802.11ad radios will have dual-radio architecture</a:t>
            </a:r>
          </a:p>
          <a:p>
            <a:pPr lvl="1"/>
            <a:r>
              <a:rPr kumimoji="1" lang="en-US" altLang="ja-JP" sz="1800" b="0" dirty="0" smtClean="0"/>
              <a:t>60GHz 802.11ad radio</a:t>
            </a:r>
          </a:p>
          <a:p>
            <a:pPr lvl="1"/>
            <a:r>
              <a:rPr kumimoji="1" lang="en-US" altLang="ja-JP" sz="1800" b="0" dirty="0" smtClean="0"/>
              <a:t>2.4/5GHz 802.11 radio – Common Platform</a:t>
            </a:r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The current situation in </a:t>
            </a:r>
            <a:r>
              <a:rPr kumimoji="1" lang="en-US" altLang="ja-JP" sz="2000" b="0" dirty="0" smtClean="0"/>
              <a:t>802.11ad </a:t>
            </a:r>
            <a:r>
              <a:rPr kumimoji="1" lang="en-US" altLang="ja-JP" sz="2000" b="0" dirty="0" smtClean="0"/>
              <a:t>is leaning towards zero </a:t>
            </a:r>
            <a:r>
              <a:rPr kumimoji="1" lang="en-US" altLang="ja-JP" sz="2000" b="0" dirty="0" smtClean="0"/>
              <a:t>802.15.3c/802.11ad coexistence</a:t>
            </a:r>
          </a:p>
          <a:p>
            <a:r>
              <a:rPr kumimoji="1" lang="en-US" altLang="ja-JP" sz="2000" b="0" dirty="0" smtClean="0"/>
              <a:t>Instead of zero coexistence, this method gives a possibility for 802.11ad and 802.15.3c to discover each other</a:t>
            </a:r>
          </a:p>
          <a:p>
            <a:r>
              <a:rPr kumimoji="1" lang="en-US" altLang="ja-JP" sz="2000" b="0" dirty="0" smtClean="0"/>
              <a:t>Future 60GHz radios </a:t>
            </a:r>
            <a:r>
              <a:rPr kumimoji="1" lang="en-US" altLang="ja-JP" sz="2000" b="0" dirty="0" smtClean="0"/>
              <a:t>may need to implement 802.11 2.4/5GHz radio </a:t>
            </a:r>
            <a:r>
              <a:rPr kumimoji="1" lang="en-US" altLang="ja-JP" sz="2000" b="0" dirty="0" smtClean="0"/>
              <a:t>anyway</a:t>
            </a:r>
          </a:p>
          <a:p>
            <a:r>
              <a:rPr kumimoji="1" lang="en-US" altLang="ja-JP" sz="2000" b="0" dirty="0" smtClean="0"/>
              <a:t>Making </a:t>
            </a:r>
            <a:r>
              <a:rPr kumimoji="1" lang="en-US" altLang="ja-JP" sz="2000" b="0" dirty="0" smtClean="0"/>
              <a:t>802.11 MCS the Common Platform is a </a:t>
            </a:r>
            <a:r>
              <a:rPr kumimoji="1" lang="en-US" altLang="ja-JP" sz="2000" b="0" dirty="0" smtClean="0"/>
              <a:t>reasonable approach</a:t>
            </a:r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With Plan A as the base for heterogeneous coexistence, </a:t>
            </a:r>
            <a:r>
              <a:rPr kumimoji="1" lang="en-US" altLang="ja-JP" sz="2000" b="0" dirty="0" smtClean="0"/>
              <a:t>Plan B may be an enhancement to further increase the level of coexistence</a:t>
            </a:r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What is Plan B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Plan B has similar operational procedure as Plan A, with an additional Common Platform candidate</a:t>
            </a:r>
          </a:p>
          <a:p>
            <a:pPr marL="342900" lvl="3" indent="-342900">
              <a:buFontTx/>
              <a:buChar char="•"/>
            </a:pPr>
            <a:r>
              <a:rPr kumimoji="1" lang="en-US" altLang="ja-JP" sz="2400" b="0" dirty="0" smtClean="0"/>
              <a:t>The additional Common Platform is the </a:t>
            </a:r>
            <a:r>
              <a:rPr kumimoji="1" lang="en-US" altLang="ja-JP" sz="2400" b="0" dirty="0" smtClean="0"/>
              <a:t>802.15.3c WPAN </a:t>
            </a:r>
            <a:r>
              <a:rPr kumimoji="1" lang="en-US" altLang="ja-JP" sz="2400" b="0" dirty="0" smtClean="0"/>
              <a:t>Common Signaling Mode (</a:t>
            </a:r>
            <a:r>
              <a:rPr kumimoji="1" lang="en-US" altLang="ja-JP" sz="2400" b="0" i="1" dirty="0" smtClean="0"/>
              <a:t>i.e.</a:t>
            </a:r>
            <a:r>
              <a:rPr kumimoji="1" lang="en-US" altLang="ja-JP" sz="2400" b="0" dirty="0" smtClean="0"/>
              <a:t> </a:t>
            </a:r>
            <a:r>
              <a:rPr kumimoji="1" lang="en-US" altLang="ja-JP" sz="2400" dirty="0" smtClean="0"/>
              <a:t>SC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dirty="0" smtClean="0">
                <a:latin typeface="Symbol" pitchFamily="18" charset="2"/>
              </a:rPr>
              <a:t>p</a:t>
            </a:r>
            <a:r>
              <a:rPr kumimoji="1" lang="en-US" altLang="ja-JP" sz="2400" dirty="0" smtClean="0"/>
              <a:t>/2-BPSK, RS (255,239), 2160MHz channel spacing </a:t>
            </a:r>
            <a:r>
              <a:rPr kumimoji="1" lang="en-US" altLang="ja-JP" sz="2400" b="0" dirty="0" smtClean="0"/>
              <a:t>)</a:t>
            </a:r>
            <a:endParaRPr kumimoji="1" lang="ja-JP" altLang="en-US" sz="24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Plan B </a:t>
            </a:r>
            <a:r>
              <a:rPr kumimoji="1" lang="en-US" altLang="ja-JP" sz="4000" dirty="0" smtClean="0"/>
              <a:t>- </a:t>
            </a:r>
            <a:r>
              <a:rPr kumimoji="1" lang="en-US" altLang="ja-JP" sz="4000" dirty="0" smtClean="0"/>
              <a:t>Procedure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10244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09755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7F5F2C46-FA03-4684-B2F8-B3B45591A7D7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15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4295" y="1371600"/>
            <a:ext cx="7077075" cy="505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Plan B </a:t>
            </a:r>
            <a:r>
              <a:rPr kumimoji="1" lang="en-US" altLang="ja-JP" sz="4000" dirty="0" smtClean="0"/>
              <a:t>– Analysis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kumimoji="1" lang="en-US" altLang="ja-JP" sz="2000" b="0" dirty="0" smtClean="0"/>
              <a:t>802.11ad radios </a:t>
            </a:r>
            <a:r>
              <a:rPr kumimoji="1" lang="en-US" altLang="ja-JP" sz="2000" b="0" dirty="0" smtClean="0"/>
              <a:t>may have </a:t>
            </a:r>
            <a:r>
              <a:rPr kumimoji="1" lang="en-US" altLang="ja-JP" sz="2000" b="0" dirty="0" smtClean="0"/>
              <a:t>dual-radio architecture</a:t>
            </a:r>
            <a:endParaRPr kumimoji="1" lang="en-US" altLang="ja-JP" sz="1800" b="0" dirty="0" smtClean="0"/>
          </a:p>
          <a:p>
            <a:pPr lvl="1"/>
            <a:r>
              <a:rPr kumimoji="1" lang="en-US" altLang="ja-JP" sz="1800" dirty="0" smtClean="0"/>
              <a:t>60GHz 802.11ad radio</a:t>
            </a:r>
          </a:p>
          <a:p>
            <a:pPr lvl="1"/>
            <a:r>
              <a:rPr kumimoji="1" lang="en-US" altLang="ja-JP" sz="1800" dirty="0" smtClean="0"/>
              <a:t>2.4/5GHz 802.11 radio – Common </a:t>
            </a:r>
            <a:r>
              <a:rPr kumimoji="1" lang="en-US" altLang="ja-JP" sz="1800" dirty="0" smtClean="0"/>
              <a:t>Platform 1</a:t>
            </a:r>
            <a:endParaRPr kumimoji="1" lang="en-US" altLang="ja-JP" sz="1600" dirty="0" smtClean="0"/>
          </a:p>
          <a:p>
            <a:pPr lvl="1"/>
            <a:r>
              <a:rPr kumimoji="1" lang="en-US" altLang="ja-JP" sz="1800" dirty="0" smtClean="0"/>
              <a:t>60GHz </a:t>
            </a:r>
            <a:r>
              <a:rPr kumimoji="1" lang="en-US" altLang="ja-JP" sz="1800" dirty="0" smtClean="0"/>
              <a:t>802.15.3c radio</a:t>
            </a:r>
            <a:r>
              <a:rPr kumimoji="1" lang="en-US" altLang="ja-JP" sz="1800" dirty="0" smtClean="0"/>
              <a:t> – Common </a:t>
            </a:r>
            <a:r>
              <a:rPr kumimoji="1" lang="en-US" altLang="ja-JP" sz="1800" dirty="0" smtClean="0"/>
              <a:t>Platform 2</a:t>
            </a:r>
            <a:endParaRPr kumimoji="1" lang="en-US" altLang="ja-JP" sz="1800" dirty="0" smtClean="0"/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In Plan A, a certain level of coexistence can be facilitated with 802.15.3c system that supports the </a:t>
            </a:r>
            <a:r>
              <a:rPr kumimoji="1" lang="en-US" altLang="ja-JP" sz="2000" b="0" dirty="0" smtClean="0"/>
              <a:t>Common Platform </a:t>
            </a:r>
            <a:r>
              <a:rPr kumimoji="1" lang="en-US" altLang="ja-JP" sz="2000" b="0" dirty="0" smtClean="0"/>
              <a:t>(</a:t>
            </a:r>
            <a:r>
              <a:rPr kumimoji="1" lang="en-US" altLang="ja-JP" sz="2000" b="0" i="1" dirty="0" smtClean="0"/>
              <a:t>i.e.</a:t>
            </a:r>
            <a:r>
              <a:rPr kumimoji="1" lang="en-US" altLang="ja-JP" sz="2000" b="0" dirty="0" smtClean="0"/>
              <a:t> 2.4/5GHz </a:t>
            </a:r>
            <a:r>
              <a:rPr kumimoji="1" lang="en-US" altLang="ja-JP" sz="2000" b="0" dirty="0" smtClean="0"/>
              <a:t>WLAN MCS)</a:t>
            </a:r>
            <a:endParaRPr kumimoji="1" lang="en-US" altLang="ja-JP" sz="2000" b="0" dirty="0" smtClean="0"/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In order to further boost the harmony in the 60GHz band environment, Plan B with an </a:t>
            </a:r>
            <a:r>
              <a:rPr kumimoji="1" lang="en-US" altLang="ja-JP" sz="2000" b="0" dirty="0" smtClean="0"/>
              <a:t>additional Common Platform </a:t>
            </a:r>
            <a:r>
              <a:rPr kumimoji="1" lang="en-US" altLang="ja-JP" sz="2000" b="0" dirty="0" smtClean="0"/>
              <a:t>is able to facilitate coexistence with </a:t>
            </a:r>
            <a:r>
              <a:rPr kumimoji="1" lang="en-US" altLang="ja-JP" sz="2000" b="0" dirty="0" smtClean="0"/>
              <a:t>802.15.3c </a:t>
            </a:r>
            <a:r>
              <a:rPr kumimoji="1" lang="en-US" altLang="ja-JP" sz="2000" b="0" dirty="0" smtClean="0"/>
              <a:t>DEVs that are not supporting the 2.4/5GHz WLAN MCS</a:t>
            </a:r>
            <a:endParaRPr kumimoji="1" lang="en-US" altLang="ja-JP" sz="2000" b="0" dirty="0" smtClean="0"/>
          </a:p>
          <a:p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CB Frame Format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The CB frame for facilitating heterogeneous system coexistence can reuse most of the existing beacon frame</a:t>
            </a:r>
          </a:p>
          <a:p>
            <a:r>
              <a:rPr kumimoji="1" lang="en-US" altLang="ja-JP" b="0" dirty="0" smtClean="0"/>
              <a:t>Some additional information need to be included in the CB:</a:t>
            </a:r>
          </a:p>
          <a:p>
            <a:pPr lvl="1"/>
            <a:r>
              <a:rPr kumimoji="1" lang="en-US" altLang="ja-JP" dirty="0" smtClean="0"/>
              <a:t>Timing information for the CB</a:t>
            </a:r>
          </a:p>
          <a:p>
            <a:pPr lvl="1"/>
            <a:r>
              <a:rPr kumimoji="1" lang="en-US" altLang="ja-JP" dirty="0" smtClean="0"/>
              <a:t>Operation mode of the existing network</a:t>
            </a:r>
          </a:p>
          <a:p>
            <a:pPr lvl="1"/>
            <a:r>
              <a:rPr kumimoji="1" lang="en-US" altLang="ja-JP" dirty="0" smtClean="0"/>
              <a:t>Coexistence capability of the existing network</a:t>
            </a:r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Operating Range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By employing the 2.4/5 GHz WLAN MCS, the operating range is substantially different from that of a 60GHz signal</a:t>
            </a:r>
          </a:p>
          <a:p>
            <a:r>
              <a:rPr kumimoji="1" lang="en-US" altLang="ja-JP" b="0" dirty="0" smtClean="0"/>
              <a:t>Transmit power control has to be used to confine the 2.4/5 GHz CB within the intended radio sphere of influence</a:t>
            </a:r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Additional Notes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The dual/tri-radio architecture, besides offering a higher capability of coexistence, provides other advantages such as user experience and system optimizations</a:t>
            </a:r>
          </a:p>
          <a:p>
            <a:r>
              <a:rPr kumimoji="1" lang="en-US" altLang="ja-JP" b="0" dirty="0" smtClean="0"/>
              <a:t>One example is given in 10/259r2</a:t>
            </a:r>
          </a:p>
          <a:p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Summary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This document presents a coexistence mechanism for </a:t>
            </a:r>
            <a:r>
              <a:rPr kumimoji="1" lang="en-US" altLang="ja-JP" b="0" dirty="0" smtClean="0">
                <a:ea typeface="ＭＳ Ｐゴシック" charset="-128"/>
              </a:rPr>
              <a:t>the ongoing 802.11ad and the completed 802.15.3c</a:t>
            </a:r>
            <a:endParaRPr kumimoji="1" lang="en-US" altLang="ja-JP" b="0" dirty="0" smtClean="0">
              <a:ea typeface="ＭＳ Ｐゴシック" charset="-128"/>
            </a:endParaRPr>
          </a:p>
          <a:p>
            <a:r>
              <a:rPr kumimoji="1" lang="en-US" altLang="ja-JP" b="0" dirty="0" smtClean="0">
                <a:ea typeface="ＭＳ Ｐゴシック" charset="-128"/>
              </a:rPr>
              <a:t>Two alternative coexistence mechanism are proposed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A simple </a:t>
            </a:r>
            <a:r>
              <a:rPr kumimoji="1" lang="en-US" altLang="ja-JP" b="0" dirty="0" smtClean="0">
                <a:ea typeface="ＭＳ Ｐゴシック" charset="-128"/>
              </a:rPr>
              <a:t>procedure </a:t>
            </a:r>
            <a:r>
              <a:rPr kumimoji="1" lang="en-US" altLang="ja-JP" b="0" dirty="0" smtClean="0">
                <a:ea typeface="ＭＳ Ｐゴシック" charset="-128"/>
              </a:rPr>
              <a:t>to manage network discovery between heterogeneous systems is proposed</a:t>
            </a:r>
          </a:p>
          <a:p>
            <a:r>
              <a:rPr lang="en-US" altLang="ja-JP" b="0" dirty="0" smtClean="0">
                <a:ea typeface="ＭＳ Ｐゴシック" charset="-128"/>
              </a:rPr>
              <a:t>A ‘common platform’ to bridge </a:t>
            </a:r>
            <a:r>
              <a:rPr lang="en-US" altLang="ja-JP" b="0" dirty="0" smtClean="0">
                <a:ea typeface="ＭＳ Ｐゴシック" charset="-128"/>
              </a:rPr>
              <a:t>negotiation between </a:t>
            </a:r>
            <a:r>
              <a:rPr lang="en-US" altLang="ja-JP" b="0" dirty="0" smtClean="0">
                <a:ea typeface="ＭＳ Ｐゴシック" charset="-128"/>
              </a:rPr>
              <a:t>the heterogeneous systems is proposed</a:t>
            </a:r>
          </a:p>
          <a:p>
            <a:endParaRPr kumimoji="1" lang="ja-JP" altLang="en-US" b="0" dirty="0" smtClean="0">
              <a:ea typeface="ＭＳ Ｐゴシック" charset="-128"/>
            </a:endParaRPr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9488B5D2-457B-46AC-99FA-5F96CB101050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2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Conclusion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This document proposes a method </a:t>
            </a:r>
            <a:r>
              <a:rPr kumimoji="1" lang="en-US" altLang="ja-JP" b="0" dirty="0" smtClean="0"/>
              <a:t>for cross-802 system coexistence – 802.11ad and 802.15.3c</a:t>
            </a:r>
          </a:p>
          <a:p>
            <a:r>
              <a:rPr kumimoji="1" lang="en-US" altLang="ja-JP" b="0" dirty="0" smtClean="0"/>
              <a:t>Coexistence between the two systems is important to:</a:t>
            </a:r>
          </a:p>
          <a:p>
            <a:pPr lvl="1"/>
            <a:r>
              <a:rPr kumimoji="1" lang="en-US" altLang="ja-JP" dirty="0" smtClean="0"/>
              <a:t>Mitigate the devastating CCI that causes performance degradation</a:t>
            </a:r>
          </a:p>
          <a:p>
            <a:pPr lvl="1"/>
            <a:r>
              <a:rPr kumimoji="1" lang="en-US" altLang="ja-JP" dirty="0" smtClean="0"/>
              <a:t>Construct the coexistence assurance document</a:t>
            </a:r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Straw Poll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Do you support inclusion of </a:t>
            </a:r>
            <a:r>
              <a:rPr kumimoji="1" lang="en-US" altLang="ja-JP" b="0" dirty="0" smtClean="0"/>
              <a:t>coexistence technique </a:t>
            </a:r>
            <a:r>
              <a:rPr kumimoji="1" lang="en-US" altLang="ja-JP" dirty="0" smtClean="0"/>
              <a:t>Plan A</a:t>
            </a:r>
            <a:r>
              <a:rPr kumimoji="1" lang="en-US" altLang="ja-JP" b="0" dirty="0" smtClean="0"/>
              <a:t>, </a:t>
            </a:r>
            <a:r>
              <a:rPr kumimoji="1" lang="en-US" altLang="ja-JP" b="0" dirty="0" smtClean="0"/>
              <a:t>as described in </a:t>
            </a:r>
            <a:r>
              <a:rPr kumimoji="1" lang="en-US" altLang="ja-JP" b="0" dirty="0" smtClean="0"/>
              <a:t>10/0485r0 </a:t>
            </a:r>
            <a:r>
              <a:rPr kumimoji="1" lang="en-US" altLang="ja-JP" b="0" dirty="0" smtClean="0"/>
              <a:t>in the </a:t>
            </a:r>
            <a:r>
              <a:rPr kumimoji="1" lang="en-US" altLang="ja-JP" b="0" dirty="0" err="1" smtClean="0"/>
              <a:t>TGad</a:t>
            </a:r>
            <a:r>
              <a:rPr kumimoji="1" lang="en-US" altLang="ja-JP" b="0" dirty="0" smtClean="0"/>
              <a:t> draft amendment</a:t>
            </a:r>
            <a:r>
              <a:rPr kumimoji="1" lang="en-US" altLang="ja-JP" b="0" dirty="0" smtClean="0"/>
              <a:t>?</a:t>
            </a:r>
            <a:endParaRPr kumimoji="1" lang="en-US" altLang="ja-JP" b="0" dirty="0" smtClean="0"/>
          </a:p>
          <a:p>
            <a:pPr>
              <a:buNone/>
            </a:pPr>
            <a:r>
              <a:rPr kumimoji="1" lang="en-US" altLang="ja-JP" b="0" dirty="0" smtClean="0"/>
              <a:t>	Yes: . No: . Abstain: .</a:t>
            </a:r>
          </a:p>
          <a:p>
            <a:endParaRPr kumimoji="1" lang="en-US" altLang="ja-JP" b="0" dirty="0" smtClean="0"/>
          </a:p>
          <a:p>
            <a:endParaRPr kumimoji="1" lang="en-US" altLang="ja-JP" b="0" dirty="0" smtClean="0"/>
          </a:p>
          <a:p>
            <a:r>
              <a:rPr kumimoji="1" lang="en-US" altLang="ja-JP" b="0" dirty="0" smtClean="0"/>
              <a:t>Do </a:t>
            </a:r>
            <a:r>
              <a:rPr kumimoji="1" lang="en-US" altLang="ja-JP" b="0" dirty="0" smtClean="0"/>
              <a:t>you support inclusion of </a:t>
            </a:r>
            <a:r>
              <a:rPr kumimoji="1" lang="en-US" altLang="ja-JP" b="0" dirty="0" smtClean="0"/>
              <a:t>coexistence </a:t>
            </a:r>
            <a:r>
              <a:rPr kumimoji="1" lang="en-US" altLang="ja-JP" b="0" dirty="0" smtClean="0"/>
              <a:t>technique </a:t>
            </a:r>
            <a:r>
              <a:rPr kumimoji="1" lang="en-US" altLang="ja-JP" dirty="0" smtClean="0"/>
              <a:t>Plan </a:t>
            </a:r>
            <a:r>
              <a:rPr kumimoji="1" lang="en-US" altLang="ja-JP" dirty="0" smtClean="0"/>
              <a:t>B</a:t>
            </a:r>
            <a:r>
              <a:rPr kumimoji="1" lang="en-US" altLang="ja-JP" b="0" dirty="0" smtClean="0"/>
              <a:t>, </a:t>
            </a:r>
            <a:r>
              <a:rPr kumimoji="1" lang="en-US" altLang="ja-JP" b="0" dirty="0" smtClean="0"/>
              <a:t>as described in 10/0485r0 in the </a:t>
            </a:r>
            <a:r>
              <a:rPr kumimoji="1" lang="en-US" altLang="ja-JP" b="0" dirty="0" err="1" smtClean="0"/>
              <a:t>TGad</a:t>
            </a:r>
            <a:r>
              <a:rPr kumimoji="1" lang="en-US" altLang="ja-JP" b="0" dirty="0" smtClean="0"/>
              <a:t> draft amendment?</a:t>
            </a:r>
            <a:endParaRPr kumimoji="1" lang="en-US" altLang="ja-JP" b="0" dirty="0" smtClean="0"/>
          </a:p>
          <a:p>
            <a:pPr>
              <a:buNone/>
            </a:pPr>
            <a:r>
              <a:rPr kumimoji="1" lang="en-US" altLang="ja-JP" b="0" dirty="0" smtClean="0"/>
              <a:t>	Yes</a:t>
            </a:r>
            <a:r>
              <a:rPr kumimoji="1" lang="en-US" altLang="ja-JP" b="0" dirty="0" smtClean="0"/>
              <a:t>: . No: . Abstain: .</a:t>
            </a:r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Abbreviations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CB – coexistence beacon</a:t>
            </a:r>
          </a:p>
          <a:p>
            <a:r>
              <a:rPr kumimoji="1" lang="en-US" altLang="ja-JP" b="0" dirty="0" smtClean="0"/>
              <a:t>CCI – co-channel </a:t>
            </a:r>
            <a:r>
              <a:rPr kumimoji="1" lang="en-US" altLang="ja-JP" b="0" dirty="0" smtClean="0"/>
              <a:t>interference</a:t>
            </a:r>
          </a:p>
          <a:p>
            <a:r>
              <a:rPr kumimoji="1" lang="en-US" altLang="ja-JP" b="0" dirty="0" smtClean="0"/>
              <a:t>CC – convolutional coding</a:t>
            </a:r>
            <a:endParaRPr kumimoji="1" lang="en-US" altLang="ja-JP" b="0" dirty="0" smtClean="0"/>
          </a:p>
          <a:p>
            <a:r>
              <a:rPr kumimoji="1" lang="en-US" altLang="ja-JP" b="0" dirty="0" smtClean="0"/>
              <a:t>DEV – device</a:t>
            </a:r>
          </a:p>
          <a:p>
            <a:r>
              <a:rPr kumimoji="1" lang="en-US" altLang="ja-JP" b="0" dirty="0" smtClean="0"/>
              <a:t>ED – energy detection</a:t>
            </a:r>
          </a:p>
          <a:p>
            <a:r>
              <a:rPr kumimoji="1" lang="en-US" altLang="ja-JP" b="0" dirty="0" smtClean="0"/>
              <a:t>MCS – modulation and coding </a:t>
            </a:r>
            <a:r>
              <a:rPr kumimoji="1" lang="en-US" altLang="ja-JP" b="0" dirty="0" smtClean="0"/>
              <a:t>scheme</a:t>
            </a:r>
          </a:p>
          <a:p>
            <a:r>
              <a:rPr kumimoji="1" lang="en-US" altLang="ja-JP" b="0" dirty="0" smtClean="0"/>
              <a:t>RS – Reed Solomon</a:t>
            </a:r>
            <a:endParaRPr kumimoji="1" lang="en-US" altLang="ja-JP" b="0" dirty="0" smtClean="0"/>
          </a:p>
          <a:p>
            <a:r>
              <a:rPr kumimoji="1" lang="en-US" altLang="ja-JP" b="0" dirty="0" smtClean="0"/>
              <a:t>STA – station</a:t>
            </a:r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Presentation Outline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kumimoji="1" lang="en-US" altLang="ja-JP" b="0" dirty="0" smtClean="0"/>
              <a:t>Background</a:t>
            </a:r>
          </a:p>
          <a:p>
            <a:r>
              <a:rPr kumimoji="1" lang="en-US" altLang="ja-JP" b="0" dirty="0" smtClean="0"/>
              <a:t>Motivation</a:t>
            </a:r>
          </a:p>
          <a:p>
            <a:r>
              <a:rPr kumimoji="1" lang="en-US" altLang="ja-JP" b="0" dirty="0" smtClean="0"/>
              <a:t>The Basics</a:t>
            </a:r>
          </a:p>
          <a:p>
            <a:r>
              <a:rPr kumimoji="1" lang="en-US" altLang="ja-JP" b="0" dirty="0" smtClean="0"/>
              <a:t>Proposed </a:t>
            </a:r>
            <a:r>
              <a:rPr kumimoji="1" lang="en-US" altLang="ja-JP" b="0" dirty="0" smtClean="0"/>
              <a:t>Coexistence Mechanism</a:t>
            </a:r>
          </a:p>
          <a:p>
            <a:r>
              <a:rPr kumimoji="1" lang="en-US" altLang="ja-JP" b="0" dirty="0" smtClean="0"/>
              <a:t>Plan A Details</a:t>
            </a:r>
          </a:p>
          <a:p>
            <a:r>
              <a:rPr kumimoji="1" lang="en-US" altLang="ja-JP" b="0" dirty="0" smtClean="0"/>
              <a:t>Plan B Details</a:t>
            </a:r>
          </a:p>
          <a:p>
            <a:r>
              <a:rPr kumimoji="1" lang="en-US" altLang="ja-JP" b="0" dirty="0" smtClean="0"/>
              <a:t>CB Frame </a:t>
            </a:r>
            <a:r>
              <a:rPr kumimoji="1" lang="en-US" altLang="ja-JP" b="0" dirty="0" smtClean="0"/>
              <a:t>Format</a:t>
            </a:r>
          </a:p>
          <a:p>
            <a:r>
              <a:rPr kumimoji="1" lang="en-US" altLang="ja-JP" b="0" dirty="0" smtClean="0"/>
              <a:t>Operating Range</a:t>
            </a:r>
          </a:p>
          <a:p>
            <a:r>
              <a:rPr kumimoji="1" lang="en-US" altLang="ja-JP" b="0" dirty="0" smtClean="0"/>
              <a:t>Additional Notes</a:t>
            </a:r>
            <a:endParaRPr kumimoji="1" lang="en-US" altLang="ja-JP" b="0" dirty="0" smtClean="0"/>
          </a:p>
          <a:p>
            <a:r>
              <a:rPr kumimoji="1" lang="en-US" altLang="ja-JP" b="0" dirty="0" smtClean="0"/>
              <a:t>Conclusion</a:t>
            </a:r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Background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There are two 60GHz unlicensed wireless system specifications in the IEEE 802</a:t>
            </a:r>
          </a:p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The </a:t>
            </a:r>
            <a:r>
              <a:rPr kumimoji="1" lang="en-US" altLang="ja-JP" b="0" dirty="0" smtClean="0">
                <a:ea typeface="ＭＳ Ｐゴシック" charset="-128"/>
              </a:rPr>
              <a:t>802.15.3c has </a:t>
            </a:r>
            <a:r>
              <a:rPr kumimoji="1" lang="en-US" altLang="ja-JP" b="0" dirty="0" smtClean="0">
                <a:ea typeface="ＭＳ Ｐゴシック" charset="-128"/>
              </a:rPr>
              <a:t>a completed </a:t>
            </a:r>
            <a:r>
              <a:rPr kumimoji="1" lang="en-US" altLang="ja-JP" b="0" dirty="0" smtClean="0">
                <a:ea typeface="ＭＳ Ｐゴシック" charset="-128"/>
              </a:rPr>
              <a:t>MAC/PHY specification in the 60GHz band</a:t>
            </a:r>
          </a:p>
          <a:p>
            <a:pPr>
              <a:lnSpc>
                <a:spcPct val="80000"/>
              </a:lnSpc>
            </a:pPr>
            <a:r>
              <a:rPr lang="en-US" altLang="ja-JP" b="0" dirty="0" smtClean="0">
                <a:ea typeface="ＭＳ Ｐゴシック" charset="-128"/>
              </a:rPr>
              <a:t>The 802.11ad is currently specifying MAC/PHY for operation in the 60GHz band</a:t>
            </a:r>
          </a:p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It is expected that two systems will have to agree on some </a:t>
            </a:r>
            <a:r>
              <a:rPr kumimoji="1" lang="en-US" altLang="ja-JP" b="0" dirty="0" smtClean="0">
                <a:ea typeface="ＭＳ Ｐゴシック" charset="-128"/>
              </a:rPr>
              <a:t>mechanism </a:t>
            </a:r>
            <a:r>
              <a:rPr kumimoji="1" lang="en-US" altLang="ja-JP" b="0" dirty="0" smtClean="0">
                <a:ea typeface="ＭＳ Ｐゴシック" charset="-128"/>
              </a:rPr>
              <a:t>to achieve mutual coexistence (i.e. network discovery)</a:t>
            </a:r>
          </a:p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A </a:t>
            </a:r>
            <a:r>
              <a:rPr kumimoji="1" lang="en-US" altLang="ja-JP" b="0" dirty="0" smtClean="0">
                <a:ea typeface="ＭＳ Ｐゴシック" charset="-128"/>
              </a:rPr>
              <a:t>mechanism </a:t>
            </a:r>
            <a:r>
              <a:rPr kumimoji="1" lang="en-US" altLang="ja-JP" b="0" dirty="0" smtClean="0">
                <a:ea typeface="ＭＳ Ｐゴシック" charset="-128"/>
              </a:rPr>
              <a:t>for such purpose was proposed in </a:t>
            </a:r>
            <a:r>
              <a:rPr kumimoji="1" lang="en-US" altLang="ja-JP" b="0" dirty="0" smtClean="0">
                <a:ea typeface="ＭＳ Ｐゴシック" charset="-128"/>
              </a:rPr>
              <a:t>10/231r3</a:t>
            </a:r>
            <a:endParaRPr kumimoji="1" lang="en-US" altLang="ja-JP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kumimoji="1" lang="en-US" altLang="ja-JP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kumimoji="1" lang="en-US" altLang="ja-JP" dirty="0" smtClean="0">
                <a:ea typeface="ＭＳ Ｐゴシック" charset="-128"/>
              </a:rPr>
              <a:t>Up-to-date</a:t>
            </a:r>
            <a:r>
              <a:rPr kumimoji="1" lang="en-US" altLang="ja-JP" dirty="0" smtClean="0">
                <a:ea typeface="ＭＳ Ｐゴシック" charset="-128"/>
              </a:rPr>
              <a:t>, there is no </a:t>
            </a:r>
            <a:r>
              <a:rPr kumimoji="1" lang="en-US" altLang="ja-JP" dirty="0" smtClean="0">
                <a:ea typeface="ＭＳ Ｐゴシック" charset="-128"/>
              </a:rPr>
              <a:t>mechanism facilitating cross-802 heterogeneous </a:t>
            </a:r>
            <a:r>
              <a:rPr kumimoji="1" lang="en-US" altLang="ja-JP" dirty="0" smtClean="0">
                <a:ea typeface="ＭＳ Ｐゴシック" charset="-128"/>
              </a:rPr>
              <a:t>system </a:t>
            </a:r>
            <a:r>
              <a:rPr kumimoji="1" lang="en-US" altLang="ja-JP" dirty="0" smtClean="0">
                <a:ea typeface="ＭＳ Ｐゴシック" charset="-128"/>
              </a:rPr>
              <a:t>coexistence </a:t>
            </a:r>
            <a:r>
              <a:rPr kumimoji="1" lang="en-US" altLang="ja-JP" dirty="0" smtClean="0">
                <a:ea typeface="ＭＳ Ｐゴシック" charset="-128"/>
              </a:rPr>
              <a:t>in the 802.11ad effort</a:t>
            </a:r>
            <a:endParaRPr kumimoji="1"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kumimoji="1" lang="ja-JP" altLang="en-US" b="0" dirty="0" smtClean="0">
              <a:ea typeface="ＭＳ Ｐゴシック" charset="-128"/>
            </a:endParaRPr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500379E7-7A0D-45B9-9735-CC3888894EC6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5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Motivation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b="0" dirty="0" smtClean="0">
                <a:ea typeface="ＭＳ Ｐゴシック" charset="-128"/>
              </a:rPr>
              <a:t>Nevertheless, coexistence is still an essential topic</a:t>
            </a:r>
          </a:p>
          <a:p>
            <a:pPr lvl="1"/>
            <a:r>
              <a:rPr kumimoji="1" lang="en-US" altLang="ja-JP" sz="2400" b="0" dirty="0" smtClean="0">
                <a:ea typeface="ＭＳ Ｐゴシック" charset="-128"/>
              </a:rPr>
              <a:t>Detectio</a:t>
            </a:r>
            <a:r>
              <a:rPr kumimoji="1" lang="en-US" altLang="ja-JP" sz="2400" dirty="0" smtClean="0">
                <a:ea typeface="ＭＳ Ｐゴシック" charset="-128"/>
              </a:rPr>
              <a:t>n better than ED is required for CCI mitigation</a:t>
            </a:r>
          </a:p>
          <a:p>
            <a:pPr lvl="1"/>
            <a:r>
              <a:rPr kumimoji="1" lang="en-US" altLang="ja-JP" sz="2400" dirty="0" smtClean="0">
                <a:ea typeface="ＭＳ Ｐゴシック" charset="-128"/>
              </a:rPr>
              <a:t>Coexistence assurance is needed for </a:t>
            </a:r>
            <a:r>
              <a:rPr kumimoji="1" lang="en-US" altLang="ja-JP" sz="2400" dirty="0" smtClean="0">
                <a:ea typeface="ＭＳ Ｐゴシック" charset="-128"/>
              </a:rPr>
              <a:t>the sponsor </a:t>
            </a:r>
            <a:r>
              <a:rPr kumimoji="1" lang="en-US" altLang="ja-JP" sz="2400" dirty="0" smtClean="0">
                <a:ea typeface="ＭＳ Ｐゴシック" charset="-128"/>
              </a:rPr>
              <a:t>ballot</a:t>
            </a:r>
            <a:r>
              <a:rPr kumimoji="1" lang="en-US" altLang="ja-JP" sz="2400" b="0" dirty="0" smtClean="0">
                <a:ea typeface="ＭＳ Ｐゴシック" charset="-128"/>
              </a:rPr>
              <a:t> </a:t>
            </a:r>
          </a:p>
          <a:p>
            <a:r>
              <a:rPr kumimoji="1" lang="en-US" altLang="ja-JP" sz="2800" b="0" dirty="0" smtClean="0">
                <a:ea typeface="ＭＳ Ｐゴシック" charset="-128"/>
              </a:rPr>
              <a:t>Therefore, this proposal </a:t>
            </a:r>
            <a:r>
              <a:rPr kumimoji="1" lang="en-US" altLang="ja-JP" sz="2800" b="0" dirty="0" smtClean="0">
                <a:ea typeface="ＭＳ Ｐゴシック" charset="-128"/>
              </a:rPr>
              <a:t>proposes a mechanism to </a:t>
            </a:r>
            <a:r>
              <a:rPr kumimoji="1" lang="en-US" altLang="ja-JP" sz="2800" b="0" dirty="0" smtClean="0">
                <a:ea typeface="ＭＳ Ｐゴシック" charset="-128"/>
              </a:rPr>
              <a:t>facilitate </a:t>
            </a:r>
            <a:r>
              <a:rPr kumimoji="1" lang="en-US" altLang="ja-JP" sz="2800" b="0" dirty="0" smtClean="0">
                <a:ea typeface="ＭＳ Ｐゴシック" charset="-128"/>
              </a:rPr>
              <a:t>coexistence </a:t>
            </a:r>
            <a:r>
              <a:rPr kumimoji="1" lang="en-US" altLang="ja-JP" sz="2800" b="0" dirty="0" smtClean="0">
                <a:ea typeface="ＭＳ Ｐゴシック" charset="-128"/>
              </a:rPr>
              <a:t>between 802.15.3c and </a:t>
            </a:r>
            <a:r>
              <a:rPr kumimoji="1" lang="en-US" altLang="ja-JP" sz="2800" b="0" dirty="0" smtClean="0">
                <a:ea typeface="ＭＳ Ｐゴシック" charset="-128"/>
              </a:rPr>
              <a:t>802.11ad while minimizing the additional complexity in implementation</a:t>
            </a:r>
            <a:endParaRPr kumimoji="1" lang="en-US" altLang="ja-JP" b="0" dirty="0" smtClean="0">
              <a:ea typeface="ＭＳ Ｐゴシック" charset="-128"/>
            </a:endParaRPr>
          </a:p>
          <a:p>
            <a:endParaRPr kumimoji="1" lang="ja-JP" altLang="en-US" sz="2800" b="0" dirty="0" smtClean="0">
              <a:ea typeface="ＭＳ Ｐゴシック" charset="-128"/>
            </a:endParaRPr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A2C864B6-1CE0-4C10-A62B-AE76479A1178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6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The Basics - Main Idea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kumimoji="1" lang="en-US" altLang="ja-JP" b="0" dirty="0" smtClean="0"/>
              <a:t>Heterogeneous network discovery is </a:t>
            </a:r>
            <a:r>
              <a:rPr kumimoji="1" lang="en-US" altLang="ja-JP" b="0" dirty="0" smtClean="0"/>
              <a:t>participated by both the existing and incoming </a:t>
            </a:r>
            <a:r>
              <a:rPr kumimoji="1" lang="en-US" altLang="ja-JP" b="0" dirty="0" smtClean="0"/>
              <a:t>network</a:t>
            </a:r>
          </a:p>
          <a:p>
            <a:r>
              <a:rPr kumimoji="1" lang="en-US" altLang="ja-JP" b="0" dirty="0" smtClean="0"/>
              <a:t>The existing network periodically sends out beacon-like signals </a:t>
            </a:r>
            <a:r>
              <a:rPr kumimoji="1" lang="en-US" altLang="ja-JP" b="0" dirty="0" smtClean="0"/>
              <a:t>for potentially </a:t>
            </a:r>
            <a:r>
              <a:rPr kumimoji="1" lang="en-US" altLang="ja-JP" b="0" dirty="0" smtClean="0"/>
              <a:t>incoming heterogeneous networks</a:t>
            </a:r>
          </a:p>
          <a:p>
            <a:r>
              <a:rPr kumimoji="1" lang="en-US" altLang="ja-JP" b="0" dirty="0" smtClean="0"/>
              <a:t>The incoming network </a:t>
            </a:r>
            <a:r>
              <a:rPr kumimoji="1" lang="en-US" altLang="ja-JP" b="0" dirty="0" smtClean="0"/>
              <a:t>scans to detect </a:t>
            </a:r>
            <a:r>
              <a:rPr kumimoji="1" lang="en-US" altLang="ja-JP" b="0" dirty="0" smtClean="0"/>
              <a:t>the existing network before setting up a new network</a:t>
            </a:r>
          </a:p>
          <a:p>
            <a:r>
              <a:rPr kumimoji="1" lang="en-US" altLang="ja-JP" b="0" dirty="0" smtClean="0"/>
              <a:t>The scanning and detection are performed through a predefined and pre-agreed common bridge </a:t>
            </a:r>
            <a:r>
              <a:rPr kumimoji="1" lang="en-US" altLang="ja-JP" b="0" dirty="0" smtClean="0"/>
              <a:t>(i.e. PHY specification)</a:t>
            </a:r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The </a:t>
            </a:r>
            <a:r>
              <a:rPr kumimoji="1" lang="en-US" altLang="ja-JP" sz="4000" dirty="0" smtClean="0">
                <a:ea typeface="ＭＳ Ｐゴシック" charset="-128"/>
              </a:rPr>
              <a:t>Basics </a:t>
            </a:r>
            <a:r>
              <a:rPr kumimoji="1" lang="en-US" altLang="ja-JP" sz="4000" dirty="0" smtClean="0">
                <a:ea typeface="ＭＳ Ｐゴシック" charset="-128"/>
              </a:rPr>
              <a:t>- How It Works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10244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7F5F2C46-FA03-4684-B2F8-B3B45591A7D7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8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6820" y="1371600"/>
            <a:ext cx="713422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The Basics - Common Platform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2800" b="0" dirty="0" smtClean="0">
                <a:ea typeface="ＭＳ Ｐゴシック" charset="-128"/>
              </a:rPr>
              <a:t>Name for the predefined and pre-agreed PHY layer design</a:t>
            </a:r>
          </a:p>
          <a:p>
            <a:pPr lvl="1">
              <a:lnSpc>
                <a:spcPct val="80000"/>
              </a:lnSpc>
            </a:pPr>
            <a:r>
              <a:rPr kumimoji="1" lang="en-US" altLang="ja-JP" sz="2400" b="0" dirty="0" smtClean="0">
                <a:ea typeface="ＭＳ Ｐゴシック" charset="-128"/>
              </a:rPr>
              <a:t>‘Common platform’</a:t>
            </a:r>
            <a:endParaRPr kumimoji="1" lang="en-US" altLang="ja-JP" sz="24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lang="en-US" altLang="ja-JP" sz="28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kumimoji="1" lang="en-US" altLang="ja-JP" sz="28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altLang="ja-JP" sz="2800" b="0" dirty="0" smtClean="0">
                <a:ea typeface="ＭＳ Ｐゴシック" charset="-128"/>
              </a:rPr>
              <a:t>The candidates for the Common Platform: 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ea typeface="ＭＳ Ｐゴシック" charset="-128"/>
              </a:rPr>
              <a:t>2.4/5GHz WLAN – the most robust MCS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ea typeface="ＭＳ Ｐゴシック" charset="-128"/>
              </a:rPr>
              <a:t>802.15.3c WPAN – the most robust MCS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ea typeface="ＭＳ Ｐゴシック" charset="-128"/>
              </a:rPr>
              <a:t>Hybrid of both</a:t>
            </a:r>
          </a:p>
          <a:p>
            <a:pPr>
              <a:lnSpc>
                <a:spcPct val="80000"/>
              </a:lnSpc>
            </a:pPr>
            <a:endParaRPr kumimoji="1" lang="en-US" altLang="ja-JP" sz="28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  <a:buNone/>
            </a:pPr>
            <a:endParaRPr kumimoji="1" lang="ja-JP" altLang="en-US" sz="2800" b="0" dirty="0" smtClean="0">
              <a:ea typeface="ＭＳ Ｐゴシック" charset="-128"/>
            </a:endParaRPr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9F01258A-A13F-4F4E-84D6-0AFF63DD2A29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9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6714</TotalTime>
  <Words>1103</Words>
  <Application>Microsoft Office PowerPoint</Application>
  <PresentationFormat>画面に合わせる (4:3)</PresentationFormat>
  <Paragraphs>194</Paragraphs>
  <Slides>21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Mechanism for Inter-system Coexistence</vt:lpstr>
      <vt:lpstr>Summary</vt:lpstr>
      <vt:lpstr>Abbreviations</vt:lpstr>
      <vt:lpstr>Presentation Outline</vt:lpstr>
      <vt:lpstr>Background</vt:lpstr>
      <vt:lpstr>Motivation</vt:lpstr>
      <vt:lpstr>The Basics - Main Idea</vt:lpstr>
      <vt:lpstr>The Basics - How It Works</vt:lpstr>
      <vt:lpstr>The Basics - Common Platform</vt:lpstr>
      <vt:lpstr>The Basics - Operational Procedure</vt:lpstr>
      <vt:lpstr>Proposed Coexistence Mechanism</vt:lpstr>
      <vt:lpstr>Plan A - Procedure</vt:lpstr>
      <vt:lpstr>Plan A - Analysis</vt:lpstr>
      <vt:lpstr>What is Plan B</vt:lpstr>
      <vt:lpstr>Plan B - Procedure</vt:lpstr>
      <vt:lpstr>Plan B – Analysis</vt:lpstr>
      <vt:lpstr>CB Frame Format</vt:lpstr>
      <vt:lpstr>Operating Range</vt:lpstr>
      <vt:lpstr>Additional Notes</vt:lpstr>
      <vt:lpstr>Conclusion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aziz</dc:creator>
  <cp:lastModifiedBy>sum</cp:lastModifiedBy>
  <cp:revision>437</cp:revision>
  <cp:lastPrinted>1998-02-10T13:28:06Z</cp:lastPrinted>
  <dcterms:created xsi:type="dcterms:W3CDTF">2010-01-05T03:53:47Z</dcterms:created>
  <dcterms:modified xsi:type="dcterms:W3CDTF">2010-04-27T04:26:06Z</dcterms:modified>
</cp:coreProperties>
</file>