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69" r:id="rId5"/>
    <p:sldId id="274" r:id="rId6"/>
    <p:sldId id="275" r:id="rId7"/>
    <p:sldId id="276" r:id="rId8"/>
    <p:sldId id="292" r:id="rId9"/>
    <p:sldId id="272" r:id="rId10"/>
    <p:sldId id="273" r:id="rId11"/>
    <p:sldId id="291"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2" autoAdjust="0"/>
    <p:restoredTop sz="94660"/>
  </p:normalViewPr>
  <p:slideViewPr>
    <p:cSldViewPr>
      <p:cViewPr>
        <p:scale>
          <a:sx n="83" d="100"/>
          <a:sy n="83" d="100"/>
        </p:scale>
        <p:origin x="-99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802.11-07/xxxxr0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VInko Erceg, Broadcom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ltLang="zh-TW"/>
              <a:t>Page </a:t>
            </a:r>
            <a:fld id="{83FEEB55-20E6-4C3C-8F8A-984C01C04450}" type="slidenum">
              <a:rPr lang="en-US" altLang="zh-TW"/>
              <a:pPr>
                <a:defRPr/>
              </a:pPr>
              <a:t>‹#›</a:t>
            </a:fld>
            <a:endParaRPr lang="en-US" altLang="zh-TW"/>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802.11-07/xxxxr0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458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VInko Erceg, Broadcom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zh-TW"/>
              <a:t>Page </a:t>
            </a:r>
            <a:fld id="{10D1F4B9-9F1D-4A52-A41F-281D1AF02700}" type="slidenum">
              <a:rPr lang="en-US" altLang="zh-TW"/>
              <a:pPr>
                <a:defRPr/>
              </a:pPr>
              <a:t>‹#›</a:t>
            </a:fld>
            <a:endParaRPr lang="en-US" altLang="zh-TW"/>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altLang="zh-TW" smtClean="0"/>
              <a:t>doc.: IEEE 802.11-07/xxxxr0</a:t>
            </a:r>
          </a:p>
        </p:txBody>
      </p:sp>
      <p:sp>
        <p:nvSpPr>
          <p:cNvPr id="25603" name="Rectangle 3"/>
          <p:cNvSpPr>
            <a:spLocks noGrp="1" noChangeArrowheads="1"/>
          </p:cNvSpPr>
          <p:nvPr>
            <p:ph type="dt" sz="quarter" idx="1"/>
          </p:nvPr>
        </p:nvSpPr>
        <p:spPr>
          <a:noFill/>
        </p:spPr>
        <p:txBody>
          <a:bodyPr/>
          <a:lstStyle/>
          <a:p>
            <a:r>
              <a:rPr lang="en-US" altLang="zh-TW" smtClean="0"/>
              <a:t>Month Year</a:t>
            </a:r>
          </a:p>
        </p:txBody>
      </p:sp>
      <p:sp>
        <p:nvSpPr>
          <p:cNvPr id="25604" name="Rectangle 6"/>
          <p:cNvSpPr>
            <a:spLocks noGrp="1" noChangeArrowheads="1"/>
          </p:cNvSpPr>
          <p:nvPr>
            <p:ph type="ftr" sz="quarter" idx="4"/>
          </p:nvPr>
        </p:nvSpPr>
        <p:spPr>
          <a:noFill/>
        </p:spPr>
        <p:txBody>
          <a:bodyPr/>
          <a:lstStyle/>
          <a:p>
            <a:pPr lvl="4"/>
            <a:r>
              <a:rPr lang="en-US" altLang="zh-TW" smtClean="0"/>
              <a:t>VInko Erceg, Broadcom</a:t>
            </a:r>
          </a:p>
        </p:txBody>
      </p:sp>
      <p:sp>
        <p:nvSpPr>
          <p:cNvPr id="25605" name="Rectangle 7"/>
          <p:cNvSpPr>
            <a:spLocks noGrp="1" noChangeArrowheads="1"/>
          </p:cNvSpPr>
          <p:nvPr>
            <p:ph type="sldNum" sz="quarter" idx="5"/>
          </p:nvPr>
        </p:nvSpPr>
        <p:spPr>
          <a:noFill/>
        </p:spPr>
        <p:txBody>
          <a:bodyPr/>
          <a:lstStyle/>
          <a:p>
            <a:r>
              <a:rPr lang="en-US" altLang="zh-TW"/>
              <a:t>Page </a:t>
            </a:r>
            <a:fld id="{5F4DB987-2486-4BAA-9E62-6E9471DECF44}" type="slidenum">
              <a:rPr lang="en-US" altLang="zh-TW"/>
              <a:pPr/>
              <a:t>1</a:t>
            </a:fld>
            <a:endParaRPr lang="en-US" altLang="zh-TW"/>
          </a:p>
        </p:txBody>
      </p:sp>
      <p:sp>
        <p:nvSpPr>
          <p:cNvPr id="25606" name="Rectangle 2"/>
          <p:cNvSpPr>
            <a:spLocks noGrp="1" noRot="1" noChangeAspect="1" noChangeArrowheads="1" noTextEdit="1"/>
          </p:cNvSpPr>
          <p:nvPr>
            <p:ph type="sldImg"/>
          </p:nvPr>
        </p:nvSpPr>
        <p:spPr>
          <a:xfrm>
            <a:off x="1154113" y="701675"/>
            <a:ext cx="4625975" cy="3468688"/>
          </a:xfrm>
          <a:ln/>
        </p:spPr>
      </p:sp>
      <p:sp>
        <p:nvSpPr>
          <p:cNvPr id="2560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4113" y="701675"/>
            <a:ext cx="4625975" cy="3468688"/>
          </a:xfrm>
          <a:ln/>
        </p:spPr>
      </p:sp>
      <p:sp>
        <p:nvSpPr>
          <p:cNvPr id="3072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4113" y="701675"/>
            <a:ext cx="4625975" cy="3468688"/>
          </a:xfrm>
          <a:ln/>
        </p:spPr>
      </p:sp>
      <p:sp>
        <p:nvSpPr>
          <p:cNvPr id="3481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4113" y="701675"/>
            <a:ext cx="4625975" cy="3468688"/>
          </a:xfrm>
          <a:ln/>
        </p:spPr>
      </p:sp>
      <p:sp>
        <p:nvSpPr>
          <p:cNvPr id="3789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4113" y="701675"/>
            <a:ext cx="4625975" cy="3468688"/>
          </a:xfrm>
          <a:ln/>
        </p:spPr>
      </p:sp>
      <p:sp>
        <p:nvSpPr>
          <p:cNvPr id="3891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2</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4</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5</a:t>
            </a:fld>
            <a:endParaRPr lang="en-US"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4113" y="701675"/>
            <a:ext cx="4625975" cy="3468688"/>
          </a:xfrm>
          <a:ln/>
        </p:spPr>
      </p:sp>
      <p:sp>
        <p:nvSpPr>
          <p:cNvPr id="26627"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VInko Erceg, Broadcom</a:t>
            </a:r>
            <a:endParaRPr lang="en-US"/>
          </a:p>
        </p:txBody>
      </p:sp>
      <p:sp>
        <p:nvSpPr>
          <p:cNvPr id="7" name="Slide Number Placeholder 6"/>
          <p:cNvSpPr>
            <a:spLocks noGrp="1"/>
          </p:cNvSpPr>
          <p:nvPr>
            <p:ph type="sldNum" sz="quarter" idx="13"/>
          </p:nvPr>
        </p:nvSpPr>
        <p:spPr/>
        <p:txBody>
          <a:bodyPr/>
          <a:lstStyle/>
          <a:p>
            <a:pPr>
              <a:defRPr/>
            </a:pPr>
            <a:r>
              <a:rPr lang="en-US" altLang="zh-TW" smtClean="0"/>
              <a:t>Page </a:t>
            </a:r>
            <a:fld id="{10D1F4B9-9F1D-4A52-A41F-281D1AF02700}" type="slidenum">
              <a:rPr lang="en-US" altLang="zh-TW" smtClean="0"/>
              <a:pPr>
                <a:defRPr/>
              </a:pPr>
              <a:t>8</a:t>
            </a:fld>
            <a:endParaRPr lang="en-US"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4113" y="701675"/>
            <a:ext cx="4625975" cy="3468688"/>
          </a:xfrm>
          <a:ln/>
        </p:spPr>
      </p:sp>
      <p:sp>
        <p:nvSpPr>
          <p:cNvPr id="28675" name="Rectangle 3"/>
          <p:cNvSpPr>
            <a:spLocks noGrp="1" noChangeArrowheads="1"/>
          </p:cNvSpPr>
          <p:nvPr>
            <p:ph type="body" idx="1"/>
          </p:nvPr>
        </p:nvSpPr>
        <p:spPr>
          <a:noFill/>
          <a:ln/>
        </p:spPr>
        <p:txBody>
          <a:bodyPr/>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2E73040-29DF-4D89-9507-1D55DC06A7C6}"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9071CF58-FAB7-415F-8CB9-C39BF67E4B6E}"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D710BE9-A279-457E-BC1F-96CCA9957B6C}"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zh-TW" sz="1800" b="1" dirty="0">
                <a:ea typeface="新細明體" pitchFamily="18" charset="-120"/>
              </a:rPr>
              <a:t>doc.: IEEE </a:t>
            </a:r>
            <a:r>
              <a:rPr lang="en-US" altLang="zh-TW" sz="1800" b="1" dirty="0" smtClean="0">
                <a:ea typeface="新細明體" pitchFamily="18" charset="-120"/>
              </a:rPr>
              <a:t>802.11-10/0441r3</a:t>
            </a:r>
            <a:endParaRPr lang="en-US" altLang="zh-TW" sz="1800" b="1" dirty="0">
              <a:ea typeface="新細明體" pitchFamily="18" charset="-120"/>
            </a:endParaRP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noChangeArrowheads="1"/>
          </p:cNvSpPr>
          <p:nvPr>
            <p:ph type="dt" sz="half" idx="10"/>
          </p:nvPr>
        </p:nvSpPr>
        <p:spPr>
          <a:xfrm>
            <a:off x="696913" y="333375"/>
            <a:ext cx="968375" cy="276225"/>
          </a:xfrm>
        </p:spPr>
        <p:txBody>
          <a:bodyPr/>
          <a:lstStyle>
            <a:lvl1pPr>
              <a:defRPr>
                <a:ea typeface="+mn-ea"/>
              </a:defRPr>
            </a:lvl1pPr>
          </a:lstStyle>
          <a:p>
            <a:pPr>
              <a:defRPr/>
            </a:pPr>
            <a:r>
              <a:rPr lang="en-US"/>
              <a:t>May 2010</a:t>
            </a:r>
          </a:p>
        </p:txBody>
      </p:sp>
      <p:sp>
        <p:nvSpPr>
          <p:cNvPr id="10" name="Rectangle 9"/>
          <p:cNvSpPr>
            <a:spLocks noGrp="1" noChangeArrowheads="1"/>
          </p:cNvSpPr>
          <p:nvPr>
            <p:ph type="sldNum" sz="quarter" idx="11"/>
          </p:nvPr>
        </p:nvSpPr>
        <p:spPr/>
        <p:txBody>
          <a:bodyPr/>
          <a:lstStyle>
            <a:lvl1pPr>
              <a:defRPr smtClean="0"/>
            </a:lvl1pPr>
          </a:lstStyle>
          <a:p>
            <a:pPr>
              <a:defRPr/>
            </a:pPr>
            <a:r>
              <a:rPr lang="en-US" altLang="zh-TW"/>
              <a:t>Slide </a:t>
            </a:r>
            <a:fld id="{C9152A51-0609-4B5D-B192-11DEEAE965F9}" type="slidenum">
              <a:rPr lang="en-US" altLang="zh-TW"/>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OverObj" preserve="1">
  <p:cSld name="Title and Text over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5162550" y="333375"/>
            <a:ext cx="3282950" cy="276225"/>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802.11-10/yyyyr0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noChangeArrowheads="1"/>
          </p:cNvSpPr>
          <p:nvPr>
            <p:ph type="dt" sz="half" idx="10"/>
          </p:nvPr>
        </p:nvSpPr>
        <p:spPr>
          <a:xfrm>
            <a:off x="696913" y="333375"/>
            <a:ext cx="968375" cy="276225"/>
          </a:xfrm>
        </p:spPr>
        <p:txBody>
          <a:bodyPr/>
          <a:lstStyle>
            <a:lvl1pPr>
              <a:defRPr>
                <a:ea typeface="+mn-ea"/>
              </a:defRPr>
            </a:lvl1pPr>
          </a:lstStyle>
          <a:p>
            <a:pPr>
              <a:defRPr/>
            </a:pPr>
            <a:r>
              <a:rPr lang="en-US"/>
              <a:t>May 2010</a:t>
            </a:r>
          </a:p>
        </p:txBody>
      </p:sp>
      <p:sp>
        <p:nvSpPr>
          <p:cNvPr id="10" name="Rectangle 9"/>
          <p:cNvSpPr>
            <a:spLocks noGrp="1" noChangeArrowheads="1"/>
          </p:cNvSpPr>
          <p:nvPr>
            <p:ph type="sldNum" sz="quarter" idx="11"/>
          </p:nvPr>
        </p:nvSpPr>
        <p:spPr/>
        <p:txBody>
          <a:bodyPr/>
          <a:lstStyle>
            <a:lvl1pPr>
              <a:defRPr smtClean="0"/>
            </a:lvl1pPr>
          </a:lstStyle>
          <a:p>
            <a:pPr>
              <a:defRPr/>
            </a:pPr>
            <a:r>
              <a:rPr lang="en-US" altLang="zh-TW"/>
              <a:t>Slide </a:t>
            </a:r>
            <a:fld id="{DD444E44-0CB2-4B9F-A740-8EC601318588}" type="slidenum">
              <a:rPr lang="en-US" altLang="zh-TW"/>
              <a:pPr>
                <a:defRPr/>
              </a:pPr>
              <a:t>‹#›</a:t>
            </a:fld>
            <a:endParaRPr lang="en-US" altLang="zh-TW"/>
          </a:p>
        </p:txBody>
      </p:sp>
      <p:sp>
        <p:nvSpPr>
          <p:cNvPr id="11" name="Rectangle 10"/>
          <p:cNvSpPr>
            <a:spLocks noGrp="1" noChangeArrowheads="1"/>
          </p:cNvSpPr>
          <p:nvPr>
            <p:ph type="ftr" sz="quarter" idx="12"/>
          </p:nvPr>
        </p:nvSpPr>
        <p:spPr>
          <a:xfrm>
            <a:off x="6705600" y="6477000"/>
            <a:ext cx="1811338" cy="182563"/>
          </a:xfrm>
        </p:spPr>
        <p:txBody>
          <a:bodyPr/>
          <a:lstStyle>
            <a:lvl1pPr>
              <a:defRPr smtClean="0"/>
            </a:lvl1pPr>
          </a:lstStyle>
          <a:p>
            <a:pPr>
              <a:defRPr/>
            </a:pPr>
            <a:r>
              <a:rPr lang="en-US" altLang="zh-TW"/>
              <a:t>Chao-Chun Wang, MediaTek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B74D2B7C-85E7-4E2E-9BF5-09ACB4E002FE}"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zh-TW"/>
              <a:t>Slide </a:t>
            </a:r>
            <a:fld id="{2D0528EA-1D9D-4AF0-9D8B-A94DD1C63127}" type="slidenum">
              <a:rPr lang="en-US" altLang="zh-TW"/>
              <a:pPr>
                <a:defRPr/>
              </a:pPr>
              <a:t>‹#›</a:t>
            </a:fld>
            <a:endParaRPr lang="en-US" altLang="zh-TW"/>
          </a:p>
        </p:txBody>
      </p:sp>
      <p:sp>
        <p:nvSpPr>
          <p:cNvPr id="6" name="Rectangle 5"/>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23CA0B15-5FEF-45F2-B9B1-6ACC74459F5C}"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zh-TW"/>
              <a:t>Slide </a:t>
            </a:r>
            <a:fld id="{94D7FC94-F677-46BF-8B8A-8F5282C18FF3}" type="slidenum">
              <a:rPr lang="en-US" altLang="zh-TW"/>
              <a:pPr>
                <a:defRPr/>
              </a:pPr>
              <a:t>‹#›</a:t>
            </a:fld>
            <a:endParaRPr lang="en-US" altLang="zh-TW"/>
          </a:p>
        </p:txBody>
      </p:sp>
      <p:sp>
        <p:nvSpPr>
          <p:cNvPr id="9" name="Rectangle 8"/>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zh-TW"/>
              <a:t>Slide </a:t>
            </a:r>
            <a:fld id="{EB8ACBE5-A1A1-432D-A006-695E6AA2987F}" type="slidenum">
              <a:rPr lang="en-US" altLang="zh-TW"/>
              <a:pPr>
                <a:defRPr/>
              </a:pPr>
              <a:t>‹#›</a:t>
            </a:fld>
            <a:endParaRPr lang="en-US" altLang="zh-TW"/>
          </a:p>
        </p:txBody>
      </p:sp>
      <p:sp>
        <p:nvSpPr>
          <p:cNvPr id="5" name="Rectangle 4"/>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zh-TW"/>
              <a:t>Slide </a:t>
            </a:r>
            <a:fld id="{C80C1A29-C6BA-4D7A-A69D-50FA82B8B5D3}" type="slidenum">
              <a:rPr lang="en-US" altLang="zh-TW"/>
              <a:pPr>
                <a:defRPr/>
              </a:pPr>
              <a:t>‹#›</a:t>
            </a:fld>
            <a:endParaRPr lang="en-US" altLang="zh-TW"/>
          </a:p>
        </p:txBody>
      </p:sp>
      <p:sp>
        <p:nvSpPr>
          <p:cNvPr id="4" name="Rectangle 3"/>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a:t>
            </a:r>
            <a:r>
              <a:rPr lang="en-US" dirty="0" err="1" smtClean="0"/>
              <a:t>te</a:t>
            </a:r>
            <a:r>
              <a:rPr lang="en-US" dirty="0" smtClean="0"/>
              <a: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6DAFEAFE-BAEC-49BA-8602-0B0CA457FDBE}"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TW"/>
              <a:t>May 2010</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zh-TW"/>
              <a:t>Slide </a:t>
            </a:r>
            <a:fld id="{5707D12E-FF40-4E1C-A1CB-2FC666FFB7FC}" type="slidenum">
              <a:rPr lang="en-US" altLang="zh-TW"/>
              <a:pPr>
                <a:defRPr/>
              </a:pPr>
              <a:t>‹#›</a:t>
            </a:fld>
            <a:endParaRPr lang="en-US" altLang="zh-TW"/>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zh-TW"/>
              <a:t>Chao-Chun Wang, MediaTek</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TW"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028" name="Rectangle 4"/>
          <p:cNvSpPr>
            <a:spLocks noGrp="1" noChangeArrowheads="1"/>
          </p:cNvSpPr>
          <p:nvPr>
            <p:ph type="dt" sz="half" idx="2"/>
          </p:nvPr>
        </p:nvSpPr>
        <p:spPr bwMode="auto">
          <a:xfrm>
            <a:off x="696913" y="334963"/>
            <a:ext cx="95885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ea typeface="新細明體" pitchFamily="18" charset="-120"/>
              </a:defRPr>
            </a:lvl1pPr>
          </a:lstStyle>
          <a:p>
            <a:pPr>
              <a:defRPr/>
            </a:pPr>
            <a:r>
              <a:rPr lang="en-US" altLang="zh-TW"/>
              <a:t>May 2010</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新細明體" pitchFamily="18" charset="-120"/>
              </a:defRPr>
            </a:lvl1pPr>
          </a:lstStyle>
          <a:p>
            <a:pPr>
              <a:defRPr/>
            </a:pPr>
            <a:r>
              <a:rPr lang="en-US" altLang="zh-TW"/>
              <a:t>Slide </a:t>
            </a:r>
            <a:fld id="{EA9F0D18-450A-4F93-9B07-1FB7AF5E4A36}" type="slidenum">
              <a:rPr lang="en-US" altLang="zh-TW"/>
              <a:pPr>
                <a:defRPr/>
              </a:pPr>
              <a:t>‹#›</a:t>
            </a:fld>
            <a:endParaRPr lang="en-US" altLang="zh-TW"/>
          </a:p>
        </p:txBody>
      </p:sp>
      <p:sp>
        <p:nvSpPr>
          <p:cNvPr id="1031" name="Rectangle 7"/>
          <p:cNvSpPr>
            <a:spLocks noChangeArrowheads="1"/>
          </p:cNvSpPr>
          <p:nvPr/>
        </p:nvSpPr>
        <p:spPr bwMode="auto">
          <a:xfrm>
            <a:off x="5475263" y="363379"/>
            <a:ext cx="2970237" cy="246221"/>
          </a:xfrm>
          <a:prstGeom prst="rect">
            <a:avLst/>
          </a:prstGeom>
          <a:noFill/>
          <a:ln w="9525">
            <a:noFill/>
            <a:miter lim="800000"/>
            <a:headEnd/>
            <a:tailEnd/>
          </a:ln>
          <a:effectLst/>
        </p:spPr>
        <p:txBody>
          <a:bodyPr wrap="none" lIns="0" tIns="0" rIns="0" bIns="0" anchor="b">
            <a:spAutoFit/>
          </a:bodyPr>
          <a:lstStyle/>
          <a:p>
            <a:pPr marL="457200" lvl="4" algn="r">
              <a:defRPr/>
            </a:pPr>
            <a:r>
              <a:rPr lang="en-US" altLang="zh-TW" sz="1600" b="1" dirty="0">
                <a:ea typeface="新細明體" pitchFamily="18" charset="-120"/>
              </a:rPr>
              <a:t>doc.: IEEE </a:t>
            </a:r>
            <a:r>
              <a:rPr lang="en-US" altLang="zh-TW" sz="1600" b="1" dirty="0" smtClean="0">
                <a:ea typeface="新細明體" pitchFamily="18" charset="-120"/>
              </a:rPr>
              <a:t>802.11-10/0441r3</a:t>
            </a:r>
            <a:endParaRPr lang="en-US" altLang="zh-TW" sz="1600" b="1" dirty="0">
              <a:ea typeface="新細明體" pitchFamily="18" charset="-12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Footer Placeholder 11"/>
          <p:cNvSpPr>
            <a:spLocks noGrp="1" noChangeArrowheads="1"/>
          </p:cNvSpPr>
          <p:nvPr>
            <p:ph type="ftr" sz="quarter" idx="3"/>
          </p:nvPr>
        </p:nvSpPr>
        <p:spPr bwMode="auto">
          <a:xfrm>
            <a:off x="6781800" y="6477000"/>
            <a:ext cx="1811338"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smtClean="0">
                <a:ea typeface="新細明體" pitchFamily="18" charset="-120"/>
              </a:defRPr>
            </a:lvl1pPr>
          </a:lstStyle>
          <a:p>
            <a:pPr>
              <a:defRPr/>
            </a:pPr>
            <a:r>
              <a:rPr lang="en-US" altLang="zh-TW"/>
              <a:t>Chao-Chun Wang, MediaTek</a:t>
            </a: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 id="2147483960" r:id="rId12"/>
    <p:sldLayoutId id="2147483961"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laurent.cariou@orange-ftgroup.com" TargetMode="External"/><Relationship Id="rId13" Type="http://schemas.openxmlformats.org/officeDocument/2006/relationships/hyperlink" Target="mailto:philippe.christin@orange-ftgroup.com" TargetMode="External"/><Relationship Id="rId18" Type="http://schemas.openxmlformats.org/officeDocument/2006/relationships/hyperlink" Target="mailto:mtaghavi@qualcomm.com" TargetMode="External"/><Relationship Id="rId3" Type="http://schemas.openxmlformats.org/officeDocument/2006/relationships/hyperlink" Target="mailto:kschang@etri.re.kr" TargetMode="External"/><Relationship Id="rId7" Type="http://schemas.openxmlformats.org/officeDocument/2006/relationships/hyperlink" Target="mailto:david_borison@ralinktech.com" TargetMode="External"/><Relationship Id="rId12" Type="http://schemas.openxmlformats.org/officeDocument/2006/relationships/hyperlink" Target="mailto:chinfrancois@i2r.a-star.edu.sg" TargetMode="External"/><Relationship Id="rId17" Type="http://schemas.openxmlformats.org/officeDocument/2006/relationships/hyperlink" Target="mailto:thomas.derham@orange-ftgroup.com" TargetMode="External"/><Relationship Id="rId2" Type="http://schemas.openxmlformats.org/officeDocument/2006/relationships/notesSlide" Target="../notesSlides/notesSlide1.xml"/><Relationship Id="rId16" Type="http://schemas.openxmlformats.org/officeDocument/2006/relationships/hyperlink" Target="mailto:Carlos.Cordeiro@intel.com" TargetMode="External"/><Relationship Id="rId20" Type="http://schemas.openxmlformats.org/officeDocument/2006/relationships/hyperlink" Target="mailto:sagrandhi802@gmail.com" TargetMode="External"/><Relationship Id="rId1" Type="http://schemas.openxmlformats.org/officeDocument/2006/relationships/slideLayout" Target="../slideLayouts/slideLayout12.xml"/><Relationship Id="rId6" Type="http://schemas.openxmlformats.org/officeDocument/2006/relationships/hyperlink" Target="mailto:avinashj@qualcomm.com" TargetMode="External"/><Relationship Id="rId11" Type="http://schemas.openxmlformats.org/officeDocument/2006/relationships/hyperlink" Target="mailto:sgjin@etri.re.kr" TargetMode="External"/><Relationship Id="rId5" Type="http://schemas.openxmlformats.org/officeDocument/2006/relationships/hyperlink" Target="mailto:iptvguru@etri.re.kr" TargetMode="External"/><Relationship Id="rId15" Type="http://schemas.openxmlformats.org/officeDocument/2006/relationships/hyperlink" Target="mailto:hslee@etri.re.kr" TargetMode="External"/><Relationship Id="rId10" Type="http://schemas.openxmlformats.org/officeDocument/2006/relationships/hyperlink" Target="mailto:wylee@etri.re.kr" TargetMode="External"/><Relationship Id="rId19" Type="http://schemas.openxmlformats.org/officeDocument/2006/relationships/hyperlink" Target="mailto:ron@perasotech.com" TargetMode="External"/><Relationship Id="rId4" Type="http://schemas.openxmlformats.org/officeDocument/2006/relationships/hyperlink" Target="mailto:hkchung@etri.re.kr" TargetMode="External"/><Relationship Id="rId9" Type="http://schemas.openxmlformats.org/officeDocument/2006/relationships/hyperlink" Target="mailto:philippe.chambelin@technicolor.com" TargetMode="External"/><Relationship Id="rId14" Type="http://schemas.openxmlformats.org/officeDocument/2006/relationships/hyperlink" Target="mailto:doori@etri.re.k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mailto:vkjones@qualcomm.com" TargetMode="External"/><Relationship Id="rId13" Type="http://schemas.openxmlformats.org/officeDocument/2006/relationships/hyperlink" Target="mailto:pengxm@i2r.a-star.edu.sg" TargetMode="External"/><Relationship Id="rId18" Type="http://schemas.openxmlformats.org/officeDocument/2006/relationships/hyperlink" Target="mailto:mtaghavi@qualcomm.com" TargetMode="External"/><Relationship Id="rId3" Type="http://schemas.openxmlformats.org/officeDocument/2006/relationships/hyperlink" Target="mailto:brianh@cisco.com" TargetMode="External"/><Relationship Id="rId7" Type="http://schemas.openxmlformats.org/officeDocument/2006/relationships/hyperlink" Target="mailto:sgjin@etri.re.kr" TargetMode="External"/><Relationship Id="rId12" Type="http://schemas.openxmlformats.org/officeDocument/2006/relationships/hyperlink" Target="mailto:amyles@cisco.com" TargetMode="External"/><Relationship Id="rId17" Type="http://schemas.openxmlformats.org/officeDocument/2006/relationships/hyperlink" Target="mailto:sananth@i2r.a-star.edu.sg" TargetMode="External"/><Relationship Id="rId2" Type="http://schemas.openxmlformats.org/officeDocument/2006/relationships/notesSlide" Target="../notesSlides/notesSlide2.xml"/><Relationship Id="rId16" Type="http://schemas.openxmlformats.org/officeDocument/2006/relationships/hyperlink" Target="mailto:hsampath@qualcomm.com" TargetMode="External"/><Relationship Id="rId20" Type="http://schemas.openxmlformats.org/officeDocument/2006/relationships/hyperlink" Target="mailto:jraymond@i2r.a-star.edu.sg" TargetMode="External"/><Relationship Id="rId1" Type="http://schemas.openxmlformats.org/officeDocument/2006/relationships/slideLayout" Target="../slideLayouts/slideLayout2.xml"/><Relationship Id="rId6" Type="http://schemas.openxmlformats.org/officeDocument/2006/relationships/hyperlink" Target="mailto:sagrandhi802@gmail.com" TargetMode="External"/><Relationship Id="rId11" Type="http://schemas.openxmlformats.org/officeDocument/2006/relationships/hyperlink" Target="mailto:iptvguru@etri.re.kr" TargetMode="External"/><Relationship Id="rId5" Type="http://schemas.openxmlformats.org/officeDocument/2006/relationships/hyperlink" Target="mailto:avinashj@qualcomm.com" TargetMode="External"/><Relationship Id="rId15" Type="http://schemas.openxmlformats.org/officeDocument/2006/relationships/hyperlink" Target="mailto:sandrine.roblot@orange-ftgroup.com" TargetMode="External"/><Relationship Id="rId10" Type="http://schemas.openxmlformats.org/officeDocument/2006/relationships/hyperlink" Target="mailto:hslee@etri.re.kr" TargetMode="External"/><Relationship Id="rId19" Type="http://schemas.openxmlformats.org/officeDocument/2006/relationships/hyperlink" Target="mailto:wongtc@i2r.a-star.edu.sg" TargetMode="External"/><Relationship Id="rId4" Type="http://schemas.openxmlformats.org/officeDocument/2006/relationships/hyperlink" Target="mailto:ron@perasotech.com" TargetMode="External"/><Relationship Id="rId9" Type="http://schemas.openxmlformats.org/officeDocument/2006/relationships/hyperlink" Target="mailto:kwonjin@etri.re.kr" TargetMode="External"/><Relationship Id="rId14" Type="http://schemas.openxmlformats.org/officeDocument/2006/relationships/hyperlink" Target="mailto:quxh@i2r.a-star.edu.s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mailto:pengxm@i2r.a-star.edu.sg" TargetMode="External"/><Relationship Id="rId3" Type="http://schemas.openxmlformats.org/officeDocument/2006/relationships/hyperlink" Target="mailto:doori@etri.re.kr" TargetMode="External"/><Relationship Id="rId7" Type="http://schemas.openxmlformats.org/officeDocument/2006/relationships/hyperlink" Target="mailto:amyles@cisco.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wylee@etri.re.kr" TargetMode="External"/><Relationship Id="rId5" Type="http://schemas.openxmlformats.org/officeDocument/2006/relationships/hyperlink" Target="mailto:hslee@etri.re.kr" TargetMode="External"/><Relationship Id="rId4" Type="http://schemas.openxmlformats.org/officeDocument/2006/relationships/hyperlink" Target="mailto:kwonjin@etri.re.k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quxh@i2r.a-star.edu.s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sananth@i2r.a-star.edu.sg" TargetMode="External"/><Relationship Id="rId5" Type="http://schemas.openxmlformats.org/officeDocument/2006/relationships/hyperlink" Target="mailto:hsampath@qualcomm.com" TargetMode="External"/><Relationship Id="rId4" Type="http://schemas.openxmlformats.org/officeDocument/2006/relationships/hyperlink" Target="mailto:sandrine.roblot@orange-ftgroup.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mtaghavi@qualcomm.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wongtc@i2r.a-star.edu.s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noFill/>
        </p:spPr>
        <p:txBody>
          <a:bodyPr/>
          <a:lstStyle/>
          <a:p>
            <a:r>
              <a:rPr lang="en-US" altLang="zh-TW" smtClean="0">
                <a:ea typeface="新細明體" pitchFamily="18" charset="-120"/>
              </a:rPr>
              <a:t>May 2010</a:t>
            </a:r>
          </a:p>
        </p:txBody>
      </p:sp>
      <p:sp>
        <p:nvSpPr>
          <p:cNvPr id="5123" name="Footer Placeholder 5"/>
          <p:cNvSpPr>
            <a:spLocks noGrp="1"/>
          </p:cNvSpPr>
          <p:nvPr>
            <p:ph type="ftr" sz="quarter" idx="4294967295"/>
          </p:nvPr>
        </p:nvSpPr>
        <p:spPr>
          <a:xfrm>
            <a:off x="6319838" y="6475413"/>
            <a:ext cx="2224087" cy="182562"/>
          </a:xfrm>
          <a:noFill/>
        </p:spPr>
        <p:txBody>
          <a:bodyPr/>
          <a:lstStyle/>
          <a:p>
            <a:r>
              <a:rPr lang="en-US" altLang="zh-TW"/>
              <a:t>Chao-Chun Wang, MediaTek, et. al.</a:t>
            </a:r>
          </a:p>
        </p:txBody>
      </p:sp>
      <p:sp>
        <p:nvSpPr>
          <p:cNvPr id="5124" name="Slide Number Placeholder 6"/>
          <p:cNvSpPr>
            <a:spLocks noGrp="1"/>
          </p:cNvSpPr>
          <p:nvPr>
            <p:ph type="sldNum" sz="quarter" idx="11"/>
          </p:nvPr>
        </p:nvSpPr>
        <p:spPr>
          <a:noFill/>
        </p:spPr>
        <p:txBody>
          <a:bodyPr/>
          <a:lstStyle/>
          <a:p>
            <a:r>
              <a:rPr lang="en-US" altLang="zh-TW"/>
              <a:t>Slide </a:t>
            </a:r>
            <a:fld id="{B08CC476-A7EF-45C4-B2D8-A93F8BA51EAC}" type="slidenum">
              <a:rPr lang="en-US" altLang="zh-TW"/>
              <a:pPr/>
              <a:t>1</a:t>
            </a:fld>
            <a:endParaRPr lang="en-US" altLang="zh-TW"/>
          </a:p>
        </p:txBody>
      </p:sp>
      <p:sp>
        <p:nvSpPr>
          <p:cNvPr id="5125" name="Rectangle 2"/>
          <p:cNvSpPr>
            <a:spLocks noGrp="1" noChangeArrowheads="1"/>
          </p:cNvSpPr>
          <p:nvPr>
            <p:ph type="title"/>
          </p:nvPr>
        </p:nvSpPr>
        <p:spPr>
          <a:xfrm>
            <a:off x="685800" y="609600"/>
            <a:ext cx="7772400" cy="1066800"/>
          </a:xfrm>
          <a:noFill/>
        </p:spPr>
        <p:txBody>
          <a:bodyPr/>
          <a:lstStyle/>
          <a:p>
            <a:r>
              <a:rPr lang="en-US" altLang="zh-TW" sz="2400" smtClean="0">
                <a:ea typeface="新細明體" pitchFamily="18" charset="-120"/>
              </a:rPr>
              <a:t>New MAC Features for TGad</a:t>
            </a:r>
          </a:p>
        </p:txBody>
      </p:sp>
      <p:sp>
        <p:nvSpPr>
          <p:cNvPr id="5126" name="Rectangle 6"/>
          <p:cNvSpPr>
            <a:spLocks noGrp="1" noChangeArrowheads="1"/>
          </p:cNvSpPr>
          <p:nvPr>
            <p:ph type="body" sz="half" idx="1"/>
          </p:nvPr>
        </p:nvSpPr>
        <p:spPr>
          <a:xfrm>
            <a:off x="2743200" y="1447800"/>
            <a:ext cx="3810000" cy="533400"/>
          </a:xfrm>
          <a:noFill/>
        </p:spPr>
        <p:txBody>
          <a:bodyPr/>
          <a:lstStyle/>
          <a:p>
            <a:pPr algn="ctr">
              <a:buFontTx/>
              <a:buNone/>
            </a:pPr>
            <a:r>
              <a:rPr lang="en-US" altLang="zh-TW" sz="1800" dirty="0" smtClean="0">
                <a:ea typeface="新細明體" pitchFamily="18" charset="-120"/>
              </a:rPr>
              <a:t>Date:</a:t>
            </a:r>
            <a:r>
              <a:rPr lang="en-US" altLang="zh-TW" sz="1800" b="0" dirty="0" smtClean="0">
                <a:ea typeface="新細明體" pitchFamily="18" charset="-120"/>
              </a:rPr>
              <a:t> 2010-05-016</a:t>
            </a:r>
          </a:p>
        </p:txBody>
      </p:sp>
      <p:graphicFrame>
        <p:nvGraphicFramePr>
          <p:cNvPr id="9" name="Table 8"/>
          <p:cNvGraphicFramePr>
            <a:graphicFrameLocks noGrp="1"/>
          </p:cNvGraphicFramePr>
          <p:nvPr/>
        </p:nvGraphicFramePr>
        <p:xfrm>
          <a:off x="914400" y="1828794"/>
          <a:ext cx="7620000" cy="4527556"/>
        </p:xfrm>
        <a:graphic>
          <a:graphicData uri="http://schemas.openxmlformats.org/drawingml/2006/table">
            <a:tbl>
              <a:tblPr/>
              <a:tblGrid>
                <a:gridCol w="2028825"/>
                <a:gridCol w="1476375"/>
                <a:gridCol w="762000"/>
                <a:gridCol w="685800"/>
                <a:gridCol w="2667000"/>
              </a:tblGrid>
              <a:tr h="20579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Author(s)/Supporter(s):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7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Abu-Surra, Shadi</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sasurra@sta.samsung.com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Ban, Koichiro</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Toshiba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rId3"/>
                        </a:rPr>
                        <a:t>koichiro.ban@toshiba.co.jp</a:t>
                      </a:r>
                      <a:endParaRPr kumimoji="0" lang="en-US"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Banerjea, Raja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rajab@marvell.com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Basson, Gal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gal.basson@wilocity.com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Blanksby, Andrew</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andrew.blanksby@broadcom.com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Borges, Daniel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Apple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5"/>
                        </a:rPr>
                        <a:t>drborges@apple.com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6"/>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Borison, David</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Ralink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rPr>
                        <a:t>david_borison@ralinktech.com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Cariou, Laurent</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Orange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8"/>
                        </a:rPr>
                        <a:t>laurent.cariou@orange-ftgroup.com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Chamberlin, Philippe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Technicolor R&amp;I</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9"/>
                        </a:rPr>
                        <a:t>philippe.chambelin@technicolor.com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Chang, Kapseok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kschang@etri.re.kr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1"/>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Chin, Francois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2"/>
                        </a:rPr>
                        <a:t>chinfrancois@i2r.a-star.edu.sg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Christin, Philippe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Orange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3"/>
                        </a:rPr>
                        <a:t>philippe.christin@orange-ftgroup.com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2"/>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Chu, Liwen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STMicroelectronics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4"/>
                        </a:rPr>
                        <a:t>Liwen.chu@st.com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Chung, Hyun Kyu</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hkchung@etri.re.kr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5"/>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Coffey, Sean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Realtek</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0"/>
                        </a:rPr>
                        <a:t>coffey@realtek.com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Cordeiro, Carlos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6"/>
                        </a:rPr>
                        <a:t>Carlos.Cordeiro@intel.com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Derham, Thomas</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Orange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7"/>
                        </a:rPr>
                        <a:t>thomas.derham@orange-ftgroup.com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6"/>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Dorsey, John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Apple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8"/>
                        </a:rPr>
                        <a:t>jdorsey@apple.com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Elboim, Yaron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9"/>
                        </a:rPr>
                        <a:t>yaron.elboim@wilocity.com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57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Fischer, Matthew</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rId20"/>
                        </a:rPr>
                        <a:t>mfischer@broadcom.com</a:t>
                      </a:r>
                      <a:endParaRPr kumimoji="0" lang="en-US"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685800" y="685800"/>
            <a:ext cx="7772400" cy="762000"/>
          </a:xfrm>
        </p:spPr>
        <p:txBody>
          <a:bodyPr/>
          <a:lstStyle/>
          <a:p>
            <a:r>
              <a:rPr lang="en-US" altLang="zh-TW" sz="2400" smtClean="0">
                <a:ea typeface="新細明體" pitchFamily="18" charset="-120"/>
                <a:cs typeface="Times New Roman" pitchFamily="18" charset="0"/>
              </a:rPr>
              <a:t>Channel Access during Dedicated Service Periods for Network Management</a:t>
            </a:r>
          </a:p>
        </p:txBody>
      </p:sp>
      <p:sp>
        <p:nvSpPr>
          <p:cNvPr id="12291" name="Content Placeholder 2"/>
          <p:cNvSpPr>
            <a:spLocks noGrp="1"/>
          </p:cNvSpPr>
          <p:nvPr>
            <p:ph idx="4294967295"/>
          </p:nvPr>
        </p:nvSpPr>
        <p:spPr>
          <a:xfrm>
            <a:off x="685800" y="1447800"/>
            <a:ext cx="7772400" cy="4876800"/>
          </a:xfrm>
        </p:spPr>
        <p:txBody>
          <a:bodyPr/>
          <a:lstStyle/>
          <a:p>
            <a:r>
              <a:rPr lang="en-US" altLang="zh-TW" sz="2000" dirty="0" smtClean="0">
                <a:ea typeface="新細明體" pitchFamily="18" charset="-120"/>
              </a:rPr>
              <a:t>Channel time is partitioned into Beacon Intervals (BI)</a:t>
            </a:r>
          </a:p>
          <a:p>
            <a:pPr lvl="1"/>
            <a:r>
              <a:rPr lang="en-US" altLang="zh-TW" sz="1600" dirty="0" smtClean="0">
                <a:ea typeface="新細明體" pitchFamily="18" charset="-120"/>
              </a:rPr>
              <a:t>The length of the BI can be changed and is ranging from 10 TU to 1000 TU</a:t>
            </a:r>
          </a:p>
          <a:p>
            <a:r>
              <a:rPr lang="en-US" altLang="zh-TW" sz="2000" dirty="0" smtClean="0">
                <a:ea typeface="新細明體" pitchFamily="18" charset="-120"/>
              </a:rPr>
              <a:t>A BI contains service periods (SP) dedicated for the network management</a:t>
            </a:r>
          </a:p>
          <a:p>
            <a:r>
              <a:rPr lang="en-US" altLang="zh-TW" sz="2000" dirty="0" smtClean="0">
                <a:ea typeface="新細明體" pitchFamily="18" charset="-120"/>
              </a:rPr>
              <a:t>Dedicated SPs comprise </a:t>
            </a:r>
          </a:p>
          <a:p>
            <a:pPr lvl="1"/>
            <a:r>
              <a:rPr lang="en-US" altLang="zh-TW" sz="1600" dirty="0" smtClean="0">
                <a:ea typeface="新細明體" pitchFamily="18" charset="-120"/>
              </a:rPr>
              <a:t>A Beacon Time (BT) period</a:t>
            </a:r>
          </a:p>
          <a:p>
            <a:pPr marL="1143000" lvl="2"/>
            <a:r>
              <a:rPr lang="en-US" altLang="zh-TW" sz="1400" dirty="0" smtClean="0">
                <a:ea typeface="新細明體" pitchFamily="18" charset="-120"/>
              </a:rPr>
              <a:t>During BT one or more </a:t>
            </a:r>
            <a:r>
              <a:rPr lang="en-US" altLang="zh-TW" sz="1400" dirty="0" err="1" smtClean="0">
                <a:ea typeface="新細明體" pitchFamily="18" charset="-120"/>
              </a:rPr>
              <a:t>mmWave</a:t>
            </a:r>
            <a:r>
              <a:rPr lang="en-US" altLang="zh-TW" sz="1400" dirty="0" smtClean="0">
                <a:ea typeface="新細明體" pitchFamily="18" charset="-120"/>
              </a:rPr>
              <a:t> Beacon frames are sent to cover a </a:t>
            </a:r>
            <a:r>
              <a:rPr lang="en-US" altLang="zh-TW" sz="1400" dirty="0" smtClean="0">
                <a:ea typeface="新細明體" pitchFamily="18" charset="-120"/>
                <a:cs typeface="Times New Roman" pitchFamily="18" charset="0"/>
              </a:rPr>
              <a:t>quasi-</a:t>
            </a:r>
            <a:r>
              <a:rPr lang="en-US" altLang="zh-TW" sz="1400" dirty="0" err="1" smtClean="0">
                <a:ea typeface="新細明體" pitchFamily="18" charset="-120"/>
                <a:cs typeface="Times New Roman" pitchFamily="18" charset="0"/>
              </a:rPr>
              <a:t>omni</a:t>
            </a:r>
            <a:r>
              <a:rPr lang="en-US" altLang="zh-TW" sz="1400" dirty="0" smtClean="0">
                <a:ea typeface="新細明體" pitchFamily="18" charset="-120"/>
                <a:cs typeface="Times New Roman" pitchFamily="18" charset="0"/>
              </a:rPr>
              <a:t> antenna pattern</a:t>
            </a:r>
            <a:endParaRPr lang="en-US" altLang="zh-TW" sz="1400" dirty="0" smtClean="0">
              <a:ea typeface="新細明體" pitchFamily="18" charset="-120"/>
            </a:endParaRPr>
          </a:p>
          <a:p>
            <a:pPr lvl="1"/>
            <a:r>
              <a:rPr lang="en-US" altLang="zh-TW" sz="1600" dirty="0" smtClean="0">
                <a:ea typeface="新細明體" pitchFamily="18" charset="-120"/>
              </a:rPr>
              <a:t>An Association </a:t>
            </a:r>
            <a:r>
              <a:rPr lang="en-US" altLang="zh-TW" sz="1600" dirty="0" err="1" smtClean="0">
                <a:ea typeface="新細明體" pitchFamily="18" charset="-120"/>
              </a:rPr>
              <a:t>beamforming</a:t>
            </a:r>
            <a:r>
              <a:rPr lang="en-US" altLang="zh-TW" sz="1600" dirty="0" smtClean="0">
                <a:ea typeface="新細明體" pitchFamily="18" charset="-120"/>
              </a:rPr>
              <a:t> training period (A-BFT)</a:t>
            </a:r>
          </a:p>
          <a:p>
            <a:pPr marL="1143000" lvl="2"/>
            <a:r>
              <a:rPr lang="en-US" altLang="zh-TW" sz="1400" dirty="0" smtClean="0">
                <a:ea typeface="新細明體" pitchFamily="18" charset="-120"/>
              </a:rPr>
              <a:t>During slotted A-BFT, non-AP/non-PCP STA and AP/PCP exchange </a:t>
            </a:r>
            <a:r>
              <a:rPr lang="en-US" altLang="zh-TW" sz="1400" dirty="0" err="1" smtClean="0">
                <a:ea typeface="新細明體" pitchFamily="18" charset="-120"/>
              </a:rPr>
              <a:t>beamforming</a:t>
            </a:r>
            <a:r>
              <a:rPr lang="en-US" altLang="zh-TW" sz="1400" dirty="0" smtClean="0">
                <a:ea typeface="新細明體" pitchFamily="18" charset="-120"/>
              </a:rPr>
              <a:t> training messages</a:t>
            </a:r>
          </a:p>
          <a:p>
            <a:pPr lvl="1"/>
            <a:r>
              <a:rPr lang="en-US" altLang="zh-TW" sz="1600" dirty="0" smtClean="0">
                <a:ea typeface="新細明體" pitchFamily="18" charset="-120"/>
              </a:rPr>
              <a:t>An Announcement time period (AT)	</a:t>
            </a:r>
          </a:p>
          <a:p>
            <a:pPr marL="1143000" lvl="2"/>
            <a:r>
              <a:rPr lang="en-US" altLang="zh-TW" sz="1400" dirty="0" smtClean="0">
                <a:latin typeface="Times" charset="0"/>
                <a:ea typeface="新細明體" pitchFamily="18" charset="-120"/>
              </a:rPr>
              <a:t>The AT period is reserved for PCP to perform association and disassociation, to solicit request for service period, or to convey scheduling information.</a:t>
            </a:r>
          </a:p>
        </p:txBody>
      </p:sp>
      <p:sp>
        <p:nvSpPr>
          <p:cNvPr id="1229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FA0BB2F7-E188-4BF9-AD2C-167657D18159}" type="slidenum">
              <a:rPr lang="en-US" altLang="zh-TW">
                <a:ea typeface="新細明體" pitchFamily="18" charset="-120"/>
              </a:rPr>
              <a:pPr algn="ctr"/>
              <a:t>10</a:t>
            </a:fld>
            <a:endParaRPr lang="en-US" altLang="zh-TW">
              <a:ea typeface="新細明體" pitchFamily="18" charset="-120"/>
            </a:endParaRPr>
          </a:p>
        </p:txBody>
      </p:sp>
      <p:sp>
        <p:nvSpPr>
          <p:cNvPr id="1229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229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AT transmission rules</a:t>
            </a:r>
          </a:p>
        </p:txBody>
      </p:sp>
      <p:sp>
        <p:nvSpPr>
          <p:cNvPr id="13315"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3C2C9D7-AB32-413A-9F41-F83D3DD5380D}" type="slidenum">
              <a:rPr lang="en-US" altLang="zh-TW">
                <a:ea typeface="新細明體" pitchFamily="18" charset="-120"/>
              </a:rPr>
              <a:pPr algn="ctr"/>
              <a:t>11</a:t>
            </a:fld>
            <a:endParaRPr lang="en-US" altLang="zh-TW">
              <a:ea typeface="新細明體" pitchFamily="18" charset="-120"/>
            </a:endParaRPr>
          </a:p>
        </p:txBody>
      </p:sp>
      <p:sp>
        <p:nvSpPr>
          <p:cNvPr id="13316"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3317"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pic>
        <p:nvPicPr>
          <p:cNvPr id="13318" name="Picture 8"/>
          <p:cNvPicPr>
            <a:picLocks noGrp="1" noChangeAspect="1" noChangeArrowheads="1"/>
          </p:cNvPicPr>
          <p:nvPr>
            <p:ph idx="4294967295"/>
          </p:nvPr>
        </p:nvPicPr>
        <p:blipFill>
          <a:blip r:embed="rId3" cstate="print"/>
          <a:srcRect/>
          <a:stretch>
            <a:fillRect/>
          </a:stretch>
        </p:blipFill>
        <p:spPr>
          <a:xfrm>
            <a:off x="152400" y="1905000"/>
            <a:ext cx="8135938" cy="3505200"/>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685800" y="685800"/>
            <a:ext cx="7772400" cy="762000"/>
          </a:xfrm>
        </p:spPr>
        <p:txBody>
          <a:bodyPr/>
          <a:lstStyle/>
          <a:p>
            <a:r>
              <a:rPr lang="en-US" altLang="zh-TW" sz="2400" smtClean="0">
                <a:ea typeface="新細明體" pitchFamily="18" charset="-120"/>
                <a:cs typeface="Times New Roman" pitchFamily="18" charset="0"/>
              </a:rPr>
              <a:t>Channel Access during Data Transmission Time (DTT)</a:t>
            </a:r>
            <a:endParaRPr lang="en-US" altLang="zh-TW" sz="2800" b="0" smtClean="0">
              <a:ea typeface="新細明體" pitchFamily="18" charset="-120"/>
              <a:cs typeface="Times New Roman" pitchFamily="18" charset="0"/>
            </a:endParaRPr>
          </a:p>
        </p:txBody>
      </p:sp>
      <p:sp>
        <p:nvSpPr>
          <p:cNvPr id="14339" name="Content Placeholder 2"/>
          <p:cNvSpPr>
            <a:spLocks noGrp="1"/>
          </p:cNvSpPr>
          <p:nvPr>
            <p:ph idx="4294967295"/>
          </p:nvPr>
        </p:nvSpPr>
        <p:spPr>
          <a:xfrm>
            <a:off x="685800" y="1447800"/>
            <a:ext cx="7772400" cy="4876800"/>
          </a:xfrm>
        </p:spPr>
        <p:txBody>
          <a:bodyPr/>
          <a:lstStyle/>
          <a:p>
            <a:r>
              <a:rPr lang="en-US" altLang="zh-TW" dirty="0" smtClean="0">
                <a:ea typeface="新細明體" pitchFamily="18" charset="-120"/>
              </a:rPr>
              <a:t>EDCA like access during CBP</a:t>
            </a:r>
          </a:p>
          <a:p>
            <a:r>
              <a:rPr lang="en-US" altLang="zh-TW" dirty="0" smtClean="0">
                <a:ea typeface="新細明體" pitchFamily="18" charset="-120"/>
              </a:rPr>
              <a:t>TDMA like access during dedicated service period for a pair of </a:t>
            </a:r>
            <a:r>
              <a:rPr lang="en-US" altLang="zh-TW" dirty="0" err="1" smtClean="0">
                <a:ea typeface="新細明體" pitchFamily="18" charset="-120"/>
              </a:rPr>
              <a:t>mSTAs</a:t>
            </a:r>
            <a:endParaRPr lang="en-US" altLang="zh-TW" dirty="0" smtClean="0">
              <a:ea typeface="新細明體" pitchFamily="18" charset="-120"/>
            </a:endParaRPr>
          </a:p>
          <a:p>
            <a:r>
              <a:rPr lang="en-US" altLang="zh-TW" dirty="0" smtClean="0">
                <a:ea typeface="新細明體" pitchFamily="18" charset="-120"/>
                <a:cs typeface="Times New Roman" pitchFamily="18" charset="0"/>
              </a:rPr>
              <a:t>Dynamic allocation of the Service Period</a:t>
            </a:r>
          </a:p>
          <a:p>
            <a:pPr lvl="1"/>
            <a:r>
              <a:rPr lang="en-US" altLang="zh-TW" sz="1800" dirty="0" smtClean="0">
                <a:ea typeface="新細明體" pitchFamily="18" charset="-120"/>
              </a:rPr>
              <a:t>Truncation of the scheduled or reserved time during SP and CBP respectively</a:t>
            </a:r>
          </a:p>
          <a:p>
            <a:pPr lvl="1"/>
            <a:r>
              <a:rPr lang="en-US" altLang="zh-TW" sz="1800" dirty="0" smtClean="0">
                <a:ea typeface="新細明體" pitchFamily="18" charset="-120"/>
              </a:rPr>
              <a:t>Polling and granting to rearrange the time released by truncation </a:t>
            </a:r>
          </a:p>
          <a:p>
            <a:pPr lvl="1"/>
            <a:r>
              <a:rPr lang="en-US" altLang="zh-TW" sz="1800" dirty="0" smtClean="0">
                <a:ea typeface="新細明體" pitchFamily="18" charset="-120"/>
              </a:rPr>
              <a:t>Extension of the SP</a:t>
            </a:r>
            <a:endParaRPr lang="en-US" altLang="zh-TW" dirty="0" smtClean="0">
              <a:ea typeface="新細明體" pitchFamily="18" charset="-120"/>
            </a:endParaRPr>
          </a:p>
        </p:txBody>
      </p:sp>
      <p:sp>
        <p:nvSpPr>
          <p:cNvPr id="14340"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CB51E41D-676A-40E2-8679-38164FC99260}" type="slidenum">
              <a:rPr lang="en-US" altLang="zh-TW">
                <a:ea typeface="新細明體" pitchFamily="18" charset="-120"/>
              </a:rPr>
              <a:pPr algn="ctr"/>
              <a:t>12</a:t>
            </a:fld>
            <a:endParaRPr lang="en-US" altLang="zh-TW">
              <a:ea typeface="新細明體" pitchFamily="18" charset="-120"/>
            </a:endParaRPr>
          </a:p>
        </p:txBody>
      </p:sp>
      <p:sp>
        <p:nvSpPr>
          <p:cNvPr id="14341"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434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Dynamic allocation of service period</a:t>
            </a:r>
          </a:p>
        </p:txBody>
      </p:sp>
      <p:sp>
        <p:nvSpPr>
          <p:cNvPr id="102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0A9E49CB-E02D-47E9-AB2E-4BC62592B814}" type="slidenum">
              <a:rPr lang="en-US" altLang="zh-TW">
                <a:ea typeface="新細明體" pitchFamily="18" charset="-120"/>
              </a:rPr>
              <a:pPr algn="ctr"/>
              <a:t>13</a:t>
            </a:fld>
            <a:endParaRPr lang="en-US" altLang="zh-TW">
              <a:ea typeface="新細明體" pitchFamily="18" charset="-120"/>
            </a:endParaRPr>
          </a:p>
        </p:txBody>
      </p:sp>
      <p:sp>
        <p:nvSpPr>
          <p:cNvPr id="102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03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
        <p:nvSpPr>
          <p:cNvPr id="1031" name="Rectangle 10"/>
          <p:cNvSpPr>
            <a:spLocks noChangeArrowheads="1"/>
          </p:cNvSpPr>
          <p:nvPr/>
        </p:nvSpPr>
        <p:spPr bwMode="auto">
          <a:xfrm>
            <a:off x="0" y="0"/>
            <a:ext cx="9144000" cy="0"/>
          </a:xfrm>
          <a:prstGeom prst="rect">
            <a:avLst/>
          </a:prstGeom>
          <a:noFill/>
          <a:ln w="12700">
            <a:noFill/>
            <a:miter lim="800000"/>
            <a:headEnd type="none" w="sm" len="sm"/>
            <a:tailEnd type="none" w="sm" len="sm"/>
          </a:ln>
        </p:spPr>
        <p:txBody>
          <a:bodyPr wrap="none" anchor="ctr">
            <a:spAutoFit/>
          </a:bodyPr>
          <a:lstStyle/>
          <a:p>
            <a:endParaRPr lang="en-US"/>
          </a:p>
        </p:txBody>
      </p:sp>
      <p:graphicFrame>
        <p:nvGraphicFramePr>
          <p:cNvPr id="1026" name="Object 9"/>
          <p:cNvGraphicFramePr>
            <a:graphicFrameLocks noChangeAspect="1"/>
          </p:cNvGraphicFramePr>
          <p:nvPr/>
        </p:nvGraphicFramePr>
        <p:xfrm>
          <a:off x="990600" y="1981200"/>
          <a:ext cx="7372350" cy="3733800"/>
        </p:xfrm>
        <a:graphic>
          <a:graphicData uri="http://schemas.openxmlformats.org/presentationml/2006/ole">
            <p:oleObj spid="_x0000_s1026" name="Visio" r:id="rId4" imgW="8289776" imgH="3425565" progId="Visio.Drawing.11">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mmWave Protected Period</a:t>
            </a:r>
          </a:p>
        </p:txBody>
      </p:sp>
      <p:sp>
        <p:nvSpPr>
          <p:cNvPr id="15363" name="Content Placeholder 2"/>
          <p:cNvSpPr>
            <a:spLocks noGrp="1"/>
          </p:cNvSpPr>
          <p:nvPr>
            <p:ph idx="4294967295"/>
          </p:nvPr>
        </p:nvSpPr>
        <p:spPr>
          <a:xfrm>
            <a:off x="685800" y="1447800"/>
            <a:ext cx="7772400" cy="4876800"/>
          </a:xfrm>
        </p:spPr>
        <p:txBody>
          <a:bodyPr/>
          <a:lstStyle/>
          <a:p>
            <a:r>
              <a:rPr lang="en-US" altLang="zh-TW" sz="2000" b="0" smtClean="0">
                <a:ea typeface="新細明體" pitchFamily="18" charset="-120"/>
              </a:rPr>
              <a:t>Reducing the possibility of inferences between pairs of mSTAs by allowing only one pair of mSTAs to communicate with each other during a protected period</a:t>
            </a:r>
          </a:p>
          <a:p>
            <a:pPr lvl="1"/>
            <a:r>
              <a:rPr lang="en-US" altLang="zh-TW" sz="1800" b="1" smtClean="0">
                <a:ea typeface="新細明體" pitchFamily="18" charset="-120"/>
              </a:rPr>
              <a:t>Pairs of mSTAs belonging to different BSS may interfere when communicating in overlapping SP</a:t>
            </a:r>
          </a:p>
          <a:p>
            <a:r>
              <a:rPr lang="en-US" altLang="zh-TW" sz="2000" b="0" smtClean="0">
                <a:ea typeface="新細明體" pitchFamily="18" charset="-120"/>
              </a:rPr>
              <a:t>A mmWave Protected Period is established through an RTS/mmWaveCTS handshake</a:t>
            </a:r>
          </a:p>
          <a:p>
            <a:pPr lvl="1"/>
            <a:r>
              <a:rPr lang="en-US" altLang="zh-TW" sz="1800" b="1" smtClean="0">
                <a:ea typeface="新細明體" pitchFamily="18" charset="-120"/>
              </a:rPr>
              <a:t>mSTAs establishing the protected period have to be in listening mode for aMinListeningTime before the RTS/mmWaveCTS handshake</a:t>
            </a:r>
          </a:p>
          <a:p>
            <a:pPr lvl="1"/>
            <a:r>
              <a:rPr lang="en-US" altLang="zh-TW" sz="1800" b="1" smtClean="0">
                <a:ea typeface="新細明體" pitchFamily="18" charset="-120"/>
              </a:rPr>
              <a:t>mSTAs shall not issue the RTS frame or respond with the mmWaveCTS frame if its NAV timers has a non-zero value</a:t>
            </a:r>
          </a:p>
          <a:p>
            <a:pPr lvl="1"/>
            <a:r>
              <a:rPr lang="en-US" altLang="zh-TW" sz="1800" b="1" smtClean="0">
                <a:ea typeface="新細明體" pitchFamily="18" charset="-120"/>
              </a:rPr>
              <a:t>If the mSTA is not able to establish the protected period at start of the allocated SP it issues the Interference Report</a:t>
            </a:r>
          </a:p>
        </p:txBody>
      </p:sp>
      <p:sp>
        <p:nvSpPr>
          <p:cNvPr id="15364"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7723D097-7EDE-45E0-8471-1DD0D8DCF662}" type="slidenum">
              <a:rPr lang="en-US" altLang="zh-TW">
                <a:ea typeface="新細明體" pitchFamily="18" charset="-120"/>
              </a:rPr>
              <a:pPr algn="ctr"/>
              <a:t>14</a:t>
            </a:fld>
            <a:endParaRPr lang="en-US" altLang="zh-TW">
              <a:ea typeface="新細明體" pitchFamily="18" charset="-120"/>
            </a:endParaRPr>
          </a:p>
        </p:txBody>
      </p:sp>
      <p:sp>
        <p:nvSpPr>
          <p:cNvPr id="15365"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536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mmWave Block Ack with Flow Control</a:t>
            </a:r>
          </a:p>
        </p:txBody>
      </p:sp>
      <p:sp>
        <p:nvSpPr>
          <p:cNvPr id="16387" name="Content Placeholder 2"/>
          <p:cNvSpPr>
            <a:spLocks noGrp="1"/>
          </p:cNvSpPr>
          <p:nvPr>
            <p:ph idx="4294967295"/>
          </p:nvPr>
        </p:nvSpPr>
        <p:spPr>
          <a:xfrm>
            <a:off x="685800" y="1447800"/>
            <a:ext cx="7772400" cy="4876800"/>
          </a:xfrm>
        </p:spPr>
        <p:txBody>
          <a:bodyPr/>
          <a:lstStyle/>
          <a:p>
            <a:r>
              <a:rPr lang="en-US" altLang="zh-TW" sz="1800" smtClean="0">
                <a:ea typeface="新細明體" pitchFamily="18" charset="-120"/>
              </a:rPr>
              <a:t>Preventing the reordering buffer of the receiver of block ACK from overflow.</a:t>
            </a:r>
          </a:p>
          <a:p>
            <a:pPr lvl="1"/>
            <a:r>
              <a:rPr lang="en-US" altLang="zh-TW" sz="1600" smtClean="0">
                <a:ea typeface="新細明體" pitchFamily="18" charset="-120"/>
              </a:rPr>
              <a:t>The arrival rate from the radio link is higher releasing rate to the upper layer </a:t>
            </a:r>
          </a:p>
          <a:p>
            <a:r>
              <a:rPr lang="en-US" altLang="zh-TW" sz="1800" smtClean="0">
                <a:ea typeface="新細明體" pitchFamily="18" charset="-120"/>
              </a:rPr>
              <a:t>The mmWave Block Ack with Flow Control prevents the overrun by communicating the RBUFCAP field to the Sender</a:t>
            </a:r>
          </a:p>
          <a:p>
            <a:pPr lvl="1"/>
            <a:r>
              <a:rPr lang="en-US" altLang="zh-TW" sz="1600" smtClean="0">
                <a:ea typeface="新細明體" pitchFamily="18" charset="-120"/>
              </a:rPr>
              <a:t>The RBUFCAP field contains an the WinCapacity</a:t>
            </a:r>
            <a:r>
              <a:rPr lang="en-US" altLang="zh-TW" sz="1600" baseline="-25000" smtClean="0">
                <a:ea typeface="新細明體" pitchFamily="18" charset="-120"/>
              </a:rPr>
              <a:t>B</a:t>
            </a:r>
            <a:r>
              <a:rPr lang="en-US" altLang="zh-TW" sz="1600" smtClean="0">
                <a:ea typeface="新細明體" pitchFamily="18" charset="-120"/>
              </a:rPr>
              <a:t> that is the number of MPDU buffers in the Rx reordering buffer available to store MPDUs at the time of transmission of the Extended Compressed BlockAck frame</a:t>
            </a:r>
          </a:p>
        </p:txBody>
      </p:sp>
      <p:sp>
        <p:nvSpPr>
          <p:cNvPr id="1638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A07E52E-8015-42A1-BB15-016CF669A1AA}" type="slidenum">
              <a:rPr lang="en-US" altLang="zh-TW">
                <a:ea typeface="新細明體" pitchFamily="18" charset="-120"/>
              </a:rPr>
              <a:pPr algn="ctr"/>
              <a:t>15</a:t>
            </a:fld>
            <a:endParaRPr lang="en-US" altLang="zh-TW">
              <a:ea typeface="新細明體" pitchFamily="18" charset="-120"/>
            </a:endParaRPr>
          </a:p>
        </p:txBody>
      </p:sp>
      <p:sp>
        <p:nvSpPr>
          <p:cNvPr id="1638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639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685800" y="685800"/>
            <a:ext cx="7772400" cy="762000"/>
          </a:xfrm>
        </p:spPr>
        <p:txBody>
          <a:bodyPr/>
          <a:lstStyle/>
          <a:p>
            <a:r>
              <a:rPr lang="en-US" altLang="zh-TW" sz="2800" b="0" smtClean="0">
                <a:ea typeface="新細明體" pitchFamily="18" charset="-120"/>
              </a:rPr>
              <a:t>Multi-rate support</a:t>
            </a:r>
          </a:p>
        </p:txBody>
      </p:sp>
      <p:sp>
        <p:nvSpPr>
          <p:cNvPr id="17411" name="Content Placeholder 2"/>
          <p:cNvSpPr>
            <a:spLocks noGrp="1"/>
          </p:cNvSpPr>
          <p:nvPr>
            <p:ph idx="4294967295"/>
          </p:nvPr>
        </p:nvSpPr>
        <p:spPr>
          <a:xfrm>
            <a:off x="685800" y="1447800"/>
            <a:ext cx="7772400" cy="4876800"/>
          </a:xfrm>
        </p:spPr>
        <p:txBody>
          <a:bodyPr/>
          <a:lstStyle/>
          <a:p>
            <a:r>
              <a:rPr lang="en-US" altLang="zh-TW" sz="2000" dirty="0" smtClean="0">
                <a:latin typeface="Times" charset="0"/>
                <a:ea typeface="新細明體" pitchFamily="18" charset="-120"/>
                <a:cs typeface="Times" charset="0"/>
              </a:rPr>
              <a:t>A control modulation class is used for following frames</a:t>
            </a:r>
          </a:p>
          <a:p>
            <a:pPr lvl="1"/>
            <a:r>
              <a:rPr lang="en-US" altLang="zh-TW" sz="1600" dirty="0" smtClean="0">
                <a:latin typeface="Times" charset="0"/>
                <a:ea typeface="新細明體" pitchFamily="18" charset="-120"/>
                <a:cs typeface="Times" charset="0"/>
              </a:rPr>
              <a:t>Beacon, </a:t>
            </a:r>
            <a:r>
              <a:rPr lang="en-US" altLang="zh-TW" sz="1600" dirty="0" err="1" smtClean="0">
                <a:latin typeface="Times" charset="0"/>
                <a:ea typeface="新細明體" pitchFamily="18" charset="-120"/>
                <a:cs typeface="Times" charset="0"/>
              </a:rPr>
              <a:t>beamforming</a:t>
            </a:r>
            <a:r>
              <a:rPr lang="en-US" altLang="zh-TW" sz="1600" dirty="0" smtClean="0">
                <a:latin typeface="Times" charset="0"/>
                <a:ea typeface="新細明體" pitchFamily="18" charset="-120"/>
                <a:cs typeface="Times" charset="0"/>
              </a:rPr>
              <a:t> training frames</a:t>
            </a:r>
          </a:p>
          <a:p>
            <a:r>
              <a:rPr lang="en-US" altLang="zh-TW" sz="2000" dirty="0" smtClean="0">
                <a:latin typeface="Times" charset="0"/>
                <a:ea typeface="新細明體" pitchFamily="18" charset="-120"/>
                <a:cs typeface="Times" charset="0"/>
              </a:rPr>
              <a:t>A SC modulation class is used to send control frame by </a:t>
            </a:r>
            <a:r>
              <a:rPr lang="en-US" altLang="zh-TW" sz="2000" dirty="0" err="1" smtClean="0">
                <a:latin typeface="Times" charset="0"/>
                <a:ea typeface="新細明體" pitchFamily="18" charset="-120"/>
                <a:cs typeface="Times" charset="0"/>
              </a:rPr>
              <a:t>mSTA</a:t>
            </a:r>
            <a:r>
              <a:rPr lang="en-US" altLang="zh-TW" sz="2000" dirty="0" smtClean="0">
                <a:latin typeface="Times" charset="0"/>
                <a:ea typeface="新細明體" pitchFamily="18" charset="-120"/>
                <a:cs typeface="Times" charset="0"/>
              </a:rPr>
              <a:t>.</a:t>
            </a:r>
          </a:p>
          <a:p>
            <a:pPr lvl="1"/>
            <a:r>
              <a:rPr lang="en-US" altLang="zh-TW" sz="1600" dirty="0" smtClean="0">
                <a:latin typeface="Times" charset="0"/>
                <a:ea typeface="新細明體" pitchFamily="18" charset="-120"/>
                <a:cs typeface="Times" charset="0"/>
              </a:rPr>
              <a:t>Rate selection rules for control frames transmitted by </a:t>
            </a:r>
            <a:r>
              <a:rPr lang="en-US" altLang="zh-TW" sz="1600" dirty="0" err="1" smtClean="0">
                <a:latin typeface="Times" charset="0"/>
                <a:ea typeface="新細明體" pitchFamily="18" charset="-120"/>
                <a:cs typeface="Times" charset="0"/>
              </a:rPr>
              <a:t>mSTAs</a:t>
            </a:r>
            <a:r>
              <a:rPr lang="en-US" altLang="zh-TW" sz="1600" dirty="0" smtClean="0">
                <a:latin typeface="Times" charset="0"/>
                <a:ea typeface="新細明體" pitchFamily="18" charset="-120"/>
                <a:cs typeface="Times" charset="0"/>
              </a:rPr>
              <a:t> </a:t>
            </a:r>
          </a:p>
          <a:p>
            <a:r>
              <a:rPr lang="en-US" altLang="zh-TW" sz="2000" dirty="0" smtClean="0">
                <a:latin typeface="Times" charset="0"/>
                <a:ea typeface="新細明體" pitchFamily="18" charset="-120"/>
                <a:cs typeface="Times" charset="0"/>
              </a:rPr>
              <a:t>A frame with destination ID set to group-addressed frame shall be transmitted by using a common MCS of all intended receivers or a mandatory MCS from the set of SC MCSs</a:t>
            </a:r>
          </a:p>
          <a:p>
            <a:r>
              <a:rPr lang="en-US" altLang="zh-TW" sz="2000" dirty="0" smtClean="0">
                <a:latin typeface="Times" charset="0"/>
                <a:ea typeface="新細明體" pitchFamily="18" charset="-120"/>
                <a:cs typeface="Times" charset="0"/>
              </a:rPr>
              <a:t>A frame with destination ID set to </a:t>
            </a:r>
            <a:r>
              <a:rPr lang="en-US" altLang="zh-TW" sz="2000" dirty="0" err="1" smtClean="0">
                <a:latin typeface="Times" charset="0"/>
                <a:ea typeface="新細明體" pitchFamily="18" charset="-120"/>
                <a:cs typeface="Times" charset="0"/>
              </a:rPr>
              <a:t>unicast</a:t>
            </a:r>
            <a:r>
              <a:rPr lang="en-US" altLang="zh-TW" sz="2000" dirty="0" smtClean="0">
                <a:latin typeface="Times" charset="0"/>
                <a:ea typeface="新細明體" pitchFamily="18" charset="-120"/>
                <a:cs typeface="Times" charset="0"/>
              </a:rPr>
              <a:t>-addressed shall be transmitted by using an MCS supported by the communicating STAs</a:t>
            </a:r>
          </a:p>
          <a:p>
            <a:r>
              <a:rPr lang="en-US" altLang="zh-TW" sz="2000" dirty="0" smtClean="0">
                <a:latin typeface="Times" charset="0"/>
                <a:ea typeface="新細明體" pitchFamily="18" charset="-120"/>
                <a:cs typeface="Times" charset="0"/>
              </a:rPr>
              <a:t>For beam refinement frames </a:t>
            </a:r>
          </a:p>
          <a:p>
            <a:pPr lvl="1"/>
            <a:r>
              <a:rPr lang="en-US" altLang="zh-TW" sz="1600" dirty="0" smtClean="0">
                <a:latin typeface="Times" charset="0"/>
                <a:ea typeface="新細明體" pitchFamily="18" charset="-120"/>
                <a:cs typeface="Times" charset="0"/>
              </a:rPr>
              <a:t>The first beam refinement frame exchanged between two STAs is modulated by using a control modulation class</a:t>
            </a:r>
          </a:p>
          <a:p>
            <a:pPr lvl="1"/>
            <a:r>
              <a:rPr lang="en-US" altLang="zh-TW" sz="1600" dirty="0" smtClean="0">
                <a:latin typeface="Times" charset="0"/>
                <a:ea typeface="新細明體" pitchFamily="18" charset="-120"/>
                <a:cs typeface="Times" charset="0"/>
              </a:rPr>
              <a:t>During the remaining of the beam refinement process, the beam refinement frames are exchanged by using MCS 0-9  </a:t>
            </a:r>
          </a:p>
          <a:p>
            <a:pPr lvl="1"/>
            <a:r>
              <a:rPr lang="en-US" altLang="zh-TW" sz="1600" dirty="0" smtClean="0">
                <a:latin typeface="Times" charset="0"/>
                <a:ea typeface="新細明體" pitchFamily="18" charset="-120"/>
                <a:cs typeface="Times" charset="0"/>
              </a:rPr>
              <a:t>During the beam tracking process, the frames are exchanged by using any MCS.</a:t>
            </a:r>
            <a:endParaRPr lang="en-US" altLang="zh-TW" sz="1800" dirty="0" smtClean="0">
              <a:latin typeface="Times" charset="0"/>
              <a:ea typeface="新細明體" pitchFamily="18" charset="-120"/>
              <a:cs typeface="Times" charset="0"/>
            </a:endParaRPr>
          </a:p>
        </p:txBody>
      </p:sp>
      <p:sp>
        <p:nvSpPr>
          <p:cNvPr id="1741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A08FBEEA-C9F4-4DA2-97C4-D16C25641226}" type="slidenum">
              <a:rPr lang="en-US" altLang="zh-TW">
                <a:ea typeface="新細明體" pitchFamily="18" charset="-120"/>
              </a:rPr>
              <a:pPr algn="ctr"/>
              <a:t>16</a:t>
            </a:fld>
            <a:endParaRPr lang="en-US" altLang="zh-TW">
              <a:ea typeface="新細明體" pitchFamily="18" charset="-120"/>
            </a:endParaRPr>
          </a:p>
        </p:txBody>
      </p:sp>
      <p:sp>
        <p:nvSpPr>
          <p:cNvPr id="1741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741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QoS support</a:t>
            </a:r>
          </a:p>
        </p:txBody>
      </p:sp>
      <p:sp>
        <p:nvSpPr>
          <p:cNvPr id="18435" name="Content Placeholder 2"/>
          <p:cNvSpPr>
            <a:spLocks noGrp="1"/>
          </p:cNvSpPr>
          <p:nvPr>
            <p:ph idx="4294967295"/>
          </p:nvPr>
        </p:nvSpPr>
        <p:spPr>
          <a:xfrm>
            <a:off x="685800" y="1447800"/>
            <a:ext cx="7772400" cy="4876800"/>
          </a:xfrm>
        </p:spPr>
        <p:txBody>
          <a:bodyPr/>
          <a:lstStyle/>
          <a:p>
            <a:r>
              <a:rPr lang="en-US" altLang="zh-TW" sz="2000" smtClean="0">
                <a:latin typeface="Times" charset="0"/>
                <a:ea typeface="新細明體" pitchFamily="18" charset="-120"/>
                <a:cs typeface="Times" charset="0"/>
              </a:rPr>
              <a:t>Two new types of traffic specifications</a:t>
            </a:r>
          </a:p>
          <a:p>
            <a:pPr lvl="1"/>
            <a:r>
              <a:rPr lang="en-US" altLang="zh-TW" sz="1800" smtClean="0">
                <a:latin typeface="Times" charset="0"/>
                <a:ea typeface="新細明體" pitchFamily="18" charset="-120"/>
                <a:cs typeface="Times" charset="0"/>
              </a:rPr>
              <a:t>Extended mmWave TSPEC</a:t>
            </a:r>
          </a:p>
          <a:p>
            <a:pPr marL="1143000" lvl="2"/>
            <a:r>
              <a:rPr lang="en-US" altLang="zh-TW" sz="1400" smtClean="0">
                <a:latin typeface="Times" charset="0"/>
                <a:ea typeface="新細明體" pitchFamily="18" charset="-120"/>
                <a:cs typeface="Times" charset="0"/>
              </a:rPr>
              <a:t>Describing the timing and the traffic requirements of a TS that exists within either a PBSS or within a BSS operating in the UB. </a:t>
            </a:r>
          </a:p>
          <a:p>
            <a:pPr marL="1143000" lvl="2"/>
            <a:r>
              <a:rPr lang="en-US" altLang="zh-TW" sz="1400" smtClean="0">
                <a:latin typeface="Times" charset="0"/>
                <a:ea typeface="新細明體" pitchFamily="18" charset="-120"/>
                <a:cs typeface="Times" charset="0"/>
              </a:rPr>
              <a:t>The purpose of the Extended mmWave TSPEC is for the initial creation and modification of service periods and their allocation for the transmission of frames between mSTAs that are members of a PBSS or that are members of a mmWave infrastructure BSS  </a:t>
            </a:r>
          </a:p>
          <a:p>
            <a:pPr lvl="1"/>
            <a:r>
              <a:rPr lang="en-US" altLang="zh-TW" sz="1800" smtClean="0">
                <a:latin typeface="Times" charset="0"/>
                <a:ea typeface="新細明體" pitchFamily="18" charset="-120"/>
                <a:cs typeface="Times" charset="0"/>
              </a:rPr>
              <a:t>PTP TSPEC</a:t>
            </a:r>
          </a:p>
          <a:p>
            <a:pPr marL="1143000" lvl="2"/>
            <a:r>
              <a:rPr lang="en-US" altLang="zh-TW" sz="1400" smtClean="0">
                <a:latin typeface="Times" charset="0"/>
                <a:ea typeface="新細明體" pitchFamily="18" charset="-120"/>
                <a:cs typeface="Times" charset="0"/>
              </a:rPr>
              <a:t>A TSPEC transmitted between members of a PBSS or members of a BSS operating in the UB modifying the traffic parameters of a previously-established TS </a:t>
            </a:r>
          </a:p>
          <a:p>
            <a:pPr marL="1600200" lvl="3"/>
            <a:r>
              <a:rPr lang="en-US" altLang="zh-TW" sz="1000" smtClean="0">
                <a:latin typeface="Times" charset="0"/>
                <a:ea typeface="新細明體" pitchFamily="18" charset="-120"/>
                <a:cs typeface="Times" charset="0"/>
              </a:rPr>
              <a:t>A PTP TSPEC includes parameters that are associated with the TS such as max MSDU size and Delay Bound and  identifies different TSs that can use the same SP for data transfer between non-AP mSTAs. </a:t>
            </a:r>
          </a:p>
          <a:p>
            <a:r>
              <a:rPr lang="en-US" altLang="zh-TW" sz="2000" smtClean="0">
                <a:latin typeface="Times" charset="0"/>
                <a:ea typeface="新細明體" pitchFamily="18" charset="-120"/>
                <a:cs typeface="Times" charset="0"/>
              </a:rPr>
              <a:t>Two types of </a:t>
            </a:r>
            <a:r>
              <a:rPr lang="en-US" altLang="zh-TW" sz="1800" smtClean="0">
                <a:latin typeface="Times" charset="0"/>
                <a:ea typeface="新細明體" pitchFamily="18" charset="-120"/>
                <a:cs typeface="Times" charset="0"/>
              </a:rPr>
              <a:t>mmWave TS Traffic Types </a:t>
            </a:r>
          </a:p>
          <a:p>
            <a:pPr lvl="1"/>
            <a:r>
              <a:rPr lang="en-US" altLang="zh-TW" sz="1800" smtClean="0">
                <a:latin typeface="Times" charset="0"/>
                <a:ea typeface="新細明體" pitchFamily="18" charset="-120"/>
                <a:cs typeface="Times" charset="0"/>
              </a:rPr>
              <a:t>Isochronous TS support </a:t>
            </a:r>
          </a:p>
          <a:p>
            <a:pPr lvl="1"/>
            <a:r>
              <a:rPr lang="en-US" altLang="zh-TW" sz="1800" smtClean="0">
                <a:latin typeface="Times" charset="0"/>
                <a:ea typeface="新細明體" pitchFamily="18" charset="-120"/>
                <a:cs typeface="Times" charset="0"/>
              </a:rPr>
              <a:t>Asynchronous TS support </a:t>
            </a:r>
          </a:p>
        </p:txBody>
      </p:sp>
      <p:sp>
        <p:nvSpPr>
          <p:cNvPr id="18436"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40E01336-A738-4599-8455-E21A26A635CC}" type="slidenum">
              <a:rPr lang="en-US" altLang="zh-TW">
                <a:ea typeface="新細明體" pitchFamily="18" charset="-120"/>
              </a:rPr>
              <a:pPr algn="ctr"/>
              <a:t>17</a:t>
            </a:fld>
            <a:endParaRPr lang="en-US" altLang="zh-TW">
              <a:ea typeface="新細明體" pitchFamily="18" charset="-120"/>
            </a:endParaRPr>
          </a:p>
        </p:txBody>
      </p:sp>
      <p:sp>
        <p:nvSpPr>
          <p:cNvPr id="18437"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8438"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General frame format changes</a:t>
            </a:r>
          </a:p>
        </p:txBody>
      </p:sp>
      <p:sp>
        <p:nvSpPr>
          <p:cNvPr id="19459" name="Content Placeholder 2"/>
          <p:cNvSpPr>
            <a:spLocks noGrp="1"/>
          </p:cNvSpPr>
          <p:nvPr>
            <p:ph idx="4294967295"/>
          </p:nvPr>
        </p:nvSpPr>
        <p:spPr>
          <a:xfrm>
            <a:off x="685800" y="1447800"/>
            <a:ext cx="7772400" cy="4876800"/>
          </a:xfrm>
        </p:spPr>
        <p:txBody>
          <a:bodyPr/>
          <a:lstStyle/>
          <a:p>
            <a:r>
              <a:rPr lang="en-US" altLang="zh-TW" sz="2000" b="0" smtClean="0">
                <a:ea typeface="新細明體" pitchFamily="18" charset="-120"/>
              </a:rPr>
              <a:t>The Frame Body of up to 9000 octets plus any overhead from security encapsulation is permitted for frames transmitted using the mmWave PHY</a:t>
            </a:r>
          </a:p>
        </p:txBody>
      </p:sp>
      <p:sp>
        <p:nvSpPr>
          <p:cNvPr id="19460"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92033DA3-D862-4E1D-B806-C52C235B0560}" type="slidenum">
              <a:rPr lang="en-US" altLang="zh-TW">
                <a:ea typeface="新細明體" pitchFamily="18" charset="-120"/>
              </a:rPr>
              <a:pPr algn="ctr"/>
              <a:t>18</a:t>
            </a:fld>
            <a:endParaRPr lang="en-US" altLang="zh-TW">
              <a:ea typeface="新細明體" pitchFamily="18" charset="-120"/>
            </a:endParaRPr>
          </a:p>
        </p:txBody>
      </p:sp>
      <p:sp>
        <p:nvSpPr>
          <p:cNvPr id="19461"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946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New Frame type and subtypes</a:t>
            </a:r>
          </a:p>
        </p:txBody>
      </p:sp>
      <p:sp>
        <p:nvSpPr>
          <p:cNvPr id="20483" name="Content Placeholder 2"/>
          <p:cNvSpPr>
            <a:spLocks noGrp="1"/>
          </p:cNvSpPr>
          <p:nvPr>
            <p:ph idx="4294967295"/>
          </p:nvPr>
        </p:nvSpPr>
        <p:spPr>
          <a:xfrm>
            <a:off x="685800" y="1447800"/>
            <a:ext cx="7772400" cy="4876800"/>
          </a:xfrm>
        </p:spPr>
        <p:txBody>
          <a:bodyPr/>
          <a:lstStyle/>
          <a:p>
            <a:r>
              <a:rPr lang="zh-TW" altLang="en-US" sz="2000" smtClean="0">
                <a:latin typeface="Times" charset="0"/>
                <a:ea typeface="新細明體" pitchFamily="18" charset="-120"/>
                <a:cs typeface="Times" charset="0"/>
              </a:rPr>
              <a:t> </a:t>
            </a:r>
            <a:r>
              <a:rPr lang="en-US" altLang="zh-TW" smtClean="0">
                <a:latin typeface="Times" charset="0"/>
                <a:ea typeface="新細明體" pitchFamily="18" charset="-120"/>
                <a:cs typeface="Times" charset="0"/>
              </a:rPr>
              <a:t>New frame type “extension” is defined</a:t>
            </a:r>
          </a:p>
          <a:p>
            <a:pPr lvl="1"/>
            <a:r>
              <a:rPr lang="en-US" altLang="zh-TW" smtClean="0">
                <a:latin typeface="Times" charset="0"/>
                <a:ea typeface="新細明體" pitchFamily="18" charset="-120"/>
                <a:cs typeface="Times" charset="0"/>
              </a:rPr>
              <a:t>One sub-type of the extension type is allocated for mmWave beacon </a:t>
            </a:r>
          </a:p>
          <a:p>
            <a:r>
              <a:rPr lang="en-US" altLang="zh-TW" smtClean="0">
                <a:latin typeface="Times" charset="0"/>
                <a:ea typeface="新細明體" pitchFamily="18" charset="-120"/>
                <a:cs typeface="Times" charset="0"/>
              </a:rPr>
              <a:t>New subtype “control frame extension” is defined for  the control type frames</a:t>
            </a:r>
          </a:p>
          <a:p>
            <a:pPr lvl="1"/>
            <a:r>
              <a:rPr lang="en-US" altLang="zh-TW" smtClean="0">
                <a:latin typeface="Times" charset="0"/>
                <a:ea typeface="新細明體" pitchFamily="18" charset="-120"/>
                <a:cs typeface="Times" charset="0"/>
              </a:rPr>
              <a:t>control frame extension is used to define several mmWave specific control frames</a:t>
            </a:r>
            <a:endParaRPr lang="zh-TW" altLang="en-US" sz="1000" smtClean="0">
              <a:latin typeface="Times" charset="0"/>
              <a:ea typeface="新細明體" pitchFamily="18" charset="-120"/>
              <a:cs typeface="Times" charset="0"/>
            </a:endParaRPr>
          </a:p>
        </p:txBody>
      </p:sp>
      <p:sp>
        <p:nvSpPr>
          <p:cNvPr id="20484"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C5B5703A-982E-4478-BB92-6E6F82D24ADF}" type="slidenum">
              <a:rPr lang="en-US" altLang="zh-TW">
                <a:ea typeface="新細明體" pitchFamily="18" charset="-120"/>
              </a:rPr>
              <a:pPr algn="ctr"/>
              <a:t>19</a:t>
            </a:fld>
            <a:endParaRPr lang="en-US" altLang="zh-TW">
              <a:ea typeface="新細明體" pitchFamily="18" charset="-120"/>
            </a:endParaRPr>
          </a:p>
        </p:txBody>
      </p:sp>
      <p:sp>
        <p:nvSpPr>
          <p:cNvPr id="20485"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048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4"/>
          <p:cNvSpPr>
            <a:spLocks noGrp="1"/>
          </p:cNvSpPr>
          <p:nvPr>
            <p:ph type="dt" sz="quarter" idx="10"/>
          </p:nvPr>
        </p:nvSpPr>
        <p:spPr>
          <a:xfrm>
            <a:off x="696913" y="334963"/>
            <a:ext cx="1066800" cy="274637"/>
          </a:xfrm>
          <a:noFill/>
        </p:spPr>
        <p:txBody>
          <a:bodyPr/>
          <a:lstStyle/>
          <a:p>
            <a:r>
              <a:rPr lang="en-US" altLang="zh-TW"/>
              <a:t>May 2010</a:t>
            </a:r>
          </a:p>
        </p:txBody>
      </p:sp>
      <p:sp>
        <p:nvSpPr>
          <p:cNvPr id="6147" name="Slide Number Placeholder 6"/>
          <p:cNvSpPr>
            <a:spLocks noGrp="1"/>
          </p:cNvSpPr>
          <p:nvPr>
            <p:ph type="sldNum" sz="quarter" idx="11"/>
          </p:nvPr>
        </p:nvSpPr>
        <p:spPr>
          <a:noFill/>
        </p:spPr>
        <p:txBody>
          <a:bodyPr/>
          <a:lstStyle/>
          <a:p>
            <a:r>
              <a:rPr lang="en-US" altLang="zh-TW"/>
              <a:t>Slide </a:t>
            </a:r>
            <a:fld id="{327AF892-2BA4-43EE-9284-B7EB528424C0}" type="slidenum">
              <a:rPr lang="en-US" altLang="zh-TW"/>
              <a:pPr/>
              <a:t>2</a:t>
            </a:fld>
            <a:endParaRPr lang="en-US" altLang="zh-TW"/>
          </a:p>
        </p:txBody>
      </p:sp>
      <p:sp>
        <p:nvSpPr>
          <p:cNvPr id="6337" name="Footer Placeholder 5"/>
          <p:cNvSpPr txBox="1">
            <a:spLocks noGrp="1"/>
          </p:cNvSpPr>
          <p:nvPr/>
        </p:nvSpPr>
        <p:spPr bwMode="auto">
          <a:xfrm>
            <a:off x="6386513" y="6523038"/>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7" name="Content Placeholder 13"/>
          <p:cNvGraphicFramePr>
            <a:graphicFrameLocks noGrp="1"/>
          </p:cNvGraphicFramePr>
          <p:nvPr>
            <p:ph idx="1"/>
          </p:nvPr>
        </p:nvGraphicFramePr>
        <p:xfrm>
          <a:off x="685800" y="685800"/>
          <a:ext cx="8001000" cy="5757878"/>
        </p:xfrm>
        <a:graphic>
          <a:graphicData uri="http://schemas.openxmlformats.org/drawingml/2006/table">
            <a:tbl>
              <a:tblPr/>
              <a:tblGrid>
                <a:gridCol w="2130425"/>
                <a:gridCol w="1751013"/>
                <a:gridCol w="831850"/>
                <a:gridCol w="544512"/>
                <a:gridCol w="2743200"/>
              </a:tblGrid>
              <a:tr h="18573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Author(s)/Supporter(s):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5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Giraud, Claude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NXP</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claude.giraud@nxp.com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Glibbery, Ron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Peraso Technologies</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ron@perasotech.com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Golan, Ziv</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5"/>
                        </a:rPr>
                        <a:t>Ziv.golan@wilocity.com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Gong, Michelle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Michelle.x.gong@intel.com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Grandhi, Sudheer</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InterDigital</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6"/>
                        </a:rPr>
                        <a:t>sagrandhi802@gmail.com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Grieve, David</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Agilent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rPr>
                        <a:t>david_grieve@agilent.com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Grodzinsky, Mark</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8"/>
                        </a:rPr>
                        <a:t>Mark.grodzinsky@wilocity.com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Hansen, Christopher</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rPr>
                        <a:t>chansen@broadcom.com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Hart, Brian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Cisco</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brianh@cisco.com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9"/>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Hassan, Amer</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Microsoft</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0"/>
                        </a:rPr>
                        <a:t>amerh@microsoft.com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Hong, Seung Eun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1"/>
                        </a:rPr>
                        <a:t>iptvguru@etri.re.kr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2"/>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Hosoya, Kenichi</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NEC</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3"/>
                        </a:rPr>
                        <a:t>k-hosoya@ce.jp.nec.com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4"/>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Hosur, Srinath</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Texas Instruments</a:t>
                      </a: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5"/>
                        </a:rPr>
                        <a:t>hosur@ti.com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6"/>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Hsu, Alvin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7"/>
                        </a:rPr>
                        <a:t>alvin.hsu@mediatek.com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8"/>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Hsu, Julan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19"/>
                        </a:rPr>
                        <a:t>Julan.hsu@samsung.com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Hung, Kun-Chien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kc.hung@mediatek.com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Jain, Avinash</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5"/>
                        </a:rPr>
                        <a:t>avinashj@qualcomm.com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Jauh, Alan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alan.jauh@mediatek.com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Jayabal, Raymond Jararaj s/o</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20"/>
                        </a:rPr>
                        <a:t>jraymond@i2r.a-star.edu.sg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Jeon, Paul</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bjjeon@lge.com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Jin, Sunggeun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rPr>
                        <a:t>sgjin@etri.re.kr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Jones, VK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8"/>
                        </a:rPr>
                        <a:t>vkjones@qualcomm.com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Joseph, Stacy</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Beam Networks</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stacy@beamnetworks.com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Jun, Haeyoung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Haeyoung.jun@samsung.com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Kaaja, Harald</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harald.kaaja@nokia.com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Kafle, Padam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padam.kafle@nokia.com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Kakani, Naveen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naveen.kakani@nokia.com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Kasher, Assaf</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Assaf.kasher@intel.com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Kasslin, Mika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rPr>
                        <a:t>mika.kasslin@nokia.com</a:t>
                      </a:r>
                      <a:endPar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New Action Frames</a:t>
            </a:r>
          </a:p>
        </p:txBody>
      </p:sp>
      <p:sp>
        <p:nvSpPr>
          <p:cNvPr id="21507" name="Content Placeholder 2"/>
          <p:cNvSpPr>
            <a:spLocks noGrp="1"/>
          </p:cNvSpPr>
          <p:nvPr>
            <p:ph idx="4294967295"/>
          </p:nvPr>
        </p:nvSpPr>
        <p:spPr>
          <a:xfrm>
            <a:off x="685800" y="1447800"/>
            <a:ext cx="7772400" cy="4876800"/>
          </a:xfrm>
        </p:spPr>
        <p:txBody>
          <a:bodyPr/>
          <a:lstStyle/>
          <a:p>
            <a:r>
              <a:rPr lang="en-US" altLang="zh-TW" smtClean="0">
                <a:ea typeface="新細明體" pitchFamily="18" charset="-120"/>
              </a:rPr>
              <a:t>mmWave Action frame</a:t>
            </a:r>
          </a:p>
          <a:p>
            <a:r>
              <a:rPr lang="en-US" altLang="zh-TW" smtClean="0">
                <a:ea typeface="新細明體" pitchFamily="18" charset="-120"/>
              </a:rPr>
              <a:t>FST Action frame</a:t>
            </a:r>
          </a:p>
        </p:txBody>
      </p:sp>
      <p:sp>
        <p:nvSpPr>
          <p:cNvPr id="2150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E6CE06DE-459D-4BE5-8089-94AB1E7E0BEB}" type="slidenum">
              <a:rPr lang="en-US" altLang="zh-TW">
                <a:ea typeface="新細明體" pitchFamily="18" charset="-120"/>
              </a:rPr>
              <a:pPr algn="ctr"/>
              <a:t>20</a:t>
            </a:fld>
            <a:endParaRPr lang="en-US" altLang="zh-TW">
              <a:ea typeface="新細明體" pitchFamily="18" charset="-120"/>
            </a:endParaRPr>
          </a:p>
        </p:txBody>
      </p:sp>
      <p:sp>
        <p:nvSpPr>
          <p:cNvPr id="2150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151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685800" y="685800"/>
            <a:ext cx="7772400" cy="762000"/>
          </a:xfrm>
        </p:spPr>
        <p:txBody>
          <a:bodyPr/>
          <a:lstStyle/>
          <a:p>
            <a:r>
              <a:rPr lang="en-US" altLang="zh-TW" b="0" smtClean="0">
                <a:latin typeface="Times" charset="0"/>
                <a:ea typeface="新細明體" pitchFamily="18" charset="-120"/>
                <a:cs typeface="Times" charset="0"/>
              </a:rPr>
              <a:t>QoS action frame modification</a:t>
            </a:r>
          </a:p>
        </p:txBody>
      </p:sp>
      <p:sp>
        <p:nvSpPr>
          <p:cNvPr id="22531" name="Content Placeholder 2"/>
          <p:cNvSpPr>
            <a:spLocks noGrp="1"/>
          </p:cNvSpPr>
          <p:nvPr>
            <p:ph idx="4294967295"/>
          </p:nvPr>
        </p:nvSpPr>
        <p:spPr>
          <a:xfrm>
            <a:off x="685800" y="1447800"/>
            <a:ext cx="7772400" cy="4876800"/>
          </a:xfrm>
        </p:spPr>
        <p:txBody>
          <a:bodyPr/>
          <a:lstStyle/>
          <a:p>
            <a:r>
              <a:rPr lang="en-US" altLang="zh-TW" sz="2800" smtClean="0">
                <a:latin typeface="Times" charset="0"/>
                <a:ea typeface="新細明體" pitchFamily="18" charset="-120"/>
                <a:cs typeface="Times" charset="0"/>
              </a:rPr>
              <a:t>Proposed new parameters in QoS action frame to address the Fast Session Transfer feature</a:t>
            </a:r>
          </a:p>
          <a:p>
            <a:pPr lvl="1"/>
            <a:r>
              <a:rPr lang="en-US" altLang="zh-TW" smtClean="0">
                <a:latin typeface="Times" charset="0"/>
                <a:ea typeface="新細明體" pitchFamily="18" charset="-120"/>
                <a:cs typeface="Times" charset="0"/>
              </a:rPr>
              <a:t>Basic ADDTS Request/Response frame</a:t>
            </a:r>
          </a:p>
          <a:p>
            <a:pPr marL="1143000" lvl="2"/>
            <a:r>
              <a:rPr lang="en-US" altLang="zh-TW" sz="1600" smtClean="0">
                <a:latin typeface="Times" charset="0"/>
                <a:ea typeface="新細明體" pitchFamily="18" charset="-120"/>
                <a:cs typeface="Times" charset="0"/>
              </a:rPr>
              <a:t>Including an optional “Multi-band” element	</a:t>
            </a:r>
          </a:p>
          <a:p>
            <a:pPr lvl="1"/>
            <a:r>
              <a:rPr lang="en-US" altLang="zh-TW" smtClean="0">
                <a:latin typeface="Times" charset="0"/>
                <a:ea typeface="新細明體" pitchFamily="18" charset="-120"/>
                <a:cs typeface="Times" charset="0"/>
              </a:rPr>
              <a:t>Extended mmWave ADDTS Request/Response frame formats </a:t>
            </a:r>
          </a:p>
          <a:p>
            <a:pPr marL="1143000" lvl="2"/>
            <a:r>
              <a:rPr lang="en-US" altLang="zh-TW" sz="1600" smtClean="0">
                <a:latin typeface="Times" charset="0"/>
                <a:ea typeface="新細明體" pitchFamily="18" charset="-120"/>
                <a:cs typeface="Times" charset="0"/>
              </a:rPr>
              <a:t>Replacing 802.11 “TSPEC” element with “Extended mmWave TSPEC” element</a:t>
            </a:r>
          </a:p>
          <a:p>
            <a:pPr marL="1143000" lvl="2"/>
            <a:r>
              <a:rPr lang="en-US" altLang="zh-TW" sz="1600" smtClean="0">
                <a:latin typeface="Times" charset="0"/>
                <a:ea typeface="新細明體" pitchFamily="18" charset="-120"/>
                <a:cs typeface="Times" charset="0"/>
              </a:rPr>
              <a:t>Including an optional “Multi-band” element</a:t>
            </a:r>
          </a:p>
          <a:p>
            <a:pPr lvl="1"/>
            <a:r>
              <a:rPr lang="en-US" altLang="zh-TW" smtClean="0">
                <a:latin typeface="Times" charset="0"/>
                <a:ea typeface="新細明體" pitchFamily="18" charset="-120"/>
                <a:cs typeface="Times" charset="0"/>
              </a:rPr>
              <a:t>DELTS frame</a:t>
            </a:r>
          </a:p>
          <a:p>
            <a:pPr marL="1143000" lvl="2"/>
            <a:r>
              <a:rPr lang="en-US" altLang="zh-TW" sz="1600" smtClean="0">
                <a:latin typeface="Times" charset="0"/>
                <a:ea typeface="新細明體" pitchFamily="18" charset="-120"/>
                <a:cs typeface="Times" charset="0"/>
              </a:rPr>
              <a:t>Including an optional “Extended mmWave TS Info” element</a:t>
            </a:r>
          </a:p>
          <a:p>
            <a:pPr marL="1143000" lvl="2"/>
            <a:r>
              <a:rPr lang="en-US" altLang="zh-TW" sz="1600" smtClean="0">
                <a:latin typeface="Times" charset="0"/>
                <a:ea typeface="新細明體" pitchFamily="18" charset="-120"/>
                <a:cs typeface="Times" charset="0"/>
              </a:rPr>
              <a:t>Including an optional “Multi-band” element</a:t>
            </a:r>
            <a:endParaRPr lang="en-US" altLang="zh-TW" sz="1400" smtClean="0">
              <a:ea typeface="新細明體" pitchFamily="18" charset="-120"/>
              <a:cs typeface="Times New Roman" pitchFamily="18" charset="0"/>
            </a:endParaRPr>
          </a:p>
        </p:txBody>
      </p:sp>
      <p:sp>
        <p:nvSpPr>
          <p:cNvPr id="22532"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146353A9-CBEB-4C6E-9D85-614933BB87BA}" type="slidenum">
              <a:rPr lang="en-US" altLang="zh-TW">
                <a:ea typeface="新細明體" pitchFamily="18" charset="-120"/>
              </a:rPr>
              <a:pPr algn="ctr"/>
              <a:t>21</a:t>
            </a:fld>
            <a:endParaRPr lang="en-US" altLang="zh-TW">
              <a:ea typeface="新細明體" pitchFamily="18" charset="-120"/>
            </a:endParaRPr>
          </a:p>
        </p:txBody>
      </p:sp>
      <p:sp>
        <p:nvSpPr>
          <p:cNvPr id="22533"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2534"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685800" y="685800"/>
            <a:ext cx="7772400" cy="762000"/>
          </a:xfrm>
        </p:spPr>
        <p:txBody>
          <a:bodyPr/>
          <a:lstStyle/>
          <a:p>
            <a:r>
              <a:rPr lang="en-US" altLang="zh-TW" b="0" smtClean="0">
                <a:ea typeface="新細明體" pitchFamily="18" charset="-120"/>
              </a:rPr>
              <a:t>Block Ack Action frame modification</a:t>
            </a:r>
          </a:p>
        </p:txBody>
      </p:sp>
      <p:sp>
        <p:nvSpPr>
          <p:cNvPr id="23555" name="Content Placeholder 2"/>
          <p:cNvSpPr>
            <a:spLocks noGrp="1"/>
          </p:cNvSpPr>
          <p:nvPr>
            <p:ph idx="4294967295"/>
          </p:nvPr>
        </p:nvSpPr>
        <p:spPr>
          <a:xfrm>
            <a:off x="685800" y="1447800"/>
            <a:ext cx="7772400" cy="4876800"/>
          </a:xfrm>
        </p:spPr>
        <p:txBody>
          <a:bodyPr/>
          <a:lstStyle/>
          <a:p>
            <a:r>
              <a:rPr lang="en-US" altLang="zh-TW" dirty="0" smtClean="0">
                <a:ea typeface="新細明體" pitchFamily="18" charset="-120"/>
              </a:rPr>
              <a:t>New optional information elements are appended to the BA action frames:</a:t>
            </a:r>
          </a:p>
          <a:p>
            <a:pPr lvl="1"/>
            <a:r>
              <a:rPr lang="en-US" altLang="zh-TW" dirty="0" smtClean="0">
                <a:ea typeface="新細明體" pitchFamily="18" charset="-120"/>
              </a:rPr>
              <a:t>Multi-band</a:t>
            </a:r>
          </a:p>
          <a:p>
            <a:pPr lvl="1"/>
            <a:r>
              <a:rPr lang="en-US" altLang="zh-TW" dirty="0" smtClean="0">
                <a:ea typeface="新細明體" pitchFamily="18" charset="-120"/>
              </a:rPr>
              <a:t>TCLAS</a:t>
            </a:r>
          </a:p>
          <a:p>
            <a:pPr lvl="1"/>
            <a:r>
              <a:rPr lang="en-US" altLang="zh-TW" dirty="0" smtClean="0">
                <a:ea typeface="新細明體" pitchFamily="18" charset="-120"/>
              </a:rPr>
              <a:t>ADDBA extension</a:t>
            </a:r>
          </a:p>
        </p:txBody>
      </p:sp>
      <p:sp>
        <p:nvSpPr>
          <p:cNvPr id="23556"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F5792F89-E5D6-4946-8519-9E7B632A8536}" type="slidenum">
              <a:rPr lang="en-US" altLang="zh-TW">
                <a:ea typeface="新細明體" pitchFamily="18" charset="-120"/>
              </a:rPr>
              <a:pPr algn="ctr"/>
              <a:t>22</a:t>
            </a:fld>
            <a:endParaRPr lang="en-US" altLang="zh-TW">
              <a:ea typeface="新細明體" pitchFamily="18" charset="-120"/>
            </a:endParaRPr>
          </a:p>
        </p:txBody>
      </p:sp>
      <p:sp>
        <p:nvSpPr>
          <p:cNvPr id="23557"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23558"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1" name="Date Placeholder 3"/>
          <p:cNvSpPr>
            <a:spLocks noGrp="1"/>
          </p:cNvSpPr>
          <p:nvPr>
            <p:ph type="dt" sz="quarter" idx="10"/>
          </p:nvPr>
        </p:nvSpPr>
        <p:spPr>
          <a:noFill/>
        </p:spPr>
        <p:txBody>
          <a:bodyPr/>
          <a:lstStyle/>
          <a:p>
            <a:r>
              <a:rPr lang="en-US" altLang="zh-TW"/>
              <a:t>May 2010</a:t>
            </a:r>
          </a:p>
        </p:txBody>
      </p:sp>
      <p:sp>
        <p:nvSpPr>
          <p:cNvPr id="7342" name="Slide Number Placeholder 5"/>
          <p:cNvSpPr>
            <a:spLocks noGrp="1"/>
          </p:cNvSpPr>
          <p:nvPr>
            <p:ph type="sldNum" sz="quarter" idx="11"/>
          </p:nvPr>
        </p:nvSpPr>
        <p:spPr>
          <a:noFill/>
        </p:spPr>
        <p:txBody>
          <a:bodyPr/>
          <a:lstStyle/>
          <a:p>
            <a:r>
              <a:rPr lang="en-US" altLang="zh-TW"/>
              <a:t>Slide </a:t>
            </a:r>
            <a:fld id="{648D91B2-8F3D-4EE7-AB3E-4C81BB678558}" type="slidenum">
              <a:rPr lang="en-US" altLang="zh-TW"/>
              <a:pPr/>
              <a:t>3</a:t>
            </a:fld>
            <a:endParaRPr lang="en-US" altLang="zh-TW"/>
          </a:p>
        </p:txBody>
      </p:sp>
      <p:sp>
        <p:nvSpPr>
          <p:cNvPr id="7343" name="Footer Placeholder 5"/>
          <p:cNvSpPr txBox="1">
            <a:spLocks noGrp="1"/>
          </p:cNvSpPr>
          <p:nvPr/>
        </p:nvSpPr>
        <p:spPr bwMode="auto">
          <a:xfrm>
            <a:off x="6319838" y="6523038"/>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8" name="Content Placeholder 6"/>
          <p:cNvGraphicFramePr>
            <a:graphicFrameLocks noGrp="1"/>
          </p:cNvGraphicFramePr>
          <p:nvPr>
            <p:ph idx="1"/>
          </p:nvPr>
        </p:nvGraphicFramePr>
        <p:xfrm>
          <a:off x="762000" y="807720"/>
          <a:ext cx="7772400" cy="5669280"/>
        </p:xfrm>
        <a:graphic>
          <a:graphicData uri="http://schemas.openxmlformats.org/drawingml/2006/table">
            <a:tbl>
              <a:tblPr/>
              <a:tblGrid>
                <a:gridCol w="2068513"/>
                <a:gridCol w="1703387"/>
                <a:gridCol w="723900"/>
                <a:gridCol w="609600"/>
                <a:gridCol w="2667000"/>
              </a:tblGrid>
              <a:tr h="182563">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Author(s)/Supporter(s):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5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Kim, Hodong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hodong0803.kim@samsung.com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Kim, Yongsun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doori@etri.re.kr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Kreifeldt</a:t>
                      </a:r>
                      <a:r>
                        <a:rPr kumimoji="0" lang="en-GB"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Rick</a:t>
                      </a:r>
                      <a:endPar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Harman International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rick.kreifeldt@harman.com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Kwon, Edwin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cy.kwon@samsung.com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Kwon, Hyoungjin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kwonjin@etri.re.kr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Kwon, Hyukchoon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hyukchoon.kwon@samsung.com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Laine, Tuomas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tuomas.laine@nokia.com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Lakkis, Ismail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Tensorcom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ilakkis@tensorcom.com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Lee, Hoosung</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5"/>
                        </a:rPr>
                        <a:t>hslee@etri.re.kr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Lee, Keith</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AMD</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keith.lee@amd.com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Lee, Wooyong</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6"/>
                        </a:rPr>
                        <a:t>wylee@etri.re.kr</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Liu, Yong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yongliu@marvell.com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Lou, Hui-Ling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hlou@marvell.com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Lynch, Brad</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Peraso Technologies</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brad@perasotech.com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Majkowski, Jakub</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jakub.majkowski@nokia.com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Marin, Janne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janne.marin@nokia.com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Maruhashi, Kenichi</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NEC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k-maruhashi@bl.jp.nec.com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Matsumoto, Taisuke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rPr>
                        <a:t>matsumoto.taisuke@jp.panasonic.com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Meerson, Yury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Yury.meerson@wilocity.com</a:t>
                      </a: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Mese, Murat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mesem@broadcom.com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Montag, Bruce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bruce_montag@dell.com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Myles, Andrew</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Cisco</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7"/>
                        </a:rPr>
                        <a:t>amyles@cisco.com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Nandagopalan, Saishankar</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nsai@broadcom.com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57864" marR="5786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Ngo, Chiu</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Chiu.ngo@samsung.com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Nikula, Eero</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eero.nikula@nokia.com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Park, DS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dspark@samsung.com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Park, Minyoung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Minyoung.park@intel.com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Peng, Xiaoming</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8"/>
                        </a:rPr>
                        <a:t>pengxm@i2r.a-star.edu.sg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Pi, Zhouyue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rPr>
                        <a:t>zpi@sta.samsung.com</a:t>
                      </a:r>
                      <a:endParaRPr kumimoji="0" lang="en-US"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1" name="Date Placeholder 3"/>
          <p:cNvSpPr>
            <a:spLocks noGrp="1"/>
          </p:cNvSpPr>
          <p:nvPr>
            <p:ph type="dt" sz="quarter" idx="10"/>
          </p:nvPr>
        </p:nvSpPr>
        <p:spPr>
          <a:noFill/>
        </p:spPr>
        <p:txBody>
          <a:bodyPr/>
          <a:lstStyle/>
          <a:p>
            <a:r>
              <a:rPr lang="en-US" altLang="zh-TW"/>
              <a:t>May 2010</a:t>
            </a:r>
          </a:p>
        </p:txBody>
      </p:sp>
      <p:sp>
        <p:nvSpPr>
          <p:cNvPr id="8312" name="Slide Number Placeholder 5"/>
          <p:cNvSpPr>
            <a:spLocks noGrp="1"/>
          </p:cNvSpPr>
          <p:nvPr>
            <p:ph type="sldNum" sz="quarter" idx="11"/>
          </p:nvPr>
        </p:nvSpPr>
        <p:spPr>
          <a:noFill/>
        </p:spPr>
        <p:txBody>
          <a:bodyPr/>
          <a:lstStyle/>
          <a:p>
            <a:r>
              <a:rPr lang="en-US" altLang="zh-TW"/>
              <a:t>Slide </a:t>
            </a:r>
            <a:fld id="{8C07C678-3CB1-43D3-8D26-5A39508644C2}" type="slidenum">
              <a:rPr lang="en-US" altLang="zh-TW"/>
              <a:pPr/>
              <a:t>4</a:t>
            </a:fld>
            <a:endParaRPr lang="en-US" altLang="zh-TW"/>
          </a:p>
        </p:txBody>
      </p:sp>
      <p:sp>
        <p:nvSpPr>
          <p:cNvPr id="8313"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graphicFrame>
        <p:nvGraphicFramePr>
          <p:cNvPr id="8" name="Content Placeholder 7"/>
          <p:cNvGraphicFramePr>
            <a:graphicFrameLocks noGrp="1"/>
          </p:cNvGraphicFramePr>
          <p:nvPr>
            <p:ph idx="1"/>
          </p:nvPr>
        </p:nvGraphicFramePr>
        <p:xfrm>
          <a:off x="762000" y="838200"/>
          <a:ext cx="7467600" cy="5303520"/>
        </p:xfrm>
        <a:graphic>
          <a:graphicData uri="http://schemas.openxmlformats.org/drawingml/2006/table">
            <a:tbl>
              <a:tblPr/>
              <a:tblGrid>
                <a:gridCol w="1987550"/>
                <a:gridCol w="1517650"/>
                <a:gridCol w="762000"/>
                <a:gridCol w="609600"/>
                <a:gridCol w="2590800"/>
              </a:tblGrid>
              <a:tr h="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Author(s)/Supporter(s):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Ponnampalam, Vish</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vish.ponnampalam@mediatek.com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Prasad, Narayan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NEC</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prasad@nec-labs.com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Prat, Gideon</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Gideon.prat@intel.com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 Xuhong</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quxh@i2r.a-star.edu.sg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Ramachandran, Kishore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NEC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kishore@nec-labs.com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Raymond, Yu Zhan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Raymond.Yuz@sg.panasonic.com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Roblot, Sandrine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Orange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sandrine.roblot@orange-ftgroup.com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Ronkin, Roee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Roee.ronkin@wilocity.com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Rozen, Ohad</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Ohad.rozen@wilocity.com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Sachdev, Devang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NVIDIA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dsachdev@nvidia.com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Sadri, Ali</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Ali.S.Sadri@intel.com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Sampath, Hemanth</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5"/>
                        </a:rPr>
                        <a:t>hsampath@qualcomm.com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Sanderovich, Amichai</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Amichai.sanderovich@wilocity.com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Sankaran, Sundar</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Atheros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Sundar.Sankaran@Atheros.com</a:t>
                      </a:r>
                      <a:endPar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Scarpa, Vincenzo</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STMicroelectronics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vincenzo.scarpa@st.com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Seok, Yongho</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LGE</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yongho.seok@lge.com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Shao, Huai-Rong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hr.shao@samsung.com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Shen, Ba-Zhong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Broadcom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bzshen@broadcom.com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Sim, Michael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Michael.Simhc@sg.panasonic.com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Singh, Harkirat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Samsung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har.singh@sisa.samsung.com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Soffer, Menashe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Menashe.soffer@intel.com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Song, Seungho</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SK Telecom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shsong@sktelecom.com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Sorin, Simha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Wilocity</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Simha.sorin@wilocity.com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Smith, Matt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Atheros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matt.smith@atheros.com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Stacey, Robert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Robert.stacey@intel.com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Subramanian, Ananth</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6"/>
                        </a:rPr>
                        <a:t>sananth@i2r.a-star.edu.sg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Sutskover, Ilan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rPr>
                        <a:t>Ilan.sutskover@intel.com</a:t>
                      </a:r>
                      <a:endParaRPr kumimoji="0" lang="en-US"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TW" smtClean="0"/>
              <a:t>May 2010</a:t>
            </a:r>
            <a:endParaRPr lang="en-US" altLang="zh-TW"/>
          </a:p>
        </p:txBody>
      </p:sp>
      <p:sp>
        <p:nvSpPr>
          <p:cNvPr id="5" name="Slide Number Placeholder 4"/>
          <p:cNvSpPr>
            <a:spLocks noGrp="1"/>
          </p:cNvSpPr>
          <p:nvPr>
            <p:ph type="sldNum" sz="quarter" idx="11"/>
          </p:nvPr>
        </p:nvSpPr>
        <p:spPr/>
        <p:txBody>
          <a:bodyPr/>
          <a:lstStyle/>
          <a:p>
            <a:pPr>
              <a:defRPr/>
            </a:pPr>
            <a:r>
              <a:rPr lang="en-US" altLang="zh-TW" smtClean="0"/>
              <a:t>Slide </a:t>
            </a:r>
            <a:fld id="{B74D2B7C-85E7-4E2E-9BF5-09ACB4E002FE}" type="slidenum">
              <a:rPr lang="en-US" altLang="zh-TW" smtClean="0"/>
              <a:pPr>
                <a:defRPr/>
              </a:pPr>
              <a:t>5</a:t>
            </a:fld>
            <a:endParaRPr lang="en-US" altLang="zh-TW"/>
          </a:p>
        </p:txBody>
      </p:sp>
      <p:sp>
        <p:nvSpPr>
          <p:cNvPr id="6" name="Footer Placeholder 5"/>
          <p:cNvSpPr>
            <a:spLocks noGrp="1"/>
          </p:cNvSpPr>
          <p:nvPr>
            <p:ph type="ftr" sz="quarter" idx="12"/>
          </p:nvPr>
        </p:nvSpPr>
        <p:spPr/>
        <p:txBody>
          <a:bodyPr/>
          <a:lstStyle/>
          <a:p>
            <a:pPr>
              <a:defRPr/>
            </a:pPr>
            <a:r>
              <a:rPr lang="en-US" altLang="zh-TW" smtClean="0"/>
              <a:t>Chao-Chun Wang, MediaTek</a:t>
            </a:r>
            <a:endParaRPr lang="en-US" altLang="zh-TW"/>
          </a:p>
        </p:txBody>
      </p:sp>
      <p:graphicFrame>
        <p:nvGraphicFramePr>
          <p:cNvPr id="9" name="Content Placeholder 7"/>
          <p:cNvGraphicFramePr>
            <a:graphicFrameLocks noGrp="1"/>
          </p:cNvGraphicFramePr>
          <p:nvPr>
            <p:ph idx="1"/>
          </p:nvPr>
        </p:nvGraphicFramePr>
        <p:xfrm>
          <a:off x="762000" y="822960"/>
          <a:ext cx="7467600" cy="3291840"/>
        </p:xfrm>
        <a:graphic>
          <a:graphicData uri="http://schemas.openxmlformats.org/drawingml/2006/table">
            <a:tbl>
              <a:tblPr/>
              <a:tblGrid>
                <a:gridCol w="1987550"/>
                <a:gridCol w="1517650"/>
                <a:gridCol w="762000"/>
                <a:gridCol w="609600"/>
                <a:gridCol w="2590800"/>
              </a:tblGrid>
              <a:tr h="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Author(s)/Supporter(s):</a:t>
                      </a:r>
                    </a:p>
                  </a:txBody>
                  <a:tcPr marL="68580" marR="6858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Name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Taghavi, Hossain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Qualcomm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3"/>
                        </a:rPr>
                        <a:t>mtaghavi@qualcomm.com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Takahashi, Kazuaki</a:t>
                      </a:r>
                      <a:endPar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takahashi.kazu@jp.panasonic.com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Trachewsky, Jason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Self</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jtrachewsky@gmail.com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Trainin, Solomon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Solomon.trainin@intel.com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Usuki, Naoshi</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Panasonic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usuki.naoshi@jp.panasonic.com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Varshney, Prabodh</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Nokia</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prabodh.varshney@nokia.com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Vertenten, Bart</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NXP</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bart.vertenten@nxp.com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Vlantis, George</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STMicroelectronics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george.vlantis@st.com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Wang, Chao-Chun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chaochun.wang@mediatek.com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Wang, Homber</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TMC</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homber@emcite.com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Wang, James</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james.wang@mediatek.com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Wong, David Tung Chong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I2R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rId4"/>
                        </a:rPr>
                        <a:t>wongtc@i2r.a-star.edu.sg</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Yee, James</a:t>
                      </a: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MediaTek</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james.yee@mediatek.com</a:t>
                      </a:r>
                      <a:endPar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Yucek, Tevfik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Atheros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Tevfik.Yucek@Atheros.com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Yong, Su Khiong</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smtClean="0">
                          <a:ln>
                            <a:noFill/>
                          </a:ln>
                          <a:solidFill>
                            <a:srgbClr val="0000FF"/>
                          </a:solidFill>
                          <a:effectLst/>
                          <a:latin typeface="Times New Roman" pitchFamily="18" charset="0"/>
                          <a:ea typeface="MS Mincho" pitchFamily="49" charset="-128"/>
                          <a:cs typeface="Times New Roman" pitchFamily="18" charset="0"/>
                          <a:hlinkClick r:id=""/>
                        </a:rPr>
                        <a:t>skyong@marvell.com</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Zhang, Hongyuan</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Marvell</a:t>
                      </a:r>
                      <a:endParaRPr kumimoji="0" 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sng" strike="noStrike" cap="none" normalizeH="0" baseline="0" dirty="0" smtClean="0">
                          <a:ln>
                            <a:noFill/>
                          </a:ln>
                          <a:solidFill>
                            <a:srgbClr val="0000FF"/>
                          </a:solidFill>
                          <a:effectLst/>
                          <a:latin typeface="Times New Roman" pitchFamily="18" charset="0"/>
                          <a:ea typeface="MS Mincho" pitchFamily="49" charset="-128"/>
                          <a:cs typeface="Times New Roman" pitchFamily="18" charset="0"/>
                          <a:hlinkClick r:id=""/>
                        </a:rPr>
                        <a:t>hongyuan@marvell.com</a:t>
                      </a:r>
                      <a:endParaRPr kumimoji="0" lang="en-US" sz="12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TW" smtClean="0">
                <a:ea typeface="新細明體" pitchFamily="18" charset="-120"/>
              </a:rPr>
              <a:t>Proposal overview</a:t>
            </a:r>
          </a:p>
        </p:txBody>
      </p:sp>
      <p:sp>
        <p:nvSpPr>
          <p:cNvPr id="9219" name="Content Placeholder 2"/>
          <p:cNvSpPr>
            <a:spLocks noGrp="1"/>
          </p:cNvSpPr>
          <p:nvPr>
            <p:ph idx="1"/>
          </p:nvPr>
        </p:nvSpPr>
        <p:spPr>
          <a:xfrm>
            <a:off x="685800" y="1752600"/>
            <a:ext cx="7772400" cy="4114800"/>
          </a:xfrm>
        </p:spPr>
        <p:txBody>
          <a:bodyPr/>
          <a:lstStyle/>
          <a:p>
            <a:r>
              <a:rPr lang="en-US" altLang="zh-TW" sz="2000" dirty="0" smtClean="0">
                <a:ea typeface="新細明體" pitchFamily="18" charset="-120"/>
              </a:rPr>
              <a:t>This presentation is part and is in support of the complete proposal described in </a:t>
            </a:r>
            <a:r>
              <a:rPr lang="en-US" altLang="zh-TW" sz="2000" dirty="0" smtClean="0">
                <a:ea typeface="新細明體" pitchFamily="18" charset="-120"/>
              </a:rPr>
              <a:t>802.11-10/432r2 </a:t>
            </a:r>
            <a:r>
              <a:rPr lang="en-US" altLang="zh-TW" sz="2000" dirty="0" smtClean="0">
                <a:ea typeface="新細明體" pitchFamily="18" charset="-120"/>
              </a:rPr>
              <a:t>(slides) </a:t>
            </a:r>
            <a:r>
              <a:rPr lang="en-US" altLang="zh-TW" sz="2000" smtClean="0">
                <a:ea typeface="新細明體" pitchFamily="18" charset="-120"/>
              </a:rPr>
              <a:t>and </a:t>
            </a:r>
            <a:r>
              <a:rPr lang="en-US" altLang="zh-TW" sz="2000" smtClean="0">
                <a:ea typeface="新細明體" pitchFamily="18" charset="-120"/>
              </a:rPr>
              <a:t>802.11-10/433r2 </a:t>
            </a:r>
            <a:r>
              <a:rPr lang="en-US" altLang="zh-TW" sz="2000" dirty="0" smtClean="0">
                <a:ea typeface="新細明體" pitchFamily="18" charset="-120"/>
              </a:rPr>
              <a:t>(text) that:</a:t>
            </a:r>
          </a:p>
          <a:p>
            <a:pPr lvl="1"/>
            <a:r>
              <a:rPr lang="en-US" altLang="zh-TW" sz="1800" dirty="0" smtClean="0">
                <a:ea typeface="新細明體" pitchFamily="18" charset="-120"/>
              </a:rPr>
              <a:t>Supports data transmission rates up to 7 </a:t>
            </a:r>
            <a:r>
              <a:rPr lang="en-US" altLang="zh-TW" sz="1800" dirty="0" err="1" smtClean="0">
                <a:ea typeface="新細明體" pitchFamily="18" charset="-120"/>
              </a:rPr>
              <a:t>Gbps</a:t>
            </a:r>
            <a:endParaRPr lang="en-US" altLang="zh-TW" sz="1800" dirty="0" smtClean="0">
              <a:ea typeface="新細明體" pitchFamily="18" charset="-120"/>
            </a:endParaRPr>
          </a:p>
          <a:p>
            <a:pPr lvl="1"/>
            <a:r>
              <a:rPr lang="en-US" altLang="zh-TW" sz="1800" dirty="0" smtClean="0">
                <a:ea typeface="新細明體" pitchFamily="18" charset="-120"/>
              </a:rPr>
              <a:t>Supplements and extends the 802.11 MAC and is backward compatible with the IEEE 802.11 standard </a:t>
            </a:r>
          </a:p>
          <a:p>
            <a:pPr lvl="1"/>
            <a:r>
              <a:rPr lang="en-US" altLang="zh-TW" sz="1800" dirty="0" smtClean="0">
                <a:ea typeface="新細明體" pitchFamily="18" charset="-120"/>
              </a:rPr>
              <a:t>Enables both the low power and the high performance devices, guaranteeing interoperability and communication at gigabit rates </a:t>
            </a:r>
          </a:p>
          <a:p>
            <a:pPr lvl="1"/>
            <a:r>
              <a:rPr lang="en-US" altLang="zh-TW" sz="1800" dirty="0" smtClean="0">
                <a:ea typeface="新細明體" pitchFamily="18" charset="-120"/>
              </a:rPr>
              <a:t>Supports </a:t>
            </a:r>
            <a:r>
              <a:rPr lang="en-US" altLang="zh-TW" sz="1800" dirty="0" err="1" smtClean="0">
                <a:ea typeface="新細明體" pitchFamily="18" charset="-120"/>
              </a:rPr>
              <a:t>beamforming</a:t>
            </a:r>
            <a:r>
              <a:rPr lang="en-US" altLang="zh-TW" sz="1800" dirty="0" smtClean="0">
                <a:ea typeface="新細明體" pitchFamily="18" charset="-120"/>
              </a:rPr>
              <a:t>, enabling robust communication at distances beyond 10 meters </a:t>
            </a:r>
          </a:p>
          <a:p>
            <a:pPr lvl="1"/>
            <a:r>
              <a:rPr lang="en-US" altLang="zh-TW" sz="1800" dirty="0" smtClean="0">
                <a:ea typeface="新細明體" pitchFamily="18" charset="-120"/>
              </a:rPr>
              <a:t>Supports GCMP security and advanced power management</a:t>
            </a:r>
          </a:p>
          <a:p>
            <a:pPr lvl="1"/>
            <a:r>
              <a:rPr lang="en-US" altLang="zh-TW" sz="1800" dirty="0" smtClean="0">
                <a:ea typeface="新細明體" pitchFamily="18" charset="-120"/>
              </a:rPr>
              <a:t>Supports coexistence with other 60GHz systems</a:t>
            </a:r>
          </a:p>
          <a:p>
            <a:pPr lvl="1"/>
            <a:r>
              <a:rPr lang="en-US" altLang="zh-TW" sz="1800" dirty="0" smtClean="0">
                <a:ea typeface="新細明體" pitchFamily="18" charset="-120"/>
              </a:rPr>
              <a:t>Supports fast session transfer among 2.4GHz, 5GHz and 60GHz</a:t>
            </a:r>
          </a:p>
        </p:txBody>
      </p:sp>
      <p:sp>
        <p:nvSpPr>
          <p:cNvPr id="9220" name="Date Placeholder 4"/>
          <p:cNvSpPr>
            <a:spLocks noGrp="1"/>
          </p:cNvSpPr>
          <p:nvPr>
            <p:ph type="dt" sz="quarter" idx="10"/>
          </p:nvPr>
        </p:nvSpPr>
        <p:spPr>
          <a:xfrm>
            <a:off x="696913" y="334963"/>
            <a:ext cx="1066800" cy="274637"/>
          </a:xfrm>
          <a:noFill/>
        </p:spPr>
        <p:txBody>
          <a:bodyPr/>
          <a:lstStyle/>
          <a:p>
            <a:r>
              <a:rPr lang="en-US" altLang="zh-TW"/>
              <a:t>May 2010</a:t>
            </a:r>
          </a:p>
        </p:txBody>
      </p:sp>
      <p:sp>
        <p:nvSpPr>
          <p:cNvPr id="9221" name="Slide Number Placeholder 6"/>
          <p:cNvSpPr>
            <a:spLocks noGrp="1"/>
          </p:cNvSpPr>
          <p:nvPr>
            <p:ph type="sldNum" sz="quarter" idx="11"/>
          </p:nvPr>
        </p:nvSpPr>
        <p:spPr>
          <a:noFill/>
        </p:spPr>
        <p:txBody>
          <a:bodyPr/>
          <a:lstStyle/>
          <a:p>
            <a:r>
              <a:rPr lang="en-US" altLang="zh-TW"/>
              <a:t>Slide </a:t>
            </a:r>
            <a:fld id="{3C426C16-8278-4ACD-A75E-73E115B23FE9}" type="slidenum">
              <a:rPr lang="en-US" altLang="zh-TW"/>
              <a:pPr/>
              <a:t>6</a:t>
            </a:fld>
            <a:endParaRPr lang="en-US" altLang="zh-TW"/>
          </a:p>
        </p:txBody>
      </p:sp>
      <p:sp>
        <p:nvSpPr>
          <p:cNvPr id="9222"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r>
              <a:rPr lang="en-US" altLang="zh-TW" sz="2400" smtClean="0">
                <a:ea typeface="新細明體" pitchFamily="18" charset="-120"/>
              </a:rPr>
              <a:t>New MAC Features for TGad covered in this presentation</a:t>
            </a:r>
          </a:p>
        </p:txBody>
      </p:sp>
      <p:sp>
        <p:nvSpPr>
          <p:cNvPr id="10243" name="Content Placeholder 2"/>
          <p:cNvSpPr>
            <a:spLocks noGrp="1"/>
          </p:cNvSpPr>
          <p:nvPr>
            <p:ph idx="1"/>
          </p:nvPr>
        </p:nvSpPr>
        <p:spPr>
          <a:xfrm>
            <a:off x="685800" y="1447800"/>
            <a:ext cx="7772400" cy="4876800"/>
          </a:xfrm>
        </p:spPr>
        <p:txBody>
          <a:bodyPr/>
          <a:lstStyle/>
          <a:p>
            <a:r>
              <a:rPr lang="en-US" altLang="zh-TW" sz="2000" smtClean="0">
                <a:ea typeface="新細明體" pitchFamily="18" charset="-120"/>
                <a:cs typeface="Times New Roman" pitchFamily="18" charset="0"/>
              </a:rPr>
              <a:t>MAC sublayer</a:t>
            </a:r>
          </a:p>
          <a:p>
            <a:pPr lvl="1"/>
            <a:r>
              <a:rPr lang="en-US" altLang="zh-TW" sz="1800" smtClean="0">
                <a:ea typeface="新細明體" pitchFamily="18" charset="-120"/>
                <a:cs typeface="Times New Roman" pitchFamily="18" charset="0"/>
              </a:rPr>
              <a:t>mmWave Channel access</a:t>
            </a:r>
          </a:p>
          <a:p>
            <a:pPr marL="1143000" lvl="2"/>
            <a:r>
              <a:rPr lang="en-US" altLang="zh-TW" sz="1600" smtClean="0">
                <a:ea typeface="新細明體" pitchFamily="18" charset="-120"/>
                <a:cs typeface="Times New Roman" pitchFamily="18" charset="0"/>
              </a:rPr>
              <a:t>Beacon interval (BI) structure</a:t>
            </a:r>
          </a:p>
          <a:p>
            <a:pPr marL="1143000" lvl="2"/>
            <a:r>
              <a:rPr lang="en-US" altLang="zh-TW" sz="1600" smtClean="0">
                <a:ea typeface="新細明體" pitchFamily="18" charset="-120"/>
                <a:cs typeface="Times New Roman" pitchFamily="18" charset="0"/>
              </a:rPr>
              <a:t>Announcement time (AT) transmission rules</a:t>
            </a:r>
          </a:p>
          <a:p>
            <a:pPr marL="1143000" lvl="2"/>
            <a:r>
              <a:rPr lang="en-US" altLang="zh-TW" sz="1600" smtClean="0">
                <a:ea typeface="新細明體" pitchFamily="18" charset="-120"/>
                <a:cs typeface="Times New Roman" pitchFamily="18" charset="0"/>
              </a:rPr>
              <a:t>Data transfer time (DTT) transmission rules</a:t>
            </a:r>
          </a:p>
          <a:p>
            <a:pPr marL="1143000" lvl="2"/>
            <a:r>
              <a:rPr lang="en-US" altLang="zh-TW" sz="1600" smtClean="0">
                <a:ea typeface="新細明體" pitchFamily="18" charset="-120"/>
                <a:cs typeface="Times New Roman" pitchFamily="18" charset="0"/>
              </a:rPr>
              <a:t>Contention-based period (CBP) transmission rules</a:t>
            </a:r>
          </a:p>
          <a:p>
            <a:pPr marL="1143000" lvl="2"/>
            <a:r>
              <a:rPr lang="en-US" altLang="zh-TW" sz="1600" smtClean="0">
                <a:ea typeface="新細明體" pitchFamily="18" charset="-120"/>
                <a:cs typeface="Times New Roman" pitchFamily="18" charset="0"/>
              </a:rPr>
              <a:t>Time division based channel access in DTT</a:t>
            </a:r>
          </a:p>
          <a:p>
            <a:pPr marL="1143000" lvl="2"/>
            <a:r>
              <a:rPr lang="en-US" altLang="zh-TW" sz="1600" smtClean="0">
                <a:ea typeface="新細明體" pitchFamily="18" charset="-120"/>
                <a:cs typeface="Times New Roman" pitchFamily="18" charset="0"/>
              </a:rPr>
              <a:t>Dynamic allocation of service period </a:t>
            </a:r>
          </a:p>
          <a:p>
            <a:pPr marL="1143000" lvl="2"/>
            <a:r>
              <a:rPr lang="en-US" altLang="zh-TW" sz="1600" smtClean="0">
                <a:ea typeface="新細明體" pitchFamily="18" charset="-120"/>
                <a:cs typeface="Times New Roman" pitchFamily="18" charset="0"/>
              </a:rPr>
              <a:t>mmWave Protected Period</a:t>
            </a:r>
          </a:p>
          <a:p>
            <a:pPr lvl="1"/>
            <a:r>
              <a:rPr lang="en-US" altLang="zh-TW" sz="1800" smtClean="0">
                <a:ea typeface="新細明體" pitchFamily="18" charset="-120"/>
                <a:cs typeface="Times New Roman" pitchFamily="18" charset="0"/>
              </a:rPr>
              <a:t>mmWave Block Ack with Flow Control</a:t>
            </a:r>
          </a:p>
          <a:p>
            <a:pPr lvl="1"/>
            <a:r>
              <a:rPr lang="en-US" altLang="zh-TW" sz="1800" smtClean="0">
                <a:ea typeface="新細明體" pitchFamily="18" charset="-120"/>
                <a:cs typeface="Times New Roman" pitchFamily="18" charset="0"/>
              </a:rPr>
              <a:t>Multirate support</a:t>
            </a:r>
          </a:p>
          <a:p>
            <a:r>
              <a:rPr lang="en-US" altLang="zh-TW" sz="2000" smtClean="0">
                <a:ea typeface="新細明體" pitchFamily="18" charset="-120"/>
              </a:rPr>
              <a:t>MLME</a:t>
            </a:r>
          </a:p>
          <a:p>
            <a:pPr lvl="1"/>
            <a:r>
              <a:rPr lang="en-US" altLang="zh-TW" sz="1800" smtClean="0">
                <a:ea typeface="新細明體" pitchFamily="18" charset="-120"/>
              </a:rPr>
              <a:t>QoS support</a:t>
            </a:r>
          </a:p>
          <a:p>
            <a:pPr lvl="1"/>
            <a:r>
              <a:rPr lang="en-US" altLang="zh-TW" sz="1800" smtClean="0">
                <a:ea typeface="新細明體" pitchFamily="18" charset="-120"/>
              </a:rPr>
              <a:t>Support for optimized Peer-to-Peer communication  </a:t>
            </a:r>
            <a:endParaRPr lang="en-US" altLang="zh-TW" sz="1400" smtClean="0">
              <a:ea typeface="新細明體" pitchFamily="18" charset="-120"/>
            </a:endParaRPr>
          </a:p>
          <a:p>
            <a:r>
              <a:rPr lang="en-US" altLang="zh-TW" sz="2000" smtClean="0">
                <a:ea typeface="新細明體" pitchFamily="18" charset="-120"/>
              </a:rPr>
              <a:t>Frame Formats</a:t>
            </a:r>
          </a:p>
        </p:txBody>
      </p:sp>
      <p:sp>
        <p:nvSpPr>
          <p:cNvPr id="10244" name="Slide Number Placeholder 6"/>
          <p:cNvSpPr>
            <a:spLocks noGrp="1"/>
          </p:cNvSpPr>
          <p:nvPr>
            <p:ph type="sldNum" sz="quarter" idx="11"/>
          </p:nvPr>
        </p:nvSpPr>
        <p:spPr>
          <a:noFill/>
        </p:spPr>
        <p:txBody>
          <a:bodyPr/>
          <a:lstStyle/>
          <a:p>
            <a:r>
              <a:rPr lang="en-US" altLang="zh-TW"/>
              <a:t>Slide </a:t>
            </a:r>
            <a:fld id="{37755004-1821-4726-997D-79909DF777A9}" type="slidenum">
              <a:rPr lang="en-US" altLang="zh-TW"/>
              <a:pPr/>
              <a:t>7</a:t>
            </a:fld>
            <a:endParaRPr lang="en-US" altLang="zh-TW"/>
          </a:p>
        </p:txBody>
      </p:sp>
      <p:sp>
        <p:nvSpPr>
          <p:cNvPr id="10245" name="Date Placeholder 4"/>
          <p:cNvSpPr>
            <a:spLocks noGrp="1"/>
          </p:cNvSpPr>
          <p:nvPr>
            <p:ph type="dt" sz="quarter" idx="10"/>
          </p:nvPr>
        </p:nvSpPr>
        <p:spPr>
          <a:xfrm>
            <a:off x="696913" y="333375"/>
            <a:ext cx="968375" cy="276225"/>
          </a:xfrm>
          <a:noFill/>
        </p:spPr>
        <p:txBody>
          <a:bodyPr/>
          <a:lstStyle/>
          <a:p>
            <a:r>
              <a:rPr lang="en-US" altLang="zh-TW"/>
              <a:t>May 2010</a:t>
            </a:r>
          </a:p>
        </p:txBody>
      </p:sp>
      <p:sp>
        <p:nvSpPr>
          <p:cNvPr id="10246"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MAC Architecture for </a:t>
            </a:r>
            <a:r>
              <a:rPr lang="en-US" dirty="0" err="1" smtClean="0"/>
              <a:t>TGad</a:t>
            </a:r>
            <a:endParaRPr lang="en-US" dirty="0"/>
          </a:p>
        </p:txBody>
      </p:sp>
      <p:sp>
        <p:nvSpPr>
          <p:cNvPr id="4" name="Date Placeholder 3"/>
          <p:cNvSpPr>
            <a:spLocks noGrp="1"/>
          </p:cNvSpPr>
          <p:nvPr>
            <p:ph type="dt" sz="half" idx="10"/>
          </p:nvPr>
        </p:nvSpPr>
        <p:spPr/>
        <p:txBody>
          <a:bodyPr/>
          <a:lstStyle/>
          <a:p>
            <a:pPr>
              <a:defRPr/>
            </a:pPr>
            <a:r>
              <a:rPr lang="en-US" altLang="zh-TW" smtClean="0"/>
              <a:t>May 2010</a:t>
            </a:r>
            <a:endParaRPr lang="en-US" altLang="zh-TW"/>
          </a:p>
        </p:txBody>
      </p:sp>
      <p:sp>
        <p:nvSpPr>
          <p:cNvPr id="5" name="Slide Number Placeholder 4"/>
          <p:cNvSpPr>
            <a:spLocks noGrp="1"/>
          </p:cNvSpPr>
          <p:nvPr>
            <p:ph type="sldNum" sz="quarter" idx="11"/>
          </p:nvPr>
        </p:nvSpPr>
        <p:spPr/>
        <p:txBody>
          <a:bodyPr/>
          <a:lstStyle/>
          <a:p>
            <a:pPr>
              <a:defRPr/>
            </a:pPr>
            <a:r>
              <a:rPr lang="en-US" altLang="zh-TW" smtClean="0"/>
              <a:t>Slide </a:t>
            </a:r>
            <a:fld id="{B74D2B7C-85E7-4E2E-9BF5-09ACB4E002FE}" type="slidenum">
              <a:rPr lang="en-US" altLang="zh-TW" smtClean="0"/>
              <a:pPr>
                <a:defRPr/>
              </a:pPr>
              <a:t>8</a:t>
            </a:fld>
            <a:endParaRPr lang="en-US" altLang="zh-TW"/>
          </a:p>
        </p:txBody>
      </p:sp>
      <p:sp>
        <p:nvSpPr>
          <p:cNvPr id="6" name="Footer Placeholder 5"/>
          <p:cNvSpPr>
            <a:spLocks noGrp="1"/>
          </p:cNvSpPr>
          <p:nvPr>
            <p:ph type="ftr" sz="quarter" idx="12"/>
          </p:nvPr>
        </p:nvSpPr>
        <p:spPr/>
        <p:txBody>
          <a:bodyPr/>
          <a:lstStyle/>
          <a:p>
            <a:pPr>
              <a:defRPr/>
            </a:pPr>
            <a:r>
              <a:rPr lang="en-US" altLang="zh-TW" smtClean="0"/>
              <a:t>Chao-Chun Wang, MediaTek</a:t>
            </a:r>
            <a:endParaRPr lang="en-US" altLang="zh-TW"/>
          </a:p>
        </p:txBody>
      </p:sp>
      <p:pic>
        <p:nvPicPr>
          <p:cNvPr id="57346" name="Picture 2"/>
          <p:cNvPicPr>
            <a:picLocks noChangeAspect="1" noChangeArrowheads="1"/>
          </p:cNvPicPr>
          <p:nvPr/>
        </p:nvPicPr>
        <p:blipFill>
          <a:blip r:embed="rId3" cstate="print"/>
          <a:srcRect/>
          <a:stretch>
            <a:fillRect/>
          </a:stretch>
        </p:blipFill>
        <p:spPr bwMode="auto">
          <a:xfrm>
            <a:off x="666750" y="2514600"/>
            <a:ext cx="8248650" cy="3162300"/>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685800" y="685800"/>
            <a:ext cx="7772400" cy="762000"/>
          </a:xfrm>
        </p:spPr>
        <p:txBody>
          <a:bodyPr/>
          <a:lstStyle/>
          <a:p>
            <a:r>
              <a:rPr lang="en-US" altLang="zh-TW" sz="2800" smtClean="0">
                <a:ea typeface="新細明體" pitchFamily="18" charset="-120"/>
                <a:cs typeface="Times New Roman" pitchFamily="18" charset="0"/>
              </a:rPr>
              <a:t>mmWave Channel access</a:t>
            </a:r>
          </a:p>
        </p:txBody>
      </p:sp>
      <p:sp>
        <p:nvSpPr>
          <p:cNvPr id="11267" name="Content Placeholder 2"/>
          <p:cNvSpPr>
            <a:spLocks noGrp="1"/>
          </p:cNvSpPr>
          <p:nvPr>
            <p:ph idx="4294967295"/>
          </p:nvPr>
        </p:nvSpPr>
        <p:spPr>
          <a:xfrm>
            <a:off x="685800" y="1447800"/>
            <a:ext cx="7772400" cy="4876800"/>
          </a:xfrm>
        </p:spPr>
        <p:txBody>
          <a:bodyPr/>
          <a:lstStyle/>
          <a:p>
            <a:r>
              <a:rPr lang="en-US" altLang="zh-TW" sz="2000" smtClean="0">
                <a:ea typeface="新細明體" pitchFamily="18" charset="-120"/>
              </a:rPr>
              <a:t>The communications between STAs in mmWave channels is highly directional</a:t>
            </a:r>
          </a:p>
          <a:p>
            <a:pPr lvl="1"/>
            <a:r>
              <a:rPr lang="en-US" altLang="zh-TW" sz="1800" smtClean="0">
                <a:ea typeface="新細明體" pitchFamily="18" charset="-120"/>
              </a:rPr>
              <a:t>Contention based channel access mechanism is not optimal to solve all issues caused by the directionality of the transmission  </a:t>
            </a:r>
          </a:p>
          <a:p>
            <a:r>
              <a:rPr lang="en-US" altLang="zh-TW" sz="2000" smtClean="0">
                <a:ea typeface="新細明體" pitchFamily="18" charset="-120"/>
              </a:rPr>
              <a:t>mmWave Channel access is optimized for directional transmission by providing following mechanisms:</a:t>
            </a:r>
          </a:p>
          <a:p>
            <a:pPr lvl="1"/>
            <a:r>
              <a:rPr lang="en-US" altLang="zh-TW" sz="1800" smtClean="0">
                <a:ea typeface="新細明體" pitchFamily="18" charset="-120"/>
                <a:cs typeface="Times New Roman" pitchFamily="18" charset="0"/>
              </a:rPr>
              <a:t>mmWave specific Beacon interval (BI) structure </a:t>
            </a:r>
          </a:p>
          <a:p>
            <a:pPr lvl="1"/>
            <a:r>
              <a:rPr lang="en-US" altLang="zh-TW" sz="1800" smtClean="0">
                <a:ea typeface="新細明體" pitchFamily="18" charset="-120"/>
                <a:cs typeface="Times New Roman" pitchFamily="18" charset="0"/>
              </a:rPr>
              <a:t>mmWave specific channel access rules for Data Transfer Time (DTT)</a:t>
            </a:r>
          </a:p>
          <a:p>
            <a:pPr marL="1143000" lvl="2"/>
            <a:r>
              <a:rPr lang="en-US" altLang="zh-TW" sz="1600" smtClean="0">
                <a:ea typeface="新細明體" pitchFamily="18" charset="-120"/>
                <a:cs typeface="Times New Roman" pitchFamily="18" charset="0"/>
              </a:rPr>
              <a:t>mmWave specific channel access rules for dedicated Service Periods (SP)</a:t>
            </a:r>
          </a:p>
          <a:p>
            <a:pPr marL="1143000" lvl="2"/>
            <a:r>
              <a:rPr lang="en-US" altLang="zh-TW" sz="1600" smtClean="0">
                <a:ea typeface="新細明體" pitchFamily="18" charset="-120"/>
                <a:cs typeface="Times New Roman" pitchFamily="18" charset="0"/>
              </a:rPr>
              <a:t>mmWave specific channel access rules for contention-based period (CBP)</a:t>
            </a:r>
          </a:p>
          <a:p>
            <a:pPr marL="1143000" lvl="2"/>
            <a:r>
              <a:rPr lang="en-US" altLang="zh-TW" sz="1600" smtClean="0">
                <a:ea typeface="新細明體" pitchFamily="18" charset="-120"/>
                <a:cs typeface="Times New Roman" pitchFamily="18" charset="0"/>
              </a:rPr>
              <a:t>Time division based channel access in DTT</a:t>
            </a:r>
          </a:p>
          <a:p>
            <a:pPr marL="1143000" lvl="2"/>
            <a:r>
              <a:rPr lang="en-US" altLang="zh-TW" sz="1600" smtClean="0">
                <a:ea typeface="新細明體" pitchFamily="18" charset="-120"/>
                <a:cs typeface="Times New Roman" pitchFamily="18" charset="0"/>
              </a:rPr>
              <a:t>Dynamic allocation of service period </a:t>
            </a:r>
          </a:p>
          <a:p>
            <a:pPr lvl="1"/>
            <a:r>
              <a:rPr lang="en-US" altLang="zh-TW" sz="1800" smtClean="0">
                <a:ea typeface="新細明體" pitchFamily="18" charset="-120"/>
                <a:cs typeface="Times New Roman" pitchFamily="18" charset="0"/>
              </a:rPr>
              <a:t>mmWave Protected Period</a:t>
            </a:r>
          </a:p>
        </p:txBody>
      </p:sp>
      <p:sp>
        <p:nvSpPr>
          <p:cNvPr id="11268" name="Slide Number Placeholder 6"/>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ltLang="zh-TW">
                <a:ea typeface="新細明體" pitchFamily="18" charset="-120"/>
              </a:rPr>
              <a:t>Slide </a:t>
            </a:r>
            <a:fld id="{21892916-7402-441A-85B7-293851A74F58}" type="slidenum">
              <a:rPr lang="en-US" altLang="zh-TW">
                <a:ea typeface="新細明體" pitchFamily="18" charset="-120"/>
              </a:rPr>
              <a:pPr algn="ctr"/>
              <a:t>9</a:t>
            </a:fld>
            <a:endParaRPr lang="en-US" altLang="zh-TW">
              <a:ea typeface="新細明體" pitchFamily="18" charset="-120"/>
            </a:endParaRPr>
          </a:p>
        </p:txBody>
      </p:sp>
      <p:sp>
        <p:nvSpPr>
          <p:cNvPr id="11269" name="Date Placeholder 4"/>
          <p:cNvSpPr txBox="1">
            <a:spLocks noGrp="1"/>
          </p:cNvSpPr>
          <p:nvPr/>
        </p:nvSpPr>
        <p:spPr bwMode="auto">
          <a:xfrm>
            <a:off x="696913" y="333375"/>
            <a:ext cx="968375" cy="276225"/>
          </a:xfrm>
          <a:prstGeom prst="rect">
            <a:avLst/>
          </a:prstGeom>
          <a:noFill/>
          <a:ln w="9525">
            <a:noFill/>
            <a:miter lim="800000"/>
            <a:headEnd/>
            <a:tailEnd/>
          </a:ln>
        </p:spPr>
        <p:txBody>
          <a:bodyPr wrap="none" lIns="0" tIns="0" rIns="0" bIns="0" anchor="b">
            <a:spAutoFit/>
          </a:bodyPr>
          <a:lstStyle/>
          <a:p>
            <a:r>
              <a:rPr lang="en-US" altLang="zh-TW" sz="1800" b="1">
                <a:ea typeface="新細明體" pitchFamily="18" charset="-120"/>
              </a:rPr>
              <a:t>May 2010</a:t>
            </a:r>
          </a:p>
        </p:txBody>
      </p:sp>
      <p:sp>
        <p:nvSpPr>
          <p:cNvPr id="11270" name="Footer Placeholder 5"/>
          <p:cNvSpPr txBox="1">
            <a:spLocks noGrp="1"/>
          </p:cNvSpPr>
          <p:nvPr/>
        </p:nvSpPr>
        <p:spPr bwMode="auto">
          <a:xfrm>
            <a:off x="6319838" y="6475413"/>
            <a:ext cx="2224087" cy="182562"/>
          </a:xfrm>
          <a:prstGeom prst="rect">
            <a:avLst/>
          </a:prstGeom>
          <a:noFill/>
          <a:ln w="9525">
            <a:noFill/>
            <a:miter lim="800000"/>
            <a:headEnd/>
            <a:tailEnd/>
          </a:ln>
        </p:spPr>
        <p:txBody>
          <a:bodyPr wrap="none" lIns="0" tIns="0" rIns="0" bIns="0">
            <a:spAutoFit/>
          </a:bodyPr>
          <a:lstStyle/>
          <a:p>
            <a:pPr algn="r"/>
            <a:r>
              <a:rPr lang="en-US" altLang="zh-TW">
                <a:ea typeface="新細明體" pitchFamily="18" charset="-120"/>
              </a:rPr>
              <a:t>Chao-Chun Wang, MediaTek, et. al.</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754B348EA7E54CB30577C184FC0150" ma:contentTypeVersion="0" ma:contentTypeDescription="Create a new document." ma:contentTypeScope="" ma:versionID="4bbda97f9d6dccff9a63801b0b5ea5d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F50C059-E88B-4006-99CB-63FFDBA1B533}">
  <ds:schemaRefs>
    <ds:schemaRef ds:uri="http://schemas.microsoft.com/sharepoint/v3/contenttype/forms"/>
  </ds:schemaRefs>
</ds:datastoreItem>
</file>

<file path=customXml/itemProps2.xml><?xml version="1.0" encoding="utf-8"?>
<ds:datastoreItem xmlns:ds="http://schemas.openxmlformats.org/officeDocument/2006/customXml" ds:itemID="{DB084586-BD36-4F9F-B89C-CBB80E8F1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811CD64-8AB0-494E-BA0B-0675B8F7309B}">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893</TotalTime>
  <Words>2107</Words>
  <Application>Microsoft Office PowerPoint</Application>
  <PresentationFormat>On-screen Show (4:3)</PresentationFormat>
  <Paragraphs>601</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Visio</vt:lpstr>
      <vt:lpstr>New MAC Features for TGad</vt:lpstr>
      <vt:lpstr>Slide 2</vt:lpstr>
      <vt:lpstr>Slide 3</vt:lpstr>
      <vt:lpstr>Slide 4</vt:lpstr>
      <vt:lpstr>Slide 5</vt:lpstr>
      <vt:lpstr>Proposal overview</vt:lpstr>
      <vt:lpstr>New MAC Features for TGad covered in this presentation</vt:lpstr>
      <vt:lpstr>Proposed MAC Architecture for TGad</vt:lpstr>
      <vt:lpstr>mmWave Channel access</vt:lpstr>
      <vt:lpstr>Channel Access during Dedicated Service Periods for Network Management</vt:lpstr>
      <vt:lpstr>AT transmission rules</vt:lpstr>
      <vt:lpstr>Channel Access during Data Transmission Time (DTT)</vt:lpstr>
      <vt:lpstr>Dynamic allocation of service period</vt:lpstr>
      <vt:lpstr>mmWave Protected Period</vt:lpstr>
      <vt:lpstr>mmWave Block Ack with Flow Control</vt:lpstr>
      <vt:lpstr>Multi-rate support</vt:lpstr>
      <vt:lpstr>QoS support</vt:lpstr>
      <vt:lpstr>General frame format changes</vt:lpstr>
      <vt:lpstr>New Frame type and subtypes</vt:lpstr>
      <vt:lpstr>New Action Frames</vt:lpstr>
      <vt:lpstr>QoS action frame modification</vt:lpstr>
      <vt:lpstr>Block Ack Action frame modification</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&lt;Title&gt;</dc:title>
  <dc:creator>Carlos Cordeiro</dc:creator>
  <cp:lastModifiedBy>vish.ponnampalam</cp:lastModifiedBy>
  <cp:revision>125</cp:revision>
  <cp:lastPrinted>1998-02-10T13:28:06Z</cp:lastPrinted>
  <dcterms:created xsi:type="dcterms:W3CDTF">2007-11-08T01:07:38Z</dcterms:created>
  <dcterms:modified xsi:type="dcterms:W3CDTF">2010-05-18T00:42:50Z</dcterms:modified>
</cp:coreProperties>
</file>