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88" r:id="rId4"/>
    <p:sldId id="310" r:id="rId5"/>
    <p:sldId id="312" r:id="rId6"/>
    <p:sldId id="314" r:id="rId7"/>
    <p:sldId id="306" r:id="rId8"/>
    <p:sldId id="307" r:id="rId9"/>
    <p:sldId id="302" r:id="rId10"/>
    <p:sldId id="308" r:id="rId11"/>
    <p:sldId id="318" r:id="rId12"/>
    <p:sldId id="303" r:id="rId13"/>
    <p:sldId id="299" r:id="rId14"/>
    <p:sldId id="315" r:id="rId15"/>
  </p:sldIdLst>
  <p:sldSz cx="9144000" cy="6858000" type="screen4x3"/>
  <p:notesSz cx="6734175" cy="9867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9966"/>
    <a:srgbClr val="FFEDCD"/>
    <a:srgbClr val="FF0066"/>
    <a:srgbClr val="FF0000"/>
    <a:srgbClr val="FF3300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17" autoAdjust="0"/>
    <p:restoredTop sz="74648" autoAdjust="0"/>
  </p:normalViewPr>
  <p:slideViewPr>
    <p:cSldViewPr snapToGrid="0">
      <p:cViewPr varScale="1">
        <p:scale>
          <a:sx n="75" d="100"/>
          <a:sy n="75" d="100"/>
        </p:scale>
        <p:origin x="-702" y="-84"/>
      </p:cViewPr>
      <p:guideLst>
        <p:guide orient="horz" pos="2151"/>
        <p:guide pos="2880"/>
      </p:guideLst>
    </p:cSldViewPr>
  </p:slideViewPr>
  <p:outlineViewPr>
    <p:cViewPr>
      <p:scale>
        <a:sx n="33" d="100"/>
        <a:sy n="33" d="100"/>
      </p:scale>
      <p:origin x="0" y="7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2160" y="-120"/>
      </p:cViewPr>
      <p:guideLst>
        <p:guide orient="horz" pos="3108"/>
        <p:guide pos="212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2388" y="20002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4688" y="200025"/>
            <a:ext cx="91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4688" y="955040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998788" y="9550400"/>
            <a:ext cx="5873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20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CE3F129-2780-48AB-A479-CF804E2C6E0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100" y="411163"/>
            <a:ext cx="53879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100" y="9550400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100" y="9539288"/>
            <a:ext cx="553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5250" y="115888"/>
            <a:ext cx="21955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000" y="115888"/>
            <a:ext cx="9159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7888"/>
            <a:ext cx="4940300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7800" y="9553575"/>
            <a:ext cx="211296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z="120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40063" y="9553575"/>
            <a:ext cx="58737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5334D09-C37B-4704-9C66-CDD3BAB142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263" y="9553575"/>
            <a:ext cx="71755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263" y="9551988"/>
            <a:ext cx="5327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8650" y="315913"/>
            <a:ext cx="5476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11" name="スライド イメージ プレースホルダ 10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3100" y="9553575"/>
            <a:ext cx="414338" cy="185738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B6998BED-A15F-4347-8A0A-22EA252FE35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9638" y="746125"/>
            <a:ext cx="4914900" cy="36877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test</a:t>
            </a:r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5334D09-C37B-4704-9C66-CDD3BAB142A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/>
              <a:t>doc.: IEEE 802.11-09/0161r1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8" name="TextBox 10"/>
          <p:cNvSpPr txBox="1"/>
          <p:nvPr userDrawn="1"/>
        </p:nvSpPr>
        <p:spPr>
          <a:xfrm>
            <a:off x="5181600" y="190500"/>
            <a:ext cx="335280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ea typeface="ＭＳ Ｐゴシック" pitchFamily="50" charset="-128"/>
              </a:rPr>
              <a:t>doc.: IEEE </a:t>
            </a:r>
            <a:r>
              <a:rPr lang="en-US" altLang="ja-JP" b="1" dirty="0" smtClean="0">
                <a:ea typeface="ＭＳ Ｐゴシック" pitchFamily="50" charset="-128"/>
              </a:rPr>
              <a:t>802.11-10/0334r0</a:t>
            </a:r>
            <a:endParaRPr lang="en-US" altLang="ja-JP" b="1" dirty="0">
              <a:ea typeface="ＭＳ Ｐゴシック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March 2010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R. </a:t>
            </a:r>
            <a:r>
              <a:rPr lang="en-US" altLang="ja-JP" err="1"/>
              <a:t>Kudo</a:t>
            </a:r>
            <a:r>
              <a:rPr lang="en-US" altLang="ja-JP"/>
              <a:t>  et al., NTT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B10E55-ABC7-487B-9CF0-42123CE4ADE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3588" y="266700"/>
            <a:ext cx="117475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March 2010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53288" y="6523038"/>
            <a:ext cx="1276350" cy="1841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R. </a:t>
            </a:r>
            <a:r>
              <a:rPr lang="en-US" altLang="ja-JP" err="1"/>
              <a:t>Kudo</a:t>
            </a:r>
            <a:r>
              <a:rPr lang="en-US" altLang="ja-JP"/>
              <a:t>  et al., NTT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37000" y="6500813"/>
            <a:ext cx="60007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B066C2E-D8F6-430A-AAE1-7C9E99F5E5B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EFEC4C47-DC0B-4F31-810F-123E6CD828A4}" type="slidenum">
              <a:rPr lang="en-US" altLang="ja-JP" smtClean="0">
                <a:ea typeface="ＭＳ Ｐゴシック" charset="-128"/>
              </a:rPr>
              <a:pPr/>
              <a:t>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785813"/>
            <a:ext cx="7896225" cy="1066800"/>
          </a:xfrm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PHY Abstraction for MU-MIMO in </a:t>
            </a:r>
            <a:r>
              <a:rPr lang="en-US" altLang="ja-JP" dirty="0" err="1" smtClean="0">
                <a:ea typeface="ＭＳ Ｐゴシック" charset="-128"/>
              </a:rPr>
              <a:t>TGac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79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charset="-128"/>
              </a:rPr>
              <a:t>Date:</a:t>
            </a:r>
            <a:r>
              <a:rPr lang="en-US" altLang="ja-JP" sz="2000" b="0" dirty="0" smtClean="0">
                <a:ea typeface="ＭＳ Ｐゴシック" charset="-128"/>
              </a:rPr>
              <a:t> </a:t>
            </a:r>
            <a:r>
              <a:rPr lang="en-US" altLang="ja-JP" sz="2000" b="0" dirty="0" smtClean="0">
                <a:ea typeface="ＭＳ Ｐゴシック" charset="-128"/>
              </a:rPr>
              <a:t>2010-03-15</a:t>
            </a:r>
            <a:endParaRPr lang="ja-JP" altLang="en-US" sz="2000" b="0" dirty="0" smtClean="0">
              <a:ea typeface="ＭＳ Ｐゴシック" charset="-128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82663" y="2836863"/>
          <a:ext cx="6731000" cy="4216400"/>
        </p:xfrm>
        <a:graphic>
          <a:graphicData uri="http://schemas.openxmlformats.org/presentationml/2006/ole">
            <p:oleObj spid="_x0000_s1026" name="Document" r:id="rId4" imgW="8428989" imgH="527834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4473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b="1">
                <a:ea typeface="ＭＳ Ｐゴシック" charset="-128"/>
              </a:rPr>
              <a:t>Authors: </a:t>
            </a:r>
            <a:endParaRPr lang="en-US" altLang="ja-JP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ＭＳ Ｐゴシック" charset="-128"/>
              </a:rPr>
              <a:t>SINR for Four STAs MU-MIMO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4101" name="コンテンツ プレースホルダ 2"/>
          <p:cNvSpPr>
            <a:spLocks noGrp="1"/>
          </p:cNvSpPr>
          <p:nvPr>
            <p:ph idx="1"/>
          </p:nvPr>
        </p:nvSpPr>
        <p:spPr>
          <a:xfrm>
            <a:off x="669925" y="1697038"/>
            <a:ext cx="7772400" cy="4114800"/>
          </a:xfrm>
        </p:spPr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SINRs in limited STA approach is slightly higher than those in random offset angle approach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Difference is very small while number of STA combinations is significantly reduced</a:t>
            </a:r>
          </a:p>
          <a:p>
            <a:endParaRPr kumimoji="1" lang="en-US" altLang="ja-JP" b="0" dirty="0" smtClean="0">
              <a:ea typeface="ＭＳ Ｐゴシック" charset="-128"/>
            </a:endParaRPr>
          </a:p>
          <a:p>
            <a:endParaRPr kumimoji="1" lang="ja-JP" altLang="en-US" dirty="0" smtClean="0">
              <a:ea typeface="ＭＳ Ｐゴシック" charset="-128"/>
            </a:endParaRPr>
          </a:p>
        </p:txBody>
      </p:sp>
      <p:sp>
        <p:nvSpPr>
          <p:cNvPr id="4102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4103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410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7A3BB46F-CB1C-493F-B155-F124950D634F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105" name="テキスト ボックス 9"/>
          <p:cNvSpPr txBox="1">
            <a:spLocks noChangeArrowheads="1"/>
          </p:cNvSpPr>
          <p:nvPr/>
        </p:nvSpPr>
        <p:spPr bwMode="auto">
          <a:xfrm>
            <a:off x="3413125" y="3349625"/>
            <a:ext cx="1176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ja-JP" altLang="en-US" i="1" dirty="0">
                <a:ea typeface="ＭＳ Ｐゴシック" charset="-128"/>
                <a:sym typeface="Symbol" pitchFamily="18" charset="2"/>
              </a:rPr>
              <a:t></a:t>
            </a:r>
            <a:r>
              <a:rPr kumimoji="1" lang="en-US" altLang="ja-JP" i="1" dirty="0">
                <a:ea typeface="ＭＳ Ｐゴシック" charset="-128"/>
                <a:sym typeface="Symbol" pitchFamily="18" charset="2"/>
              </a:rPr>
              <a:t>t</a:t>
            </a:r>
            <a:r>
              <a:rPr kumimoji="1" lang="en-US" altLang="ja-JP" dirty="0">
                <a:ea typeface="ＭＳ Ｐゴシック" charset="-128"/>
                <a:sym typeface="Symbol" pitchFamily="18" charset="2"/>
              </a:rPr>
              <a:t> = 0 ms</a:t>
            </a:r>
            <a:endParaRPr kumimoji="1" lang="ja-JP" altLang="en-US" dirty="0">
              <a:ea typeface="ＭＳ Ｐゴシック" charset="-128"/>
            </a:endParaRPr>
          </a:p>
        </p:txBody>
      </p:sp>
      <p:graphicFrame>
        <p:nvGraphicFramePr>
          <p:cNvPr id="4098" name="Object 192"/>
          <p:cNvGraphicFramePr>
            <a:graphicFrameLocks noChangeAspect="1"/>
          </p:cNvGraphicFramePr>
          <p:nvPr/>
        </p:nvGraphicFramePr>
        <p:xfrm>
          <a:off x="4806950" y="3684588"/>
          <a:ext cx="3532188" cy="2576512"/>
        </p:xfrm>
        <a:graphic>
          <a:graphicData uri="http://schemas.openxmlformats.org/presentationml/2006/ole">
            <p:oleObj spid="_x0000_s4098" name="KGPlot" r:id="rId3" imgW="6616800" imgH="4826160" progId="KGraph_Plot">
              <p:embed/>
            </p:oleObj>
          </a:graphicData>
        </a:graphic>
      </p:graphicFrame>
      <p:sp>
        <p:nvSpPr>
          <p:cNvPr id="4106" name="テキスト ボックス 9"/>
          <p:cNvSpPr txBox="1">
            <a:spLocks noChangeArrowheads="1"/>
          </p:cNvSpPr>
          <p:nvPr/>
        </p:nvSpPr>
        <p:spPr bwMode="auto">
          <a:xfrm>
            <a:off x="6880225" y="3381375"/>
            <a:ext cx="1303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ja-JP" altLang="en-US" i="1" dirty="0">
                <a:ea typeface="ＭＳ Ｐゴシック" charset="-128"/>
                <a:sym typeface="Symbol" pitchFamily="18" charset="2"/>
              </a:rPr>
              <a:t></a:t>
            </a:r>
            <a:r>
              <a:rPr kumimoji="1" lang="en-US" altLang="ja-JP" i="1" dirty="0">
                <a:ea typeface="ＭＳ Ｐゴシック" charset="-128"/>
                <a:sym typeface="Symbol" pitchFamily="18" charset="2"/>
              </a:rPr>
              <a:t>t</a:t>
            </a:r>
            <a:r>
              <a:rPr kumimoji="1" lang="en-US" altLang="ja-JP" dirty="0">
                <a:ea typeface="ＭＳ Ｐゴシック" charset="-128"/>
                <a:sym typeface="Symbol" pitchFamily="18" charset="2"/>
              </a:rPr>
              <a:t> = 40 ms</a:t>
            </a:r>
            <a:endParaRPr kumimoji="1" lang="ja-JP" altLang="en-US" dirty="0">
              <a:ea typeface="ＭＳ Ｐゴシック" charset="-128"/>
            </a:endParaRPr>
          </a:p>
        </p:txBody>
      </p:sp>
      <p:graphicFrame>
        <p:nvGraphicFramePr>
          <p:cNvPr id="4099" name="Object 10"/>
          <p:cNvGraphicFramePr>
            <a:graphicFrameLocks noChangeAspect="1"/>
          </p:cNvGraphicFramePr>
          <p:nvPr/>
        </p:nvGraphicFramePr>
        <p:xfrm>
          <a:off x="1039813" y="3667125"/>
          <a:ext cx="3630612" cy="2632075"/>
        </p:xfrm>
        <a:graphic>
          <a:graphicData uri="http://schemas.openxmlformats.org/presentationml/2006/ole">
            <p:oleObj spid="_x0000_s4099" name="KGPlot" r:id="rId4" imgW="6676920" imgH="4838400" progId="KGraph_Plo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Results of Performance Evaluation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0" dirty="0" smtClean="0"/>
              <a:t>The </a:t>
            </a:r>
            <a:r>
              <a:rPr kumimoji="1" lang="en-US" altLang="ja-JP" b="0" dirty="0" smtClean="0"/>
              <a:t>impact of limiting number of STAs </a:t>
            </a:r>
            <a:r>
              <a:rPr kumimoji="1" lang="en-US" altLang="ja-JP" b="0" dirty="0" smtClean="0"/>
              <a:t>with </a:t>
            </a:r>
            <a:r>
              <a:rPr kumimoji="1" lang="en-US" altLang="ja-JP" b="0" dirty="0" smtClean="0"/>
              <a:t>fixed offset angles </a:t>
            </a:r>
            <a:r>
              <a:rPr kumimoji="1" lang="en-US" altLang="ja-JP" b="0" dirty="0" smtClean="0"/>
              <a:t>is </a:t>
            </a:r>
            <a:r>
              <a:rPr kumimoji="1" lang="en-US" altLang="ja-JP" b="0" dirty="0" smtClean="0"/>
              <a:t>very </a:t>
            </a:r>
            <a:r>
              <a:rPr kumimoji="1" lang="en-US" altLang="ja-JP" b="0" dirty="0" smtClean="0"/>
              <a:t>small because the spatial correlation is small in </a:t>
            </a:r>
            <a:r>
              <a:rPr kumimoji="1" lang="en-US" altLang="ja-JP" b="0" dirty="0" err="1" smtClean="0"/>
              <a:t>TGac</a:t>
            </a:r>
            <a:r>
              <a:rPr kumimoji="1" lang="en-US" altLang="ja-JP" b="0" dirty="0" smtClean="0"/>
              <a:t> channel model.</a:t>
            </a:r>
          </a:p>
          <a:p>
            <a:pPr>
              <a:buNone/>
            </a:pPr>
            <a:endParaRPr kumimoji="1" lang="en-US" altLang="ja-JP" b="0" dirty="0" smtClean="0"/>
          </a:p>
          <a:p>
            <a:r>
              <a:rPr kumimoji="1" lang="en-US" altLang="ja-JP" b="0" dirty="0" smtClean="0"/>
              <a:t> </a:t>
            </a:r>
            <a:r>
              <a:rPr kumimoji="1" lang="en-US" altLang="ja-JP" b="0" dirty="0" smtClean="0"/>
              <a:t>The </a:t>
            </a:r>
            <a:r>
              <a:rPr kumimoji="1" lang="en-US" altLang="ja-JP" b="0" dirty="0" smtClean="0"/>
              <a:t>presented PHY </a:t>
            </a:r>
            <a:r>
              <a:rPr kumimoji="1" lang="en-US" altLang="ja-JP" b="0" dirty="0" smtClean="0"/>
              <a:t>abstraction </a:t>
            </a:r>
            <a:r>
              <a:rPr kumimoji="1" lang="en-US" altLang="ja-JP" b="0" dirty="0" smtClean="0"/>
              <a:t>is one candidate of PHY abstraction for reduction of the calculation complexity </a:t>
            </a:r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2010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R. Kudo  et al., NTT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56B10E55-ABC7-487B-9CF0-42123CE4ADEB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Summary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582613" y="1903413"/>
            <a:ext cx="8253412" cy="4192587"/>
          </a:xfrm>
        </p:spPr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Present PHY abstraction which </a:t>
            </a:r>
            <a:r>
              <a:rPr kumimoji="1" lang="en-US" altLang="ja-JP" b="0" dirty="0" smtClean="0">
                <a:ea typeface="ＭＳ Ｐゴシック" charset="-128"/>
              </a:rPr>
              <a:t>limits </a:t>
            </a:r>
            <a:r>
              <a:rPr kumimoji="1" lang="en-US" altLang="ja-JP" b="0" dirty="0" smtClean="0">
                <a:ea typeface="ＭＳ Ｐゴシック" charset="-128"/>
              </a:rPr>
              <a:t>STA number and fix offset angle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Show example of PHY abstraction in in-home entertainment application (STA1, STA4, STA10, STA11)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Confirm that similar distributions of SINR in the limited STA approach and the random offset angle approach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Presented PHY abstraction is valid to reduce the calculation complexity in MAC simulation</a:t>
            </a:r>
          </a:p>
          <a:p>
            <a:endParaRPr kumimoji="1" lang="en-US" altLang="ja-JP" b="0" dirty="0" smtClean="0">
              <a:ea typeface="ＭＳ Ｐゴシック" charset="-128"/>
            </a:endParaRPr>
          </a:p>
        </p:txBody>
      </p:sp>
      <p:sp>
        <p:nvSpPr>
          <p:cNvPr id="15364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5365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1536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E917D39B-71D8-4609-953F-D0567CBB757F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K. Ishihara  et al.,(NTT)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0968898F-CF0B-4E10-9F8E-341F869C5EDD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644525" y="71913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altLang="ja-JP" sz="3200" b="1" dirty="0">
                <a:solidFill>
                  <a:schemeClr val="tx2"/>
                </a:solidFill>
                <a:ea typeface="ＭＳ Ｐゴシック" charset="-128"/>
              </a:rPr>
              <a:t>References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77863" y="21701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400" dirty="0">
                <a:ea typeface="ＭＳ Ｐゴシック" charset="-128"/>
              </a:rPr>
              <a:t>[1] </a:t>
            </a:r>
            <a:r>
              <a:rPr lang="en-US" altLang="ja-JP" sz="2400" dirty="0" smtClean="0">
                <a:ea typeface="ＭＳ Ｐゴシック" charset="-128"/>
              </a:rPr>
              <a:t>11-09/1274r0 </a:t>
            </a:r>
            <a:r>
              <a:rPr lang="en-US" altLang="ja-JP" sz="2400" dirty="0" err="1" smtClean="0">
                <a:ea typeface="ＭＳ Ｐゴシック" charset="-128"/>
              </a:rPr>
              <a:t>TGac</a:t>
            </a:r>
            <a:r>
              <a:rPr lang="en-US" altLang="ja-JP" sz="2400" dirty="0" smtClean="0">
                <a:ea typeface="ＭＳ Ｐゴシック" charset="-128"/>
              </a:rPr>
              <a:t> </a:t>
            </a:r>
            <a:r>
              <a:rPr lang="en-US" altLang="ja-JP" sz="2400" dirty="0">
                <a:ea typeface="ＭＳ Ｐゴシック" charset="-128"/>
              </a:rPr>
              <a:t>Channel Model Addendum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ja-JP" sz="2400" dirty="0">
                <a:ea typeface="ＭＳ Ｐゴシック" charset="-128"/>
              </a:rPr>
              <a:t>[2] </a:t>
            </a:r>
            <a:r>
              <a:rPr lang="en-US" altLang="ja-JP" sz="2400" dirty="0" smtClean="0">
                <a:ea typeface="ＭＳ Ｐゴシック" charset="-128"/>
              </a:rPr>
              <a:t>11-09/0992r3 </a:t>
            </a:r>
            <a:r>
              <a:rPr lang="en-US" altLang="ja-JP" sz="2400" dirty="0">
                <a:ea typeface="ＭＳ Ｐゴシック" charset="-128"/>
              </a:rPr>
              <a:t>Specification Framework for </a:t>
            </a:r>
            <a:r>
              <a:rPr lang="en-US" altLang="ja-JP" sz="2400" dirty="0" err="1" smtClean="0">
                <a:ea typeface="ＭＳ Ｐゴシック" charset="-128"/>
              </a:rPr>
              <a:t>TGac</a:t>
            </a:r>
            <a:endParaRPr lang="en-US" altLang="ja-JP" sz="2400" dirty="0" smtClean="0"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ja-JP" sz="2400" dirty="0" smtClean="0">
                <a:ea typeface="ＭＳ Ｐゴシック" charset="-128"/>
              </a:rPr>
              <a:t>[3] 11-04/0218r3 Unified “Black Box” PHY Abstraction Methodology</a:t>
            </a:r>
            <a:endParaRPr lang="en-US" altLang="ja-JP" sz="2400" dirty="0"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ja-JP" sz="2400" dirty="0" smtClean="0">
                <a:ea typeface="ＭＳ Ｐゴシック" charset="-128"/>
              </a:rPr>
              <a:t>[4] 11-09/0451r11 </a:t>
            </a:r>
            <a:r>
              <a:rPr lang="en-US" altLang="ja-JP" sz="2400" dirty="0" err="1" smtClean="0">
                <a:ea typeface="ＭＳ Ｐゴシック" charset="-128"/>
              </a:rPr>
              <a:t>TGac</a:t>
            </a:r>
            <a:r>
              <a:rPr lang="en-US" altLang="ja-JP" sz="2400" dirty="0" smtClean="0">
                <a:ea typeface="ＭＳ Ｐゴシック" charset="-128"/>
              </a:rPr>
              <a:t> Functional Requirements and Evaluation Methodology</a:t>
            </a:r>
            <a:endParaRPr lang="en-US" altLang="ja-JP" sz="2400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Do you think PHY abstraction method </a:t>
            </a:r>
            <a:r>
              <a:rPr kumimoji="1" lang="en-US" altLang="ja-JP" dirty="0" smtClean="0"/>
              <a:t>for MU-MIMO is needed</a:t>
            </a:r>
            <a:r>
              <a:rPr kumimoji="1" lang="en-US" altLang="ja-JP" dirty="0" smtClean="0"/>
              <a:t>?</a:t>
            </a:r>
          </a:p>
          <a:p>
            <a:pPr lvl="1"/>
            <a:r>
              <a:rPr kumimoji="1" lang="en-US" altLang="ja-JP" dirty="0" smtClean="0"/>
              <a:t>Yes</a:t>
            </a:r>
          </a:p>
          <a:p>
            <a:pPr lvl="1"/>
            <a:r>
              <a:rPr kumimoji="1" lang="en-US" altLang="ja-JP" dirty="0" smtClean="0"/>
              <a:t>No</a:t>
            </a:r>
          </a:p>
          <a:p>
            <a:pPr lvl="1"/>
            <a:r>
              <a:rPr kumimoji="1" lang="en-US" altLang="ja-JP" dirty="0" smtClean="0"/>
              <a:t>Abstain</a:t>
            </a:r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 smtClean="0"/>
              <a:t>Do you agree to include PHY abstraction methods as a recommendation in FR&amp;EM document?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Yes / No / Abstain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2010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R. Kudo  et al., NTT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56B10E55-ABC7-487B-9CF0-42123CE4ADEB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0FF1843B-E400-45F7-BCAF-DF68D450794B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311150" y="1593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 altLang="ja-JP" b="1">
              <a:solidFill>
                <a:schemeClr val="tx2"/>
              </a:solidFill>
              <a:ea typeface="ＭＳ Ｐゴシック" charset="-128"/>
            </a:endParaRP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706438" y="1641475"/>
            <a:ext cx="7791450" cy="2678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55600" indent="-355600">
              <a:buFontTx/>
              <a:buChar char="•"/>
              <a:tabLst>
                <a:tab pos="177800" algn="l"/>
              </a:tabLst>
            </a:pPr>
            <a:r>
              <a:rPr lang="en-US" altLang="ja-JP" sz="2400" dirty="0">
                <a:ea typeface="ＭＳ Ｐゴシック" charset="-128"/>
              </a:rPr>
              <a:t>Show calculation complexity problem of MAC SAP throughput evaluation </a:t>
            </a:r>
            <a:r>
              <a:rPr lang="en-US" altLang="ja-JP" sz="2400" dirty="0" smtClean="0">
                <a:ea typeface="ＭＳ Ｐゴシック" charset="-128"/>
              </a:rPr>
              <a:t>for MU-MIMO</a:t>
            </a:r>
            <a:endParaRPr lang="en-US" altLang="ja-JP" sz="2400" dirty="0">
              <a:ea typeface="ＭＳ Ｐゴシック" charset="-128"/>
            </a:endParaRPr>
          </a:p>
          <a:p>
            <a:pPr marL="355600" indent="-355600">
              <a:buFontTx/>
              <a:buChar char="•"/>
              <a:tabLst>
                <a:tab pos="177800" algn="l"/>
              </a:tabLst>
            </a:pPr>
            <a:r>
              <a:rPr lang="en-US" altLang="ja-JP" sz="2400" dirty="0">
                <a:ea typeface="ＭＳ Ｐゴシック" charset="-128"/>
              </a:rPr>
              <a:t>Present one possible PHY abstraction which limits the number of STAs</a:t>
            </a:r>
          </a:p>
          <a:p>
            <a:pPr marL="355600" indent="-355600">
              <a:buFontTx/>
              <a:buChar char="•"/>
              <a:tabLst>
                <a:tab pos="177800" algn="l"/>
              </a:tabLst>
            </a:pPr>
            <a:r>
              <a:rPr lang="en-US" altLang="ja-JP" sz="2400" dirty="0">
                <a:ea typeface="ＭＳ Ｐゴシック" charset="-128"/>
              </a:rPr>
              <a:t>Show </a:t>
            </a:r>
            <a:r>
              <a:rPr lang="en-US" altLang="ja-JP" sz="2400" dirty="0" smtClean="0">
                <a:ea typeface="ＭＳ Ｐゴシック" charset="-128"/>
              </a:rPr>
              <a:t>the transmission </a:t>
            </a:r>
            <a:r>
              <a:rPr lang="en-US" altLang="ja-JP" sz="2400" dirty="0">
                <a:ea typeface="ＭＳ Ｐゴシック" charset="-128"/>
              </a:rPr>
              <a:t>performances in the </a:t>
            </a:r>
            <a:r>
              <a:rPr lang="en-US" altLang="ja-JP" sz="2400" dirty="0" smtClean="0">
                <a:ea typeface="ＭＳ Ｐゴシック" charset="-128"/>
              </a:rPr>
              <a:t>presented PHY </a:t>
            </a:r>
            <a:r>
              <a:rPr lang="en-US" altLang="ja-JP" sz="2400" dirty="0" smtClean="0">
                <a:ea typeface="ＭＳ Ｐゴシック" charset="-128"/>
              </a:rPr>
              <a:t>abstraction</a:t>
            </a:r>
            <a:endParaRPr lang="en-US" altLang="ja-JP" sz="2400" dirty="0">
              <a:ea typeface="ＭＳ Ｐゴシック" charset="-128"/>
            </a:endParaRPr>
          </a:p>
          <a:p>
            <a:pPr marL="355600" indent="-355600">
              <a:buFontTx/>
              <a:buChar char="•"/>
              <a:tabLst>
                <a:tab pos="177800" algn="l"/>
              </a:tabLst>
            </a:pPr>
            <a:endParaRPr lang="en-US" altLang="ja-JP" sz="2400" i="1" dirty="0">
              <a:ea typeface="ＭＳ Ｐゴシック" charset="-128"/>
            </a:endParaRPr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95300"/>
            <a:ext cx="7772400" cy="1066800"/>
          </a:xfrm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F88279B1-E2BC-43F8-8F1A-4CC22D1B263A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95300"/>
            <a:ext cx="7772400" cy="1066800"/>
          </a:xfrm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Introduction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698500" y="1757363"/>
            <a:ext cx="779145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55600" indent="-355600">
              <a:buFontTx/>
              <a:buChar char="•"/>
              <a:tabLst>
                <a:tab pos="177800" algn="l"/>
              </a:tabLst>
            </a:pPr>
            <a:r>
              <a:rPr lang="en-US" altLang="ja-JP" sz="2400" dirty="0" smtClean="0">
                <a:ea typeface="ＭＳ Ｐゴシック" charset="-128"/>
              </a:rPr>
              <a:t>Calculation </a:t>
            </a:r>
            <a:r>
              <a:rPr lang="en-US" altLang="ja-JP" sz="2400" dirty="0">
                <a:ea typeface="ＭＳ Ｐゴシック" charset="-128"/>
              </a:rPr>
              <a:t>complexity of PHY / MAC simulation for MU-MIMO may be heavy since MCS code and PER changes corresponding to the combination of STAs</a:t>
            </a:r>
          </a:p>
          <a:p>
            <a:pPr marL="355600" indent="-355600">
              <a:buFontTx/>
              <a:buChar char="•"/>
              <a:tabLst>
                <a:tab pos="177800" algn="l"/>
              </a:tabLst>
            </a:pPr>
            <a:r>
              <a:rPr lang="en-US" altLang="ja-JP" sz="2400" dirty="0">
                <a:ea typeface="ＭＳ Ｐゴシック" charset="-128"/>
              </a:rPr>
              <a:t>[1] describes </a:t>
            </a:r>
            <a:r>
              <a:rPr lang="en-US" altLang="ja-JP" sz="2400" dirty="0" smtClean="0">
                <a:ea typeface="ＭＳ Ｐゴシック" charset="-128"/>
              </a:rPr>
              <a:t>modifications </a:t>
            </a:r>
            <a:r>
              <a:rPr lang="en-US" altLang="ja-JP" sz="2400" dirty="0">
                <a:ea typeface="ＭＳ Ｐゴシック" charset="-128"/>
              </a:rPr>
              <a:t>to </a:t>
            </a:r>
            <a:r>
              <a:rPr lang="en-US" altLang="ja-JP" sz="2400" dirty="0" err="1">
                <a:ea typeface="ＭＳ Ｐゴシック" charset="-128"/>
              </a:rPr>
              <a:t>AoA</a:t>
            </a:r>
            <a:r>
              <a:rPr lang="en-US" altLang="ja-JP" sz="2400" dirty="0">
                <a:ea typeface="ＭＳ Ｐゴシック" charset="-128"/>
              </a:rPr>
              <a:t> and </a:t>
            </a:r>
            <a:r>
              <a:rPr lang="en-US" altLang="ja-JP" sz="2400" dirty="0" err="1">
                <a:ea typeface="ＭＳ Ｐゴシック" charset="-128"/>
              </a:rPr>
              <a:t>AoD</a:t>
            </a:r>
            <a:r>
              <a:rPr lang="en-US" altLang="ja-JP" sz="2400" dirty="0">
                <a:ea typeface="ＭＳ Ｐゴシック" charset="-128"/>
              </a:rPr>
              <a:t> for </a:t>
            </a:r>
            <a:r>
              <a:rPr lang="en-US" altLang="ja-JP" sz="2400" dirty="0" smtClean="0">
                <a:ea typeface="ＭＳ Ｐゴシック" charset="-128"/>
              </a:rPr>
              <a:t>MU-MIMO, </a:t>
            </a:r>
            <a:r>
              <a:rPr lang="en-US" altLang="ja-JP" sz="2400" dirty="0">
                <a:ea typeface="ＭＳ Ｐゴシック" charset="-128"/>
              </a:rPr>
              <a:t>and suggests single random offset uniformly distributed over </a:t>
            </a:r>
            <a:r>
              <a:rPr lang="en-US" altLang="ja-JP" sz="2400" dirty="0">
                <a:ea typeface="ＭＳ Ｐゴシック" charset="-128"/>
                <a:sym typeface="Symbol" pitchFamily="18" charset="2"/>
              </a:rPr>
              <a:t>180</a:t>
            </a:r>
            <a:r>
              <a:rPr lang="en-US" altLang="ja-JP" sz="2400" dirty="0" smtClean="0">
                <a:ea typeface="ＭＳ Ｐゴシック" charset="-128"/>
                <a:sym typeface="Symbol" pitchFamily="18" charset="2"/>
              </a:rPr>
              <a:t></a:t>
            </a:r>
          </a:p>
          <a:p>
            <a:pPr marL="355600" indent="-355600">
              <a:buFontTx/>
              <a:buChar char="•"/>
              <a:tabLst>
                <a:tab pos="177800" algn="l"/>
              </a:tabLst>
            </a:pPr>
            <a:r>
              <a:rPr lang="en-US" altLang="ja-JP" sz="2400" dirty="0" smtClean="0">
                <a:ea typeface="ＭＳ Ｐゴシック" charset="-128"/>
                <a:sym typeface="Symbol" pitchFamily="18" charset="2"/>
              </a:rPr>
              <a:t>Large number of STAs which located over </a:t>
            </a:r>
            <a:r>
              <a:rPr lang="en-US" altLang="ja-JP" sz="2400" dirty="0" smtClean="0">
                <a:ea typeface="ＭＳ Ｐゴシック" charset="-128"/>
                <a:sym typeface="Symbol"/>
              </a:rPr>
              <a:t>180 significantly</a:t>
            </a:r>
            <a:r>
              <a:rPr lang="en-US" altLang="ja-JP" sz="2400" dirty="0" smtClean="0">
                <a:ea typeface="ＭＳ Ｐゴシック" charset="-128"/>
                <a:sym typeface="Symbol" pitchFamily="18" charset="2"/>
              </a:rPr>
              <a:t> increases the number of STA combinations</a:t>
            </a:r>
            <a:endParaRPr lang="en-US" altLang="ja-JP" sz="2400" dirty="0">
              <a:ea typeface="ＭＳ Ｐゴシック" charset="-128"/>
            </a:endParaRPr>
          </a:p>
          <a:p>
            <a:pPr marL="355600" indent="-355600">
              <a:buFontTx/>
              <a:buChar char="•"/>
              <a:tabLst>
                <a:tab pos="177800" algn="l"/>
              </a:tabLst>
            </a:pPr>
            <a:r>
              <a:rPr lang="en-US" altLang="ja-JP" sz="2400" dirty="0" smtClean="0">
                <a:ea typeface="ＭＳ Ｐゴシック" charset="-128"/>
              </a:rPr>
              <a:t>Calculation complexity </a:t>
            </a:r>
            <a:r>
              <a:rPr lang="en-US" altLang="ja-JP" sz="2400" dirty="0">
                <a:ea typeface="ＭＳ Ｐゴシック" charset="-128"/>
              </a:rPr>
              <a:t>reduction </a:t>
            </a:r>
            <a:r>
              <a:rPr lang="en-US" altLang="ja-JP" sz="2400" dirty="0" smtClean="0">
                <a:ea typeface="ＭＳ Ｐゴシック" charset="-128"/>
              </a:rPr>
              <a:t>by PHY abstraction may </a:t>
            </a:r>
            <a:r>
              <a:rPr lang="en-US" altLang="ja-JP" sz="2400" dirty="0">
                <a:ea typeface="ＭＳ Ｐゴシック" charset="-128"/>
              </a:rPr>
              <a:t>be valuable for </a:t>
            </a:r>
            <a:r>
              <a:rPr lang="en-US" altLang="ja-JP" sz="2400" dirty="0" err="1">
                <a:ea typeface="ＭＳ Ｐゴシック" charset="-128"/>
              </a:rPr>
              <a:t>TGac</a:t>
            </a:r>
            <a:endParaRPr lang="en-US" altLang="ja-JP" sz="2400" dirty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 txBox="1">
            <a:spLocks noChangeArrowheads="1"/>
          </p:cNvSpPr>
          <p:nvPr/>
        </p:nvSpPr>
        <p:spPr bwMode="auto">
          <a:xfrm>
            <a:off x="685800" y="1447800"/>
            <a:ext cx="77724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400" kern="0" dirty="0">
                <a:ea typeface="ＭＳ Ｐゴシック" pitchFamily="50" charset="-128"/>
              </a:rPr>
              <a:t>One possible example </a:t>
            </a:r>
            <a:r>
              <a:rPr lang="en-US" altLang="ja-JP" sz="2400" kern="0" dirty="0" smtClean="0">
                <a:ea typeface="ＭＳ Ｐゴシック" pitchFamily="50" charset="-128"/>
              </a:rPr>
              <a:t>based on </a:t>
            </a:r>
            <a:r>
              <a:rPr lang="en-US" altLang="ja-JP" sz="2400" kern="0" dirty="0">
                <a:ea typeface="ＭＳ Ｐゴシック" pitchFamily="50" charset="-128"/>
              </a:rPr>
              <a:t>“Black Box” approach </a:t>
            </a:r>
            <a:r>
              <a:rPr lang="en-US" altLang="ja-JP" sz="2400" kern="0" dirty="0" smtClean="0">
                <a:ea typeface="ＭＳ Ｐゴシック" pitchFamily="50" charset="-128"/>
              </a:rPr>
              <a:t>[3]</a:t>
            </a:r>
            <a:endParaRPr lang="ja-JP" altLang="en-US" kern="0" dirty="0">
              <a:ea typeface="ＭＳ Ｐゴシック" pitchFamily="50" charset="-128"/>
            </a:endParaRPr>
          </a:p>
        </p:txBody>
      </p:sp>
      <p:sp>
        <p:nvSpPr>
          <p:cNvPr id="68" name="Line 6"/>
          <p:cNvSpPr>
            <a:spLocks noChangeShapeType="1"/>
          </p:cNvSpPr>
          <p:nvPr/>
        </p:nvSpPr>
        <p:spPr bwMode="auto">
          <a:xfrm>
            <a:off x="2989263" y="4030663"/>
            <a:ext cx="0" cy="15732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7B4018C1-A6F9-4A78-A3DD-842E821A376C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9300" y="685800"/>
            <a:ext cx="7772400" cy="809625"/>
          </a:xfrm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Example of PHY / MAC simulation</a:t>
            </a:r>
          </a:p>
        </p:txBody>
      </p:sp>
      <p:sp>
        <p:nvSpPr>
          <p:cNvPr id="12296" name="AutoShape 3"/>
          <p:cNvSpPr>
            <a:spLocks noChangeArrowheads="1"/>
          </p:cNvSpPr>
          <p:nvPr/>
        </p:nvSpPr>
        <p:spPr bwMode="auto">
          <a:xfrm>
            <a:off x="2686050" y="3776663"/>
            <a:ext cx="588963" cy="457200"/>
          </a:xfrm>
          <a:prstGeom prst="flowChartAlternateProcess">
            <a:avLst/>
          </a:prstGeom>
          <a:solidFill>
            <a:srgbClr val="77FF87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ja-JP" altLang="en-US" sz="18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66" name="Line 4"/>
          <p:cNvSpPr>
            <a:spLocks noChangeShapeType="1"/>
          </p:cNvSpPr>
          <p:nvPr/>
        </p:nvSpPr>
        <p:spPr bwMode="auto">
          <a:xfrm>
            <a:off x="2989263" y="2649538"/>
            <a:ext cx="0" cy="1079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2647950" y="3767138"/>
            <a:ext cx="677863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ja-JP" sz="1400" b="1">
                <a:ea typeface="ＭＳ Ｐゴシック" charset="-128"/>
              </a:rPr>
              <a:t>PHY </a:t>
            </a:r>
            <a:br>
              <a:rPr lang="en-GB" altLang="ja-JP" sz="1400" b="1">
                <a:ea typeface="ＭＳ Ｐゴシック" charset="-128"/>
              </a:rPr>
            </a:br>
            <a:r>
              <a:rPr lang="en-GB" altLang="ja-JP" sz="1400" b="1">
                <a:ea typeface="ＭＳ Ｐゴシック" charset="-128"/>
              </a:rPr>
              <a:t>Model</a:t>
            </a:r>
          </a:p>
        </p:txBody>
      </p:sp>
      <p:grpSp>
        <p:nvGrpSpPr>
          <p:cNvPr id="12299" name="Group 8"/>
          <p:cNvGrpSpPr>
            <a:grpSpLocks/>
          </p:cNvGrpSpPr>
          <p:nvPr/>
        </p:nvGrpSpPr>
        <p:grpSpPr bwMode="auto">
          <a:xfrm>
            <a:off x="2555875" y="2293938"/>
            <a:ext cx="877888" cy="523875"/>
            <a:chOff x="1719" y="1638"/>
            <a:chExt cx="553" cy="330"/>
          </a:xfrm>
        </p:grpSpPr>
        <p:sp>
          <p:nvSpPr>
            <p:cNvPr id="12311" name="AutoShape 9"/>
            <p:cNvSpPr>
              <a:spLocks noChangeArrowheads="1"/>
            </p:cNvSpPr>
            <p:nvPr/>
          </p:nvSpPr>
          <p:spPr bwMode="auto">
            <a:xfrm>
              <a:off x="1762" y="1638"/>
              <a:ext cx="466" cy="288"/>
            </a:xfrm>
            <a:prstGeom prst="flowChartAlternateProcess">
              <a:avLst/>
            </a:prstGeom>
            <a:solidFill>
              <a:srgbClr val="FF8C7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ja-JP" altLang="en-US" sz="180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72" name="Text Box 10"/>
            <p:cNvSpPr txBox="1">
              <a:spLocks noChangeArrowheads="1"/>
            </p:cNvSpPr>
            <p:nvPr/>
          </p:nvSpPr>
          <p:spPr bwMode="auto">
            <a:xfrm>
              <a:off x="1719" y="1638"/>
              <a:ext cx="553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400" b="1" kern="0" dirty="0">
                  <a:solidFill>
                    <a:sysClr val="windowText" lastClr="000000"/>
                  </a:solidFill>
                </a:rPr>
                <a:t>Channel </a:t>
              </a:r>
              <a:br>
                <a:rPr lang="en-GB" sz="1400" b="1" kern="0" dirty="0">
                  <a:solidFill>
                    <a:sysClr val="windowText" lastClr="000000"/>
                  </a:solidFill>
                </a:rPr>
              </a:br>
              <a:r>
                <a:rPr lang="en-GB" sz="1400" b="1" kern="0" dirty="0">
                  <a:solidFill>
                    <a:sysClr val="windowText" lastClr="000000"/>
                  </a:solidFill>
                </a:rPr>
                <a:t>Model</a:t>
              </a:r>
            </a:p>
          </p:txBody>
        </p:sp>
      </p:grpSp>
      <p:grpSp>
        <p:nvGrpSpPr>
          <p:cNvPr id="12300" name="Group 11"/>
          <p:cNvGrpSpPr>
            <a:grpSpLocks/>
          </p:cNvGrpSpPr>
          <p:nvPr/>
        </p:nvGrpSpPr>
        <p:grpSpPr bwMode="auto">
          <a:xfrm>
            <a:off x="2540000" y="5608638"/>
            <a:ext cx="914400" cy="412750"/>
            <a:chOff x="1710" y="3579"/>
            <a:chExt cx="576" cy="260"/>
          </a:xfrm>
        </p:grpSpPr>
        <p:sp>
          <p:nvSpPr>
            <p:cNvPr id="12309" name="AutoShape 12"/>
            <p:cNvSpPr>
              <a:spLocks noChangeArrowheads="1"/>
            </p:cNvSpPr>
            <p:nvPr/>
          </p:nvSpPr>
          <p:spPr bwMode="auto">
            <a:xfrm>
              <a:off x="1710" y="3579"/>
              <a:ext cx="576" cy="260"/>
            </a:xfrm>
            <a:prstGeom prst="can">
              <a:avLst>
                <a:gd name="adj" fmla="val 25000"/>
              </a:avLst>
            </a:prstGeom>
            <a:solidFill>
              <a:srgbClr val="CC99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/>
              <a:endParaRPr lang="en-GB" altLang="ja-JP" sz="1800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75" name="Text Box 13"/>
            <p:cNvSpPr txBox="1">
              <a:spLocks noChangeArrowheads="1"/>
            </p:cNvSpPr>
            <p:nvPr/>
          </p:nvSpPr>
          <p:spPr bwMode="auto">
            <a:xfrm>
              <a:off x="1818" y="3644"/>
              <a:ext cx="351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b="1" kern="0">
                  <a:solidFill>
                    <a:sysClr val="windowText" lastClr="000000"/>
                  </a:solidFill>
                </a:rPr>
                <a:t>Table</a:t>
              </a:r>
            </a:p>
          </p:txBody>
        </p:sp>
      </p:grp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2994025" y="3279775"/>
            <a:ext cx="13708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ja-JP" sz="1800" dirty="0" smtClean="0">
                <a:ea typeface="ＭＳ Ｐゴシック" charset="-128"/>
              </a:rPr>
              <a:t>Channel sets</a:t>
            </a:r>
            <a:endParaRPr lang="en-GB" altLang="ja-JP" sz="1800" dirty="0">
              <a:ea typeface="ＭＳ Ｐゴシック" charset="-128"/>
            </a:endParaRPr>
          </a:p>
        </p:txBody>
      </p:sp>
      <p:sp>
        <p:nvSpPr>
          <p:cNvPr id="80" name="AutoShape 30" descr="Wide upward diagonal"/>
          <p:cNvSpPr>
            <a:spLocks noChangeArrowheads="1"/>
          </p:cNvSpPr>
          <p:nvPr/>
        </p:nvSpPr>
        <p:spPr bwMode="auto">
          <a:xfrm>
            <a:off x="382588" y="3244850"/>
            <a:ext cx="2244725" cy="1600200"/>
          </a:xfrm>
          <a:prstGeom prst="rightArrowCallout">
            <a:avLst>
              <a:gd name="adj1" fmla="val 12167"/>
              <a:gd name="adj2" fmla="val 22625"/>
              <a:gd name="adj3" fmla="val 23625"/>
              <a:gd name="adj4" fmla="val 76417"/>
            </a:avLst>
          </a:prstGeom>
          <a:pattFill prst="wdUpDiag">
            <a:fgClr>
              <a:srgbClr val="CCCCFF"/>
            </a:fgClr>
            <a:bgClr>
              <a:srgbClr val="FFFFFF"/>
            </a:bgClr>
          </a:pattFill>
          <a:ln w="12700" cap="rnd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Max PLR,</a:t>
            </a:r>
            <a:b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</a:b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MSDU size,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MAC header size,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Retry limit,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Delay time,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STAs Combination, …</a:t>
            </a:r>
            <a:endParaRPr lang="en-US" altLang="ja-JP" sz="1400" kern="0" dirty="0">
              <a:solidFill>
                <a:sysClr val="windowText" lastClr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82" name="AutoShape 47" descr="Wide upward diagonal"/>
          <p:cNvSpPr>
            <a:spLocks noChangeArrowheads="1"/>
          </p:cNvSpPr>
          <p:nvPr/>
        </p:nvSpPr>
        <p:spPr bwMode="auto">
          <a:xfrm>
            <a:off x="374650" y="1941731"/>
            <a:ext cx="2211388" cy="1169551"/>
          </a:xfrm>
          <a:prstGeom prst="rightArrowCallout">
            <a:avLst>
              <a:gd name="adj1" fmla="val 12167"/>
              <a:gd name="adj2" fmla="val 22625"/>
              <a:gd name="adj3" fmla="val 29114"/>
              <a:gd name="adj4" fmla="val 78297"/>
            </a:avLst>
          </a:prstGeom>
          <a:pattFill prst="wdUpDiag">
            <a:fgClr>
              <a:srgbClr val="CCCCFF"/>
            </a:fgClr>
            <a:bgClr>
              <a:srgbClr val="FFFFFF"/>
            </a:bgClr>
          </a:pattFill>
          <a:ln w="12700" cap="rnd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Channel Model Number, </a:t>
            </a:r>
            <a:endParaRPr lang="en-US" altLang="ja-JP" sz="1400" b="1" i="1" kern="0" dirty="0" smtClean="0">
              <a:solidFill>
                <a:sysClr val="windowText" lastClr="000000"/>
              </a:solidFill>
              <a:latin typeface="Arial" pitchFamily="34" charset="0"/>
              <a:ea typeface="ＭＳ Ｐゴシック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i="1" kern="0" dirty="0" smtClean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Coherence time, Locations </a:t>
            </a:r>
            <a:r>
              <a:rPr lang="en-US" altLang="ja-JP" sz="1400" b="1" i="1" kern="0" dirty="0">
                <a:solidFill>
                  <a:sysClr val="windowText" lastClr="000000"/>
                </a:solidFill>
                <a:latin typeface="Arial" pitchFamily="34" charset="0"/>
                <a:ea typeface="ＭＳ Ｐゴシック" pitchFamily="50" charset="-128"/>
              </a:rPr>
              <a:t>of STAs</a:t>
            </a:r>
            <a:endParaRPr lang="en-US" altLang="ja-JP" sz="1400" kern="0" dirty="0">
              <a:solidFill>
                <a:sysClr val="windowText" lastClr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2304" name="四角形吹き出し 84"/>
          <p:cNvSpPr>
            <a:spLocks noChangeArrowheads="1"/>
          </p:cNvSpPr>
          <p:nvPr/>
        </p:nvSpPr>
        <p:spPr bwMode="auto">
          <a:xfrm>
            <a:off x="3665538" y="2090738"/>
            <a:ext cx="5270500" cy="855662"/>
          </a:xfrm>
          <a:prstGeom prst="wedgeRectCallout">
            <a:avLst>
              <a:gd name="adj1" fmla="val -54273"/>
              <a:gd name="adj2" fmla="val -14151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 sz="1200">
              <a:ea typeface="ＭＳ Ｐゴシック" charset="-128"/>
            </a:endParaRPr>
          </a:p>
        </p:txBody>
      </p:sp>
      <p:sp>
        <p:nvSpPr>
          <p:cNvPr id="12305" name="テキスト ボックス 85"/>
          <p:cNvSpPr txBox="1">
            <a:spLocks noChangeArrowheads="1"/>
          </p:cNvSpPr>
          <p:nvPr/>
        </p:nvSpPr>
        <p:spPr bwMode="auto">
          <a:xfrm>
            <a:off x="3665538" y="2144713"/>
            <a:ext cx="52371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kumimoji="1" lang="en-US" altLang="ja-JP" dirty="0">
                <a:ea typeface="ＭＳ Ｐゴシック" charset="-128"/>
              </a:rPr>
              <a:t> Select channel model</a:t>
            </a:r>
          </a:p>
          <a:p>
            <a:pPr>
              <a:buFont typeface="Arial" charset="0"/>
              <a:buChar char="•"/>
            </a:pPr>
            <a:r>
              <a:rPr kumimoji="1" lang="en-US" altLang="ja-JP" dirty="0">
                <a:ea typeface="ＭＳ Ｐゴシック" charset="-128"/>
              </a:rPr>
              <a:t> </a:t>
            </a:r>
            <a:r>
              <a:rPr kumimoji="1" lang="en-US" altLang="ja-JP" dirty="0" smtClean="0">
                <a:ea typeface="ＭＳ Ｐゴシック" charset="-128"/>
              </a:rPr>
              <a:t>C</a:t>
            </a:r>
            <a:r>
              <a:rPr kumimoji="1" lang="en-US" altLang="ja-JP" dirty="0" smtClean="0">
                <a:ea typeface="ＭＳ Ｐゴシック" charset="-128"/>
              </a:rPr>
              <a:t>hannel </a:t>
            </a:r>
            <a:r>
              <a:rPr kumimoji="1" lang="en-US" altLang="ja-JP" dirty="0">
                <a:ea typeface="ＭＳ Ｐゴシック" charset="-128"/>
              </a:rPr>
              <a:t>sets are generated for </a:t>
            </a:r>
            <a:r>
              <a:rPr kumimoji="1" lang="en-US" altLang="ja-JP" i="1" dirty="0">
                <a:ea typeface="ＭＳ Ｐゴシック" charset="-128"/>
              </a:rPr>
              <a:t>N</a:t>
            </a:r>
            <a:r>
              <a:rPr kumimoji="1" lang="en-US" altLang="ja-JP" baseline="-25000" dirty="0">
                <a:ea typeface="ＭＳ Ｐゴシック" charset="-128"/>
              </a:rPr>
              <a:t>U</a:t>
            </a:r>
            <a:r>
              <a:rPr kumimoji="1" lang="en-US" altLang="ja-JP" dirty="0">
                <a:ea typeface="ＭＳ Ｐゴシック" charset="-128"/>
              </a:rPr>
              <a:t> </a:t>
            </a:r>
            <a:r>
              <a:rPr kumimoji="1" lang="en-US" altLang="ja-JP" dirty="0" smtClean="0">
                <a:ea typeface="ＭＳ Ｐゴシック" charset="-128"/>
              </a:rPr>
              <a:t>STA</a:t>
            </a:r>
            <a:endParaRPr kumimoji="1" lang="en-US" altLang="ja-JP" baseline="-25000" dirty="0">
              <a:ea typeface="ＭＳ Ｐゴシック" charset="-128"/>
            </a:endParaRPr>
          </a:p>
        </p:txBody>
      </p:sp>
      <p:sp>
        <p:nvSpPr>
          <p:cNvPr id="12306" name="四角形吹き出し 86"/>
          <p:cNvSpPr>
            <a:spLocks noChangeArrowheads="1"/>
          </p:cNvSpPr>
          <p:nvPr/>
        </p:nvSpPr>
        <p:spPr bwMode="auto">
          <a:xfrm>
            <a:off x="3662363" y="3657600"/>
            <a:ext cx="5270500" cy="889000"/>
          </a:xfrm>
          <a:prstGeom prst="wedgeRectCallout">
            <a:avLst>
              <a:gd name="adj1" fmla="val -55852"/>
              <a:gd name="adj2" fmla="val -23626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 sz="1200">
              <a:ea typeface="ＭＳ Ｐゴシック" charset="-128"/>
            </a:endParaRPr>
          </a:p>
        </p:txBody>
      </p:sp>
      <p:sp>
        <p:nvSpPr>
          <p:cNvPr id="12307" name="テキスト ボックス 87"/>
          <p:cNvSpPr txBox="1">
            <a:spLocks noChangeArrowheads="1"/>
          </p:cNvSpPr>
          <p:nvPr/>
        </p:nvSpPr>
        <p:spPr bwMode="auto">
          <a:xfrm>
            <a:off x="3716338" y="3702051"/>
            <a:ext cx="5297487" cy="112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kumimoji="1" lang="en-US" altLang="ja-JP" dirty="0">
                <a:ea typeface="ＭＳ Ｐゴシック" charset="-128"/>
              </a:rPr>
              <a:t> Calculate PER in </a:t>
            </a:r>
            <a:r>
              <a:rPr kumimoji="1" lang="en-US" altLang="ja-JP" dirty="0" smtClean="0">
                <a:ea typeface="ＭＳ Ｐゴシック" charset="-128"/>
              </a:rPr>
              <a:t>the selected </a:t>
            </a:r>
            <a:r>
              <a:rPr kumimoji="1" lang="en-US" altLang="ja-JP" dirty="0">
                <a:ea typeface="ＭＳ Ｐゴシック" charset="-128"/>
              </a:rPr>
              <a:t>MCS </a:t>
            </a:r>
            <a:r>
              <a:rPr kumimoji="1" lang="en-US" altLang="ja-JP" dirty="0" smtClean="0">
                <a:ea typeface="ＭＳ Ｐゴシック" charset="-128"/>
              </a:rPr>
              <a:t>code for all </a:t>
            </a:r>
            <a:r>
              <a:rPr kumimoji="1" lang="en-US" altLang="ja-JP" dirty="0">
                <a:ea typeface="ＭＳ Ｐゴシック" charset="-128"/>
              </a:rPr>
              <a:t>the combinations of STAs</a:t>
            </a:r>
          </a:p>
        </p:txBody>
      </p:sp>
      <p:sp>
        <p:nvSpPr>
          <p:cNvPr id="12308" name="Text Box 14"/>
          <p:cNvSpPr txBox="1">
            <a:spLocks noChangeArrowheads="1"/>
          </p:cNvSpPr>
          <p:nvPr/>
        </p:nvSpPr>
        <p:spPr bwMode="auto">
          <a:xfrm>
            <a:off x="3022600" y="4841875"/>
            <a:ext cx="57404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ja-JP" sz="1800" dirty="0" smtClean="0">
                <a:ea typeface="ＭＳ Ｐゴシック" charset="-128"/>
              </a:rPr>
              <a:t>Look up table (LUT) consisting </a:t>
            </a:r>
            <a:r>
              <a:rPr lang="en-GB" altLang="ja-JP" sz="1800" dirty="0">
                <a:ea typeface="ＭＳ Ｐゴシック" charset="-128"/>
              </a:rPr>
              <a:t>of MCS codes  and </a:t>
            </a:r>
            <a:r>
              <a:rPr lang="en-GB" altLang="ja-JP" sz="1800" dirty="0" smtClean="0">
                <a:ea typeface="ＭＳ Ｐゴシック" charset="-128"/>
              </a:rPr>
              <a:t>PER</a:t>
            </a:r>
            <a:endParaRPr lang="en-GB" altLang="ja-JP" sz="1800" dirty="0">
              <a:ea typeface="ＭＳ Ｐゴシック" charset="-128"/>
            </a:endParaRPr>
          </a:p>
        </p:txBody>
      </p:sp>
      <p:sp>
        <p:nvSpPr>
          <p:cNvPr id="25" name="テキスト ボックス 87"/>
          <p:cNvSpPr txBox="1">
            <a:spLocks noChangeArrowheads="1"/>
          </p:cNvSpPr>
          <p:nvPr/>
        </p:nvSpPr>
        <p:spPr bwMode="auto">
          <a:xfrm>
            <a:off x="3706813" y="5264151"/>
            <a:ext cx="5297487" cy="112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kumimoji="1" lang="en-US" altLang="ja-JP" sz="2400" dirty="0">
                <a:ea typeface="ＭＳ Ｐゴシック" charset="-128"/>
              </a:rPr>
              <a:t> </a:t>
            </a:r>
            <a:r>
              <a:rPr kumimoji="1" lang="en-US" altLang="ja-JP" sz="2400" dirty="0" smtClean="0">
                <a:ea typeface="ＭＳ Ｐゴシック" charset="-128"/>
              </a:rPr>
              <a:t> Calculation complexity in MAC simulation becomes large as the LUT size increases</a:t>
            </a:r>
            <a:endParaRPr kumimoji="1" lang="en-US" altLang="ja-JP" sz="2400" dirty="0">
              <a:ea typeface="ＭＳ Ｐゴシック" charset="-128"/>
            </a:endParaRPr>
          </a:p>
        </p:txBody>
      </p:sp>
      <p:sp>
        <p:nvSpPr>
          <p:cNvPr id="26" name="四角形吹き出し 86"/>
          <p:cNvSpPr>
            <a:spLocks noChangeArrowheads="1"/>
          </p:cNvSpPr>
          <p:nvPr/>
        </p:nvSpPr>
        <p:spPr bwMode="auto">
          <a:xfrm>
            <a:off x="3649663" y="5257800"/>
            <a:ext cx="5291137" cy="1155700"/>
          </a:xfrm>
          <a:prstGeom prst="wedgeRectCallout">
            <a:avLst>
              <a:gd name="adj1" fmla="val -51483"/>
              <a:gd name="adj2" fmla="val -11471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 sz="16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タイトル 1"/>
          <p:cNvSpPr>
            <a:spLocks noGrp="1"/>
          </p:cNvSpPr>
          <p:nvPr>
            <p:ph type="title"/>
          </p:nvPr>
        </p:nvSpPr>
        <p:spPr>
          <a:xfrm>
            <a:off x="355600" y="685800"/>
            <a:ext cx="8547100" cy="1066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charset="-128"/>
              </a:rPr>
              <a:t>Number of STA Combinations</a:t>
            </a:r>
            <a:endParaRPr kumimoji="1" lang="ja-JP" altLang="en-US" dirty="0" smtClean="0">
              <a:ea typeface="ＭＳ Ｐゴシック" charset="-128"/>
            </a:endParaRPr>
          </a:p>
        </p:txBody>
      </p:sp>
      <p:sp>
        <p:nvSpPr>
          <p:cNvPr id="2053" name="コンテンツ プレースホルダ 2"/>
          <p:cNvSpPr>
            <a:spLocks noGrp="1"/>
          </p:cNvSpPr>
          <p:nvPr>
            <p:ph idx="1"/>
          </p:nvPr>
        </p:nvSpPr>
        <p:spPr>
          <a:xfrm>
            <a:off x="698500" y="1719263"/>
            <a:ext cx="8280400" cy="4114800"/>
          </a:xfrm>
        </p:spPr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Number of STA combinations when the number of STAs with which an AP simultaneously communicate is 1, 2, 3, or 4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LUT size is proportional to the number of STA combinations </a:t>
            </a:r>
            <a:endParaRPr kumimoji="1" lang="en-US" altLang="ja-JP" b="0" i="1" baseline="-25000" dirty="0" smtClean="0">
              <a:ea typeface="ＭＳ Ｐゴシック" charset="-128"/>
              <a:sym typeface="Symbol" pitchFamily="18" charset="2"/>
            </a:endParaRPr>
          </a:p>
          <a:p>
            <a:endParaRPr kumimoji="1" lang="ja-JP" altLang="en-US" b="0" dirty="0" smtClean="0">
              <a:ea typeface="ＭＳ Ｐゴシック" charset="-128"/>
            </a:endParaRPr>
          </a:p>
        </p:txBody>
      </p:sp>
      <p:sp>
        <p:nvSpPr>
          <p:cNvPr id="2054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2055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205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937000" y="6513513"/>
            <a:ext cx="600075" cy="182562"/>
          </a:xfrm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3FF12D4B-6395-4162-BDEA-364434B297D9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488950" y="2816225"/>
          <a:ext cx="4922838" cy="3738563"/>
        </p:xfrm>
        <a:graphic>
          <a:graphicData uri="http://schemas.openxmlformats.org/presentationml/2006/ole">
            <p:oleObj spid="_x0000_s2050" name="KGPlot" r:id="rId3" imgW="5854680" imgH="4444920" progId="KGraph_Plot">
              <p:embed/>
            </p:oleObj>
          </a:graphicData>
        </a:graphic>
      </p:graphicFrame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1600200" y="3230563"/>
          <a:ext cx="2481263" cy="388937"/>
        </p:xfrm>
        <a:graphic>
          <a:graphicData uri="http://schemas.openxmlformats.org/presentationml/2006/ole">
            <p:oleObj spid="_x0000_s2051" name="数式" r:id="rId4" imgW="1460160" imgH="228600" progId="Equation.3">
              <p:embed/>
            </p:oleObj>
          </a:graphicData>
        </a:graphic>
      </p:graphicFrame>
      <p:sp>
        <p:nvSpPr>
          <p:cNvPr id="10" name="コンテンツ プレースホルダ 2"/>
          <p:cNvSpPr txBox="1">
            <a:spLocks/>
          </p:cNvSpPr>
          <p:nvPr/>
        </p:nvSpPr>
        <p:spPr bwMode="auto">
          <a:xfrm>
            <a:off x="5232400" y="3332163"/>
            <a:ext cx="3987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  <a:sym typeface="Symbol"/>
              </a:rPr>
              <a:t>The STA number, </a:t>
            </a:r>
            <a:r>
              <a:rPr kumimoji="1" lang="en-US" altLang="ja-JP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  <a:sym typeface="Symbol"/>
              </a:rPr>
              <a:t>N</a:t>
            </a:r>
            <a:r>
              <a:rPr kumimoji="1" lang="en-US" altLang="ja-JP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  <a:sym typeface="Symbol"/>
              </a:rPr>
              <a:t>U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  <a:sym typeface="Symbol"/>
              </a:rPr>
              <a:t>, needs to be large </a:t>
            </a:r>
            <a:r>
              <a:rPr kumimoji="1" lang="en-US" altLang="ja-JP" sz="2400" kern="0" dirty="0" smtClean="0">
                <a:ea typeface="ＭＳ Ｐゴシック" charset="-128"/>
              </a:rPr>
              <a:t>to investigate transmission performances of STAs whose offset angles are distributed over </a:t>
            </a:r>
            <a:r>
              <a:rPr kumimoji="1" lang="en-US" altLang="ja-JP" sz="2400" kern="0" dirty="0" smtClean="0">
                <a:ea typeface="ＭＳ Ｐゴシック" charset="-128"/>
                <a:sym typeface="Symbol"/>
              </a:rPr>
              <a:t>180, </a:t>
            </a:r>
            <a:endParaRPr kumimoji="1" lang="en-US" altLang="ja-JP" sz="2400" b="0" i="1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500" y="685800"/>
            <a:ext cx="8140700" cy="1066800"/>
          </a:xfrm>
        </p:spPr>
        <p:txBody>
          <a:bodyPr/>
          <a:lstStyle/>
          <a:p>
            <a:r>
              <a:rPr kumimoji="1" lang="en-US" altLang="ja-JP" dirty="0" smtClean="0"/>
              <a:t>PHY Abstraction Approach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73100" y="1778000"/>
            <a:ext cx="7772400" cy="4114800"/>
          </a:xfrm>
        </p:spPr>
        <p:txBody>
          <a:bodyPr/>
          <a:lstStyle/>
          <a:p>
            <a:r>
              <a:rPr kumimoji="1" lang="en-US" altLang="ja-JP" b="0" dirty="0" smtClean="0"/>
              <a:t>Reduce </a:t>
            </a:r>
            <a:r>
              <a:rPr kumimoji="1" lang="en-US" altLang="ja-JP" b="0" dirty="0" smtClean="0"/>
              <a:t>calculation complexity by limiting number of STAs for </a:t>
            </a:r>
            <a:r>
              <a:rPr kumimoji="1" lang="en-US" altLang="ja-JP" b="0" dirty="0" smtClean="0"/>
              <a:t>MU-MIMO</a:t>
            </a:r>
          </a:p>
          <a:p>
            <a:endParaRPr kumimoji="1" lang="en-US" altLang="ja-JP" b="0" dirty="0" smtClean="0"/>
          </a:p>
          <a:p>
            <a:r>
              <a:rPr kumimoji="1" lang="en-US" altLang="ja-JP" b="0" dirty="0" smtClean="0">
                <a:ea typeface="ＭＳ Ｐゴシック" charset="-128"/>
              </a:rPr>
              <a:t>Must investigate the transmission </a:t>
            </a:r>
            <a:r>
              <a:rPr kumimoji="1" lang="en-US" altLang="ja-JP" b="0" dirty="0" smtClean="0">
                <a:ea typeface="ＭＳ Ｐゴシック" charset="-128"/>
              </a:rPr>
              <a:t>performance </a:t>
            </a:r>
            <a:r>
              <a:rPr kumimoji="1" lang="en-US" altLang="ja-JP" b="0" dirty="0" smtClean="0">
                <a:ea typeface="ＭＳ Ｐゴシック" charset="-128"/>
              </a:rPr>
              <a:t>since the limited STAs scenario may not be </a:t>
            </a:r>
            <a:r>
              <a:rPr kumimoji="1" lang="en-US" altLang="ja-JP" b="0" dirty="0" smtClean="0">
                <a:ea typeface="ＭＳ Ｐゴシック" charset="-128"/>
              </a:rPr>
              <a:t>a </a:t>
            </a:r>
            <a:r>
              <a:rPr kumimoji="1" lang="en-US" altLang="ja-JP" b="0" dirty="0" smtClean="0">
                <a:ea typeface="ＭＳ Ｐゴシック" charset="-128"/>
              </a:rPr>
              <a:t>general </a:t>
            </a:r>
            <a:r>
              <a:rPr kumimoji="1" lang="en-US" altLang="ja-JP" b="0" dirty="0" smtClean="0">
                <a:ea typeface="ＭＳ Ｐゴシック" charset="-128"/>
              </a:rPr>
              <a:t>case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b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2010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R. Kudo  et al., NTT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56B10E55-ABC7-487B-9CF0-42123CE4ADEB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B3B76C47-8DFB-497C-878D-A07CEC8466D6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33350" y="666750"/>
            <a:ext cx="8866188" cy="822325"/>
          </a:xfrm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PHY Abstraction Method</a:t>
            </a: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93738" y="1541463"/>
            <a:ext cx="8047037" cy="3378200"/>
          </a:xfrm>
        </p:spPr>
        <p:txBody>
          <a:bodyPr/>
          <a:lstStyle/>
          <a:p>
            <a:r>
              <a:rPr lang="en-US" altLang="ja-JP" b="0" dirty="0" smtClean="0">
                <a:ea typeface="ＭＳ Ｐゴシック" charset="-128"/>
              </a:rPr>
              <a:t>Limit number of STAs for MU-MIMO</a:t>
            </a:r>
          </a:p>
          <a:p>
            <a:r>
              <a:rPr lang="en-US" altLang="ja-JP" b="0" dirty="0" smtClean="0">
                <a:ea typeface="ＭＳ Ｐゴシック" charset="-128"/>
              </a:rPr>
              <a:t>As one example of PHY abstraction in in-home entertainment application, downlink transmission at the AP other than VoIP application [3] are selected</a:t>
            </a:r>
            <a:endParaRPr lang="ja-JP" altLang="en-US" b="0" dirty="0" smtClean="0">
              <a:ea typeface="ＭＳ Ｐゴシック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210175" y="3713163"/>
            <a:ext cx="363538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210175" y="4078288"/>
            <a:ext cx="363538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210175" y="444023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210175" y="4803775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210175" y="51673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210175" y="5530850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210175" y="589438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573713" y="3713163"/>
            <a:ext cx="363537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573713" y="4078288"/>
            <a:ext cx="363537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573713" y="444023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573713" y="4803775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73713" y="516731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573713" y="5530850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573713" y="589438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937250" y="3713163"/>
            <a:ext cx="361950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37250" y="4078288"/>
            <a:ext cx="361950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937250" y="4440238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37250" y="4803775"/>
            <a:ext cx="361950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937250" y="5167313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937250" y="5530850"/>
            <a:ext cx="361950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937250" y="5894388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299200" y="3713163"/>
            <a:ext cx="363538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299200" y="4078288"/>
            <a:ext cx="363538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299200" y="444023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299200" y="4803775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299200" y="51673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299200" y="5530850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299200" y="589438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6662738" y="3713163"/>
            <a:ext cx="363537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662738" y="4078288"/>
            <a:ext cx="363537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662738" y="444023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662738" y="4803775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662738" y="516731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662738" y="5530850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662738" y="589438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026275" y="3713163"/>
            <a:ext cx="363538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026275" y="4078288"/>
            <a:ext cx="363538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026275" y="444023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026275" y="4803775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026275" y="51673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026275" y="5530850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7026275" y="589438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7389813" y="3713163"/>
            <a:ext cx="363537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389813" y="4078288"/>
            <a:ext cx="363537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389813" y="444023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389813" y="4803775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7389813" y="516731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7389813" y="5530850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389813" y="589438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753350" y="3713163"/>
            <a:ext cx="363538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7753350" y="4078288"/>
            <a:ext cx="363538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7753350" y="444023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7753350" y="4803775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753350" y="51673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7753350" y="5530850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753350" y="589438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5154613" y="4803775"/>
            <a:ext cx="3157537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rot="16200000" flipV="1">
            <a:off x="5139531" y="4818857"/>
            <a:ext cx="3046413" cy="0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77" name="テキスト ボックス 587"/>
          <p:cNvSpPr txBox="1">
            <a:spLocks noChangeArrowheads="1"/>
          </p:cNvSpPr>
          <p:nvPr/>
        </p:nvSpPr>
        <p:spPr bwMode="auto">
          <a:xfrm>
            <a:off x="6596063" y="4787900"/>
            <a:ext cx="4937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AP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6607175" y="4384675"/>
            <a:ext cx="106363" cy="10636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79" name="テキスト ボックス 589"/>
          <p:cNvSpPr txBox="1">
            <a:spLocks noChangeArrowheads="1"/>
          </p:cNvSpPr>
          <p:nvPr/>
        </p:nvSpPr>
        <p:spPr bwMode="auto">
          <a:xfrm>
            <a:off x="6662738" y="4114800"/>
            <a:ext cx="4016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6103938" y="5251450"/>
            <a:ext cx="106362" cy="106363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81" name="テキスト ボックス 591"/>
          <p:cNvSpPr txBox="1">
            <a:spLocks noChangeArrowheads="1"/>
          </p:cNvSpPr>
          <p:nvPr/>
        </p:nvSpPr>
        <p:spPr bwMode="auto">
          <a:xfrm>
            <a:off x="6132513" y="5083175"/>
            <a:ext cx="4016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S7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382" name="テキスト ボックス 592"/>
          <p:cNvSpPr txBox="1">
            <a:spLocks noChangeArrowheads="1"/>
          </p:cNvSpPr>
          <p:nvPr/>
        </p:nvSpPr>
        <p:spPr bwMode="auto">
          <a:xfrm>
            <a:off x="5573713" y="5526088"/>
            <a:ext cx="400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S2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79" name="円/楕円 78"/>
          <p:cNvSpPr/>
          <p:nvPr/>
        </p:nvSpPr>
        <p:spPr>
          <a:xfrm>
            <a:off x="5880100" y="4748213"/>
            <a:ext cx="106363" cy="106362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84" name="テキスト ボックス 594"/>
          <p:cNvSpPr txBox="1">
            <a:spLocks noChangeArrowheads="1"/>
          </p:cNvSpPr>
          <p:nvPr/>
        </p:nvSpPr>
        <p:spPr bwMode="auto">
          <a:xfrm>
            <a:off x="5868988" y="4473575"/>
            <a:ext cx="400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S8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1" name="円/楕円 80"/>
          <p:cNvSpPr/>
          <p:nvPr/>
        </p:nvSpPr>
        <p:spPr>
          <a:xfrm>
            <a:off x="6970713" y="4748213"/>
            <a:ext cx="106362" cy="106362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86" name="テキスト ボックス 596"/>
          <p:cNvSpPr txBox="1">
            <a:spLocks noChangeArrowheads="1"/>
          </p:cNvSpPr>
          <p:nvPr/>
        </p:nvSpPr>
        <p:spPr bwMode="auto">
          <a:xfrm>
            <a:off x="7002463" y="4768850"/>
            <a:ext cx="400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S3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3" name="円/楕円 82"/>
          <p:cNvSpPr/>
          <p:nvPr/>
        </p:nvSpPr>
        <p:spPr>
          <a:xfrm>
            <a:off x="6607175" y="5475288"/>
            <a:ext cx="106363" cy="106362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88" name="テキスト ボックス 598"/>
          <p:cNvSpPr txBox="1">
            <a:spLocks noChangeArrowheads="1"/>
          </p:cNvSpPr>
          <p:nvPr/>
        </p:nvSpPr>
        <p:spPr bwMode="auto">
          <a:xfrm>
            <a:off x="6632575" y="5456238"/>
            <a:ext cx="4016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S9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5" name="円/楕円 84"/>
          <p:cNvSpPr/>
          <p:nvPr/>
        </p:nvSpPr>
        <p:spPr>
          <a:xfrm>
            <a:off x="6103938" y="4244975"/>
            <a:ext cx="106362" cy="10636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90" name="テキスト ボックス 600"/>
          <p:cNvSpPr txBox="1">
            <a:spLocks noChangeArrowheads="1"/>
          </p:cNvSpPr>
          <p:nvPr/>
        </p:nvSpPr>
        <p:spPr bwMode="auto">
          <a:xfrm>
            <a:off x="5834063" y="3997325"/>
            <a:ext cx="4016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S4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7" name="円/楕円 86"/>
          <p:cNvSpPr/>
          <p:nvPr/>
        </p:nvSpPr>
        <p:spPr>
          <a:xfrm>
            <a:off x="7334250" y="4021138"/>
            <a:ext cx="106363" cy="106362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92" name="テキスト ボックス 602"/>
          <p:cNvSpPr txBox="1">
            <a:spLocks noChangeArrowheads="1"/>
          </p:cNvSpPr>
          <p:nvPr/>
        </p:nvSpPr>
        <p:spPr bwMode="auto">
          <a:xfrm>
            <a:off x="7389813" y="3938588"/>
            <a:ext cx="5032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S10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89" name="円/楕円 88"/>
          <p:cNvSpPr/>
          <p:nvPr/>
        </p:nvSpPr>
        <p:spPr>
          <a:xfrm>
            <a:off x="7334250" y="4384675"/>
            <a:ext cx="106363" cy="10636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94" name="テキスト ボックス 604"/>
          <p:cNvSpPr txBox="1">
            <a:spLocks noChangeArrowheads="1"/>
          </p:cNvSpPr>
          <p:nvPr/>
        </p:nvSpPr>
        <p:spPr bwMode="auto">
          <a:xfrm>
            <a:off x="7418388" y="4300538"/>
            <a:ext cx="4953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S11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5210175" y="33512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5573713" y="335121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5937250" y="3351213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6299200" y="33512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6662738" y="335121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7026275" y="33512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7389813" y="335121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7753350" y="335121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>
          <a:xfrm>
            <a:off x="6607175" y="3295650"/>
            <a:ext cx="106363" cy="106363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04" name="テキスト ボックス 614"/>
          <p:cNvSpPr txBox="1">
            <a:spLocks noChangeArrowheads="1"/>
          </p:cNvSpPr>
          <p:nvPr/>
        </p:nvSpPr>
        <p:spPr bwMode="auto">
          <a:xfrm>
            <a:off x="6719888" y="3267075"/>
            <a:ext cx="5032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S13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01" name="円/楕円 100"/>
          <p:cNvSpPr/>
          <p:nvPr/>
        </p:nvSpPr>
        <p:spPr>
          <a:xfrm>
            <a:off x="6607175" y="6202363"/>
            <a:ext cx="106363" cy="104775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06" name="テキスト ボックス 616"/>
          <p:cNvSpPr txBox="1">
            <a:spLocks noChangeArrowheads="1"/>
          </p:cNvSpPr>
          <p:nvPr/>
        </p:nvSpPr>
        <p:spPr bwMode="auto">
          <a:xfrm>
            <a:off x="6694488" y="6122988"/>
            <a:ext cx="5032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S14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cxnSp>
        <p:nvCxnSpPr>
          <p:cNvPr id="103" name="直線矢印コネクタ 102"/>
          <p:cNvCxnSpPr>
            <a:stCxn id="116" idx="0"/>
            <a:endCxn id="74" idx="4"/>
          </p:cNvCxnSpPr>
          <p:nvPr/>
        </p:nvCxnSpPr>
        <p:spPr>
          <a:xfrm rot="5400000" flipH="1" flipV="1">
            <a:off x="6531769" y="4618832"/>
            <a:ext cx="257175" cy="1587"/>
          </a:xfrm>
          <a:prstGeom prst="straightConnector1">
            <a:avLst/>
          </a:prstGeom>
          <a:ln w="76200">
            <a:solidFill>
              <a:srgbClr val="0066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円/楕円 103"/>
          <p:cNvSpPr/>
          <p:nvPr/>
        </p:nvSpPr>
        <p:spPr>
          <a:xfrm>
            <a:off x="5880100" y="5480050"/>
            <a:ext cx="106363" cy="106363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5" name="円/楕円 104"/>
          <p:cNvSpPr/>
          <p:nvPr/>
        </p:nvSpPr>
        <p:spPr>
          <a:xfrm>
            <a:off x="8061325" y="4748213"/>
            <a:ext cx="104775" cy="106362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10" name="テキスト ボックス 625"/>
          <p:cNvSpPr txBox="1">
            <a:spLocks noChangeArrowheads="1"/>
          </p:cNvSpPr>
          <p:nvPr/>
        </p:nvSpPr>
        <p:spPr bwMode="auto">
          <a:xfrm>
            <a:off x="7699375" y="4764088"/>
            <a:ext cx="5032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S12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07" name="円/楕円 106"/>
          <p:cNvSpPr/>
          <p:nvPr/>
        </p:nvSpPr>
        <p:spPr>
          <a:xfrm>
            <a:off x="5154613" y="4748213"/>
            <a:ext cx="106362" cy="106362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12" name="テキスト ボックス 629"/>
          <p:cNvSpPr txBox="1">
            <a:spLocks noChangeArrowheads="1"/>
          </p:cNvSpPr>
          <p:nvPr/>
        </p:nvSpPr>
        <p:spPr bwMode="auto">
          <a:xfrm>
            <a:off x="5087938" y="4427538"/>
            <a:ext cx="5048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S14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09" name="円/楕円 108"/>
          <p:cNvSpPr/>
          <p:nvPr/>
        </p:nvSpPr>
        <p:spPr>
          <a:xfrm>
            <a:off x="6607175" y="5843588"/>
            <a:ext cx="106363" cy="106362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14" name="テキスト ボックス 631"/>
          <p:cNvSpPr txBox="1">
            <a:spLocks noChangeArrowheads="1"/>
          </p:cNvSpPr>
          <p:nvPr/>
        </p:nvSpPr>
        <p:spPr bwMode="auto">
          <a:xfrm>
            <a:off x="6654800" y="5822950"/>
            <a:ext cx="4016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S6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11" name="円/楕円 110"/>
          <p:cNvSpPr/>
          <p:nvPr/>
        </p:nvSpPr>
        <p:spPr>
          <a:xfrm>
            <a:off x="5522913" y="4748213"/>
            <a:ext cx="106362" cy="106362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16" name="テキスト ボックス 633"/>
          <p:cNvSpPr txBox="1">
            <a:spLocks noChangeArrowheads="1"/>
          </p:cNvSpPr>
          <p:nvPr/>
        </p:nvSpPr>
        <p:spPr bwMode="auto">
          <a:xfrm>
            <a:off x="5470525" y="4427538"/>
            <a:ext cx="400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C0C0C0"/>
                </a:solidFill>
                <a:ea typeface="ＭＳ Ｐゴシック" charset="-128"/>
                <a:cs typeface="Times New Roman" pitchFamily="18" charset="0"/>
              </a:rPr>
              <a:t>S5</a:t>
            </a:r>
            <a:endParaRPr lang="ja-JP" altLang="en-US" sz="1600">
              <a:solidFill>
                <a:srgbClr val="C0C0C0"/>
              </a:solidFill>
              <a:ea typeface="ＭＳ Ｐゴシック" charset="-128"/>
              <a:cs typeface="Times New Roman" pitchFamily="18" charset="0"/>
            </a:endParaRPr>
          </a:p>
        </p:txBody>
      </p:sp>
      <p:cxnSp>
        <p:nvCxnSpPr>
          <p:cNvPr id="113" name="直線矢印コネクタ 112"/>
          <p:cNvCxnSpPr>
            <a:stCxn id="116" idx="7"/>
            <a:endCxn id="89" idx="3"/>
          </p:cNvCxnSpPr>
          <p:nvPr/>
        </p:nvCxnSpPr>
        <p:spPr>
          <a:xfrm rot="5400000" flipH="1" flipV="1">
            <a:off x="6879431" y="4293395"/>
            <a:ext cx="288925" cy="652462"/>
          </a:xfrm>
          <a:prstGeom prst="straightConnector1">
            <a:avLst/>
          </a:prstGeom>
          <a:ln w="12700">
            <a:solidFill>
              <a:srgbClr val="0066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>
            <a:stCxn id="116" idx="1"/>
            <a:endCxn id="85" idx="5"/>
          </p:cNvCxnSpPr>
          <p:nvPr/>
        </p:nvCxnSpPr>
        <p:spPr>
          <a:xfrm rot="16200000" flipV="1">
            <a:off x="6194425" y="4335463"/>
            <a:ext cx="428625" cy="428625"/>
          </a:xfrm>
          <a:prstGeom prst="straightConnector1">
            <a:avLst/>
          </a:prstGeom>
          <a:ln w="12700">
            <a:solidFill>
              <a:srgbClr val="0066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>
            <a:stCxn id="116" idx="7"/>
            <a:endCxn id="87" idx="3"/>
          </p:cNvCxnSpPr>
          <p:nvPr/>
        </p:nvCxnSpPr>
        <p:spPr>
          <a:xfrm rot="5400000" flipH="1" flipV="1">
            <a:off x="6697662" y="4111626"/>
            <a:ext cx="652463" cy="652462"/>
          </a:xfrm>
          <a:prstGeom prst="straightConnector1">
            <a:avLst/>
          </a:prstGeom>
          <a:ln w="76200">
            <a:solidFill>
              <a:srgbClr val="0066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>
          <a:xfrm>
            <a:off x="6607175" y="4748213"/>
            <a:ext cx="106363" cy="10636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950913" y="3719513"/>
            <a:ext cx="363537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950913" y="4084638"/>
            <a:ext cx="363537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950913" y="444658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950913" y="4810125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950913" y="51736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950913" y="5537200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950913" y="590073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1314450" y="3719513"/>
            <a:ext cx="363538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314450" y="4084638"/>
            <a:ext cx="363538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1314450" y="444658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1314450" y="4810125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1314450" y="517366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1314450" y="5537200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1314450" y="590073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1677988" y="3719513"/>
            <a:ext cx="361950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1677988" y="4084638"/>
            <a:ext cx="361950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1677988" y="4446588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1677988" y="4810125"/>
            <a:ext cx="361950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1677988" y="5173663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1677988" y="5537200"/>
            <a:ext cx="361950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1677988" y="5900738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2039938" y="3719513"/>
            <a:ext cx="363537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2039938" y="4084638"/>
            <a:ext cx="363537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0" name="正方形/長方形 139"/>
          <p:cNvSpPr/>
          <p:nvPr/>
        </p:nvSpPr>
        <p:spPr>
          <a:xfrm>
            <a:off x="2039938" y="444658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2039938" y="4810125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2" name="正方形/長方形 141"/>
          <p:cNvSpPr/>
          <p:nvPr/>
        </p:nvSpPr>
        <p:spPr>
          <a:xfrm>
            <a:off x="2039938" y="51736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2039938" y="5537200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2039938" y="590073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2403475" y="3719513"/>
            <a:ext cx="363538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2403475" y="4084638"/>
            <a:ext cx="363538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2403475" y="444658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2403475" y="4810125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2403475" y="517366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2403475" y="5537200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2403475" y="590073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2767013" y="3719513"/>
            <a:ext cx="363537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3" name="正方形/長方形 152"/>
          <p:cNvSpPr/>
          <p:nvPr/>
        </p:nvSpPr>
        <p:spPr>
          <a:xfrm>
            <a:off x="2767013" y="4084638"/>
            <a:ext cx="363537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2767013" y="444658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2767013" y="4810125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2767013" y="51736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7" name="正方形/長方形 156"/>
          <p:cNvSpPr/>
          <p:nvPr/>
        </p:nvSpPr>
        <p:spPr>
          <a:xfrm>
            <a:off x="2767013" y="5537200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2767013" y="590073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3130550" y="3719513"/>
            <a:ext cx="363538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3130550" y="4084638"/>
            <a:ext cx="363538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3130550" y="444658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2" name="正方形/長方形 161"/>
          <p:cNvSpPr/>
          <p:nvPr/>
        </p:nvSpPr>
        <p:spPr>
          <a:xfrm>
            <a:off x="3130550" y="4810125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3130550" y="517366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3130550" y="5537200"/>
            <a:ext cx="363538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3130550" y="5900738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3494088" y="3719513"/>
            <a:ext cx="363537" cy="3651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3494088" y="4084638"/>
            <a:ext cx="363537" cy="3619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3494088" y="444658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9" name="正方形/長方形 168"/>
          <p:cNvSpPr/>
          <p:nvPr/>
        </p:nvSpPr>
        <p:spPr>
          <a:xfrm>
            <a:off x="3494088" y="4810125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>
            <a:off x="3494088" y="51736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1" name="正方形/長方形 170"/>
          <p:cNvSpPr/>
          <p:nvPr/>
        </p:nvSpPr>
        <p:spPr>
          <a:xfrm>
            <a:off x="3494088" y="5537200"/>
            <a:ext cx="363537" cy="363538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3494088" y="5900738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73" name="直線矢印コネクタ 172"/>
          <p:cNvCxnSpPr/>
          <p:nvPr/>
        </p:nvCxnSpPr>
        <p:spPr>
          <a:xfrm>
            <a:off x="895350" y="4810125"/>
            <a:ext cx="3157538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矢印コネクタ 173"/>
          <p:cNvCxnSpPr/>
          <p:nvPr/>
        </p:nvCxnSpPr>
        <p:spPr>
          <a:xfrm rot="16200000" flipV="1">
            <a:off x="880268" y="4825207"/>
            <a:ext cx="304641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79" name="テキスト ボックス 587"/>
          <p:cNvSpPr txBox="1">
            <a:spLocks noChangeArrowheads="1"/>
          </p:cNvSpPr>
          <p:nvPr/>
        </p:nvSpPr>
        <p:spPr bwMode="auto">
          <a:xfrm>
            <a:off x="2336800" y="4794250"/>
            <a:ext cx="49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AP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6" name="円/楕円 175"/>
          <p:cNvSpPr/>
          <p:nvPr/>
        </p:nvSpPr>
        <p:spPr>
          <a:xfrm>
            <a:off x="2347913" y="4391025"/>
            <a:ext cx="106362" cy="106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81" name="テキスト ボックス 589"/>
          <p:cNvSpPr txBox="1">
            <a:spLocks noChangeArrowheads="1"/>
          </p:cNvSpPr>
          <p:nvPr/>
        </p:nvSpPr>
        <p:spPr bwMode="auto">
          <a:xfrm>
            <a:off x="2403475" y="4121150"/>
            <a:ext cx="4016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78" name="円/楕円 177"/>
          <p:cNvSpPr/>
          <p:nvPr/>
        </p:nvSpPr>
        <p:spPr>
          <a:xfrm>
            <a:off x="1844675" y="5257800"/>
            <a:ext cx="106363" cy="106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83" name="テキスト ボックス 591"/>
          <p:cNvSpPr txBox="1">
            <a:spLocks noChangeArrowheads="1"/>
          </p:cNvSpPr>
          <p:nvPr/>
        </p:nvSpPr>
        <p:spPr bwMode="auto">
          <a:xfrm>
            <a:off x="1873250" y="5089525"/>
            <a:ext cx="4016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S7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3484" name="テキスト ボックス 592"/>
          <p:cNvSpPr txBox="1">
            <a:spLocks noChangeArrowheads="1"/>
          </p:cNvSpPr>
          <p:nvPr/>
        </p:nvSpPr>
        <p:spPr bwMode="auto">
          <a:xfrm>
            <a:off x="1314450" y="5532438"/>
            <a:ext cx="400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S2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1" name="円/楕円 180"/>
          <p:cNvSpPr/>
          <p:nvPr/>
        </p:nvSpPr>
        <p:spPr>
          <a:xfrm>
            <a:off x="1620838" y="4754563"/>
            <a:ext cx="106362" cy="106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86" name="テキスト ボックス 594"/>
          <p:cNvSpPr txBox="1">
            <a:spLocks noChangeArrowheads="1"/>
          </p:cNvSpPr>
          <p:nvPr/>
        </p:nvSpPr>
        <p:spPr bwMode="auto">
          <a:xfrm>
            <a:off x="1609725" y="4479925"/>
            <a:ext cx="400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S8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3" name="円/楕円 182"/>
          <p:cNvSpPr/>
          <p:nvPr/>
        </p:nvSpPr>
        <p:spPr>
          <a:xfrm>
            <a:off x="2711450" y="4754563"/>
            <a:ext cx="106363" cy="106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88" name="テキスト ボックス 596"/>
          <p:cNvSpPr txBox="1">
            <a:spLocks noChangeArrowheads="1"/>
          </p:cNvSpPr>
          <p:nvPr/>
        </p:nvSpPr>
        <p:spPr bwMode="auto">
          <a:xfrm>
            <a:off x="2743200" y="4775200"/>
            <a:ext cx="400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S3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5" name="円/楕円 184"/>
          <p:cNvSpPr/>
          <p:nvPr/>
        </p:nvSpPr>
        <p:spPr>
          <a:xfrm>
            <a:off x="2347913" y="5481638"/>
            <a:ext cx="106362" cy="106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90" name="テキスト ボックス 598"/>
          <p:cNvSpPr txBox="1">
            <a:spLocks noChangeArrowheads="1"/>
          </p:cNvSpPr>
          <p:nvPr/>
        </p:nvSpPr>
        <p:spPr bwMode="auto">
          <a:xfrm>
            <a:off x="2373313" y="5462588"/>
            <a:ext cx="4016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S9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7" name="円/楕円 186"/>
          <p:cNvSpPr/>
          <p:nvPr/>
        </p:nvSpPr>
        <p:spPr>
          <a:xfrm>
            <a:off x="1844675" y="4251325"/>
            <a:ext cx="106363" cy="10636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92" name="テキスト ボックス 600"/>
          <p:cNvSpPr txBox="1">
            <a:spLocks noChangeArrowheads="1"/>
          </p:cNvSpPr>
          <p:nvPr/>
        </p:nvSpPr>
        <p:spPr bwMode="auto">
          <a:xfrm>
            <a:off x="1574800" y="4003675"/>
            <a:ext cx="4016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S4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89" name="円/楕円 188"/>
          <p:cNvSpPr/>
          <p:nvPr/>
        </p:nvSpPr>
        <p:spPr>
          <a:xfrm>
            <a:off x="3074988" y="4027488"/>
            <a:ext cx="106362" cy="106362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94" name="テキスト ボックス 602"/>
          <p:cNvSpPr txBox="1">
            <a:spLocks noChangeArrowheads="1"/>
          </p:cNvSpPr>
          <p:nvPr/>
        </p:nvSpPr>
        <p:spPr bwMode="auto">
          <a:xfrm>
            <a:off x="3130550" y="3944938"/>
            <a:ext cx="5032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S10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1" name="円/楕円 190"/>
          <p:cNvSpPr/>
          <p:nvPr/>
        </p:nvSpPr>
        <p:spPr>
          <a:xfrm>
            <a:off x="3074988" y="4391025"/>
            <a:ext cx="106362" cy="10636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496" name="テキスト ボックス 604"/>
          <p:cNvSpPr txBox="1">
            <a:spLocks noChangeArrowheads="1"/>
          </p:cNvSpPr>
          <p:nvPr/>
        </p:nvSpPr>
        <p:spPr bwMode="auto">
          <a:xfrm>
            <a:off x="3159125" y="4306888"/>
            <a:ext cx="4953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S11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93" name="正方形/長方形 192"/>
          <p:cNvSpPr/>
          <p:nvPr/>
        </p:nvSpPr>
        <p:spPr>
          <a:xfrm>
            <a:off x="950913" y="33575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4" name="正方形/長方形 193"/>
          <p:cNvSpPr/>
          <p:nvPr/>
        </p:nvSpPr>
        <p:spPr>
          <a:xfrm>
            <a:off x="1314450" y="335756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1677988" y="3357563"/>
            <a:ext cx="361950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6" name="正方形/長方形 195"/>
          <p:cNvSpPr/>
          <p:nvPr/>
        </p:nvSpPr>
        <p:spPr>
          <a:xfrm>
            <a:off x="2039938" y="33575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7" name="正方形/長方形 196"/>
          <p:cNvSpPr/>
          <p:nvPr/>
        </p:nvSpPr>
        <p:spPr>
          <a:xfrm>
            <a:off x="2403475" y="335756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8" name="正方形/長方形 197"/>
          <p:cNvSpPr/>
          <p:nvPr/>
        </p:nvSpPr>
        <p:spPr>
          <a:xfrm>
            <a:off x="2767013" y="33575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9" name="正方形/長方形 198"/>
          <p:cNvSpPr/>
          <p:nvPr/>
        </p:nvSpPr>
        <p:spPr>
          <a:xfrm>
            <a:off x="3130550" y="3357563"/>
            <a:ext cx="363538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00" name="正方形/長方形 199"/>
          <p:cNvSpPr/>
          <p:nvPr/>
        </p:nvSpPr>
        <p:spPr>
          <a:xfrm>
            <a:off x="3494088" y="3357563"/>
            <a:ext cx="363537" cy="36353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01" name="円/楕円 200"/>
          <p:cNvSpPr/>
          <p:nvPr/>
        </p:nvSpPr>
        <p:spPr>
          <a:xfrm>
            <a:off x="2347913" y="3302000"/>
            <a:ext cx="106362" cy="106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06" name="テキスト ボックス 614"/>
          <p:cNvSpPr txBox="1">
            <a:spLocks noChangeArrowheads="1"/>
          </p:cNvSpPr>
          <p:nvPr/>
        </p:nvSpPr>
        <p:spPr bwMode="auto">
          <a:xfrm>
            <a:off x="2460625" y="3273425"/>
            <a:ext cx="5032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S13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3" name="円/楕円 202"/>
          <p:cNvSpPr/>
          <p:nvPr/>
        </p:nvSpPr>
        <p:spPr>
          <a:xfrm>
            <a:off x="2347913" y="6208713"/>
            <a:ext cx="106362" cy="1047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08" name="テキスト ボックス 616"/>
          <p:cNvSpPr txBox="1">
            <a:spLocks noChangeArrowheads="1"/>
          </p:cNvSpPr>
          <p:nvPr/>
        </p:nvSpPr>
        <p:spPr bwMode="auto">
          <a:xfrm>
            <a:off x="2435225" y="6129338"/>
            <a:ext cx="5032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>
                <a:ea typeface="ＭＳ Ｐゴシック" charset="-128"/>
                <a:cs typeface="Times New Roman" pitchFamily="18" charset="0"/>
              </a:rPr>
              <a:t>S14</a:t>
            </a:r>
            <a:endParaRPr lang="ja-JP" altLang="en-US" sz="1600" dirty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6" name="円/楕円 205"/>
          <p:cNvSpPr/>
          <p:nvPr/>
        </p:nvSpPr>
        <p:spPr>
          <a:xfrm>
            <a:off x="1620838" y="5486400"/>
            <a:ext cx="106362" cy="106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07" name="円/楕円 206"/>
          <p:cNvSpPr/>
          <p:nvPr/>
        </p:nvSpPr>
        <p:spPr>
          <a:xfrm>
            <a:off x="3802063" y="4754563"/>
            <a:ext cx="104775" cy="106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11" name="テキスト ボックス 625"/>
          <p:cNvSpPr txBox="1">
            <a:spLocks noChangeArrowheads="1"/>
          </p:cNvSpPr>
          <p:nvPr/>
        </p:nvSpPr>
        <p:spPr bwMode="auto">
          <a:xfrm>
            <a:off x="3440113" y="4770438"/>
            <a:ext cx="5032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S12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9" name="円/楕円 208"/>
          <p:cNvSpPr/>
          <p:nvPr/>
        </p:nvSpPr>
        <p:spPr>
          <a:xfrm>
            <a:off x="895350" y="4754563"/>
            <a:ext cx="106363" cy="106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13" name="テキスト ボックス 629"/>
          <p:cNvSpPr txBox="1">
            <a:spLocks noChangeArrowheads="1"/>
          </p:cNvSpPr>
          <p:nvPr/>
        </p:nvSpPr>
        <p:spPr bwMode="auto">
          <a:xfrm>
            <a:off x="828675" y="4435475"/>
            <a:ext cx="5048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S14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1" name="円/楕円 210"/>
          <p:cNvSpPr/>
          <p:nvPr/>
        </p:nvSpPr>
        <p:spPr>
          <a:xfrm>
            <a:off x="2347913" y="5849938"/>
            <a:ext cx="106362" cy="106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15" name="テキスト ボックス 631"/>
          <p:cNvSpPr txBox="1">
            <a:spLocks noChangeArrowheads="1"/>
          </p:cNvSpPr>
          <p:nvPr/>
        </p:nvSpPr>
        <p:spPr bwMode="auto">
          <a:xfrm>
            <a:off x="2395538" y="5829300"/>
            <a:ext cx="4016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S6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3" name="円/楕円 212"/>
          <p:cNvSpPr/>
          <p:nvPr/>
        </p:nvSpPr>
        <p:spPr>
          <a:xfrm>
            <a:off x="1263650" y="4754563"/>
            <a:ext cx="106363" cy="106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17" name="テキスト ボックス 633"/>
          <p:cNvSpPr txBox="1">
            <a:spLocks noChangeArrowheads="1"/>
          </p:cNvSpPr>
          <p:nvPr/>
        </p:nvSpPr>
        <p:spPr bwMode="auto">
          <a:xfrm>
            <a:off x="1211263" y="4433888"/>
            <a:ext cx="400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ea typeface="ＭＳ Ｐゴシック" charset="-128"/>
                <a:cs typeface="Times New Roman" pitchFamily="18" charset="0"/>
              </a:rPr>
              <a:t>S5</a:t>
            </a:r>
            <a:endParaRPr lang="ja-JP" altLang="en-US" sz="160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8" name="円/楕円 217"/>
          <p:cNvSpPr/>
          <p:nvPr/>
        </p:nvSpPr>
        <p:spPr>
          <a:xfrm>
            <a:off x="2347913" y="4754563"/>
            <a:ext cx="106362" cy="106362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7263">
              <a:defRPr/>
            </a:pPr>
            <a:endParaRPr lang="ja-JP" altLang="en-US" sz="1600">
              <a:solidFill>
                <a:srgbClr val="FFFF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519" name="右矢印 48"/>
          <p:cNvSpPr>
            <a:spLocks noChangeArrowheads="1"/>
          </p:cNvSpPr>
          <p:nvPr/>
        </p:nvSpPr>
        <p:spPr bwMode="auto">
          <a:xfrm>
            <a:off x="4370388" y="4645025"/>
            <a:ext cx="407987" cy="481013"/>
          </a:xfrm>
          <a:prstGeom prst="rightArrow">
            <a:avLst>
              <a:gd name="adj1" fmla="val 50000"/>
              <a:gd name="adj2" fmla="val 49657"/>
            </a:avLst>
          </a:prstGeom>
          <a:solidFill>
            <a:srgbClr val="FF9966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ja-JP" altLang="en-US" sz="120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角丸四角形 194"/>
          <p:cNvSpPr/>
          <p:nvPr/>
        </p:nvSpPr>
        <p:spPr bwMode="auto">
          <a:xfrm>
            <a:off x="4559299" y="4318000"/>
            <a:ext cx="3524297" cy="3937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876300" y="4318000"/>
            <a:ext cx="3124200" cy="3937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>
                <a:ea typeface="ＭＳ Ｐゴシック" charset="-128"/>
              </a:rPr>
              <a:t>Simulation Conditions</a:t>
            </a:r>
            <a:endParaRPr kumimoji="1" lang="ja-JP" altLang="en-US" dirty="0" smtClean="0">
              <a:ea typeface="ＭＳ Ｐゴシック" charset="-128"/>
            </a:endParaRPr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606424" y="1701800"/>
            <a:ext cx="8537576" cy="4114800"/>
          </a:xfrm>
        </p:spPr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SINRs in the limited STAs approach and random offset angle approach are compared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Channel model C is used based on following parameters</a:t>
            </a:r>
          </a:p>
          <a:p>
            <a:pPr lvl="1"/>
            <a:r>
              <a:rPr kumimoji="1" lang="en-US" altLang="ja-JP" sz="1800" dirty="0" smtClean="0">
                <a:ea typeface="ＭＳ Ｐゴシック" charset="-128"/>
              </a:rPr>
              <a:t>8 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 1 MISO, Coherence time of 800 ms, Noise variance of -100 </a:t>
            </a:r>
            <a:r>
              <a:rPr kumimoji="1" lang="en-US" altLang="ja-JP" sz="1800" dirty="0" err="1" smtClean="0">
                <a:ea typeface="ＭＳ Ｐゴシック" charset="-128"/>
                <a:sym typeface="Symbol" pitchFamily="18" charset="2"/>
              </a:rPr>
              <a:t>dBm</a:t>
            </a:r>
            <a:endParaRPr kumimoji="1" lang="en-US" altLang="ja-JP" sz="1800" dirty="0" smtClean="0">
              <a:ea typeface="ＭＳ Ｐゴシック" charset="-128"/>
              <a:sym typeface="Symbol" pitchFamily="18" charset="2"/>
            </a:endParaRPr>
          </a:p>
          <a:p>
            <a:pPr lvl="1" algn="just"/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100 channel in delay time, </a:t>
            </a:r>
            <a:r>
              <a:rPr kumimoji="1" lang="en-US" altLang="ja-JP" sz="1800" i="1" dirty="0" smtClean="0">
                <a:ea typeface="ＭＳ Ｐゴシック" charset="-128"/>
                <a:sym typeface="Symbol"/>
              </a:rPr>
              <a:t>t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, of 0 ms and 40 ms are generated for each 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STA</a:t>
            </a:r>
            <a:endParaRPr kumimoji="1" lang="en-US" altLang="ja-JP" sz="1800" dirty="0" smtClean="0">
              <a:ea typeface="ＭＳ Ｐゴシック" charset="-128"/>
              <a:sym typeface="Symbol" pitchFamily="18" charset="2"/>
            </a:endParaRPr>
          </a:p>
          <a:p>
            <a:pPr lvl="1"/>
            <a:r>
              <a:rPr kumimoji="1" lang="en-US" altLang="ja-JP" sz="1800" dirty="0" err="1" smtClean="0">
                <a:ea typeface="ＭＳ Ｐゴシック" charset="-128"/>
                <a:sym typeface="Symbol" pitchFamily="18" charset="2"/>
              </a:rPr>
              <a:t>Tx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 weight is calculated using channel at </a:t>
            </a:r>
            <a:r>
              <a:rPr kumimoji="1" lang="en-US" altLang="ja-JP" sz="1800" dirty="0" smtClean="0">
                <a:ea typeface="ＭＳ Ｐゴシック" charset="-128"/>
                <a:sym typeface="Symbol"/>
              </a:rPr>
              <a:t>t of 0 ms based on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 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ze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ro </a:t>
            </a:r>
            <a:r>
              <a:rPr kumimoji="1" lang="en-US" altLang="ja-JP" sz="1800" dirty="0" smtClean="0">
                <a:ea typeface="ＭＳ Ｐゴシック" charset="-128"/>
                <a:sym typeface="Symbol" pitchFamily="18" charset="2"/>
              </a:rPr>
              <a:t>forcing    </a:t>
            </a:r>
          </a:p>
          <a:p>
            <a:pPr lvl="1">
              <a:buNone/>
            </a:pPr>
            <a:endParaRPr kumimoji="1" lang="en-US" altLang="ja-JP" sz="1800" dirty="0" smtClean="0">
              <a:ea typeface="ＭＳ Ｐゴシック" charset="-128"/>
              <a:sym typeface="Symbol" pitchFamily="18" charset="2"/>
            </a:endParaRPr>
          </a:p>
        </p:txBody>
      </p:sp>
      <p:sp>
        <p:nvSpPr>
          <p:cNvPr id="14340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14341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R. </a:t>
            </a:r>
            <a:r>
              <a:rPr lang="en-US" altLang="ja-JP" dirty="0" err="1" smtClean="0">
                <a:ea typeface="ＭＳ Ｐゴシック" charset="-128"/>
              </a:rPr>
              <a:t>Kudo</a:t>
            </a:r>
            <a:r>
              <a:rPr lang="en-US" altLang="ja-JP" dirty="0" smtClean="0">
                <a:ea typeface="ＭＳ Ｐゴシック" charset="-128"/>
              </a:rPr>
              <a:t>  et al., NTT</a:t>
            </a:r>
          </a:p>
        </p:txBody>
      </p:sp>
      <p:sp>
        <p:nvSpPr>
          <p:cNvPr id="143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DC72E2D6-9B52-46C9-B55A-28912978EAAC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grpSp>
        <p:nvGrpSpPr>
          <p:cNvPr id="197" name="グループ化 196"/>
          <p:cNvGrpSpPr/>
          <p:nvPr/>
        </p:nvGrpSpPr>
        <p:grpSpPr>
          <a:xfrm>
            <a:off x="892174" y="4787900"/>
            <a:ext cx="1558925" cy="1502484"/>
            <a:chOff x="1006475" y="4737100"/>
            <a:chExt cx="1271588" cy="1225550"/>
          </a:xfrm>
        </p:grpSpPr>
        <p:sp>
          <p:nvSpPr>
            <p:cNvPr id="8" name="正方形/長方形 7"/>
            <p:cNvSpPr/>
            <p:nvPr/>
          </p:nvSpPr>
          <p:spPr>
            <a:xfrm>
              <a:off x="103028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03028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03028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03028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03028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03028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03028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17633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17633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17633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17633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17633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17633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17633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132238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32238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32238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32238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32238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32238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32238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46843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46843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46843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46843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146843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46843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46843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161448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61448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161448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61448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61448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61448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161448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176053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176053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76053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76053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76053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76053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76053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90658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90658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190658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190658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90658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190658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190658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2052638" y="49053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2052638" y="50514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2052638" y="51974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052638" y="53435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052638" y="54895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052638" y="56356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052638" y="578167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64" name="直線矢印コネクタ 63"/>
            <p:cNvCxnSpPr/>
            <p:nvPr/>
          </p:nvCxnSpPr>
          <p:spPr>
            <a:xfrm>
              <a:off x="1006475" y="5343525"/>
              <a:ext cx="1271588" cy="0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/>
            <p:nvPr/>
          </p:nvCxnSpPr>
          <p:spPr>
            <a:xfrm rot="16200000" flipV="1">
              <a:off x="1001713" y="5349875"/>
              <a:ext cx="1225550" cy="0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円/楕円 65"/>
            <p:cNvSpPr/>
            <p:nvPr/>
          </p:nvSpPr>
          <p:spPr>
            <a:xfrm>
              <a:off x="1592263" y="5175250"/>
              <a:ext cx="42862" cy="42863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402" name="テキスト ボックス 589"/>
            <p:cNvSpPr txBox="1">
              <a:spLocks noChangeArrowheads="1"/>
            </p:cNvSpPr>
            <p:nvPr/>
          </p:nvSpPr>
          <p:spPr bwMode="auto">
            <a:xfrm>
              <a:off x="1614488" y="5067300"/>
              <a:ext cx="160337" cy="134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600">
                  <a:ea typeface="ＭＳ Ｐゴシック" charset="-128"/>
                  <a:cs typeface="Times New Roman" pitchFamily="18" charset="0"/>
                </a:rPr>
                <a:t>S1</a:t>
              </a:r>
              <a:endParaRPr lang="ja-JP" altLang="en-US" sz="160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1389063" y="5522913"/>
              <a:ext cx="42862" cy="42862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1300163" y="5321300"/>
              <a:ext cx="41275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1738313" y="5321300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1592263" y="5613400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1389063" y="5119688"/>
              <a:ext cx="42862" cy="41275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408" name="テキスト ボックス 600"/>
            <p:cNvSpPr txBox="1">
              <a:spLocks noChangeArrowheads="1"/>
            </p:cNvSpPr>
            <p:nvPr/>
          </p:nvSpPr>
          <p:spPr bwMode="auto">
            <a:xfrm>
              <a:off x="1106487" y="4894263"/>
              <a:ext cx="436075" cy="276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600" dirty="0">
                  <a:ea typeface="ＭＳ Ｐゴシック" charset="-128"/>
                  <a:cs typeface="Times New Roman" pitchFamily="18" charset="0"/>
                </a:rPr>
                <a:t>S4</a:t>
              </a:r>
              <a:endParaRPr lang="ja-JP" altLang="en-US" sz="1600" dirty="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1884363" y="5029200"/>
              <a:ext cx="42862" cy="42863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410" name="テキスト ボックス 602"/>
            <p:cNvSpPr txBox="1">
              <a:spLocks noChangeArrowheads="1"/>
            </p:cNvSpPr>
            <p:nvPr/>
          </p:nvSpPr>
          <p:spPr bwMode="auto">
            <a:xfrm>
              <a:off x="1906588" y="4995863"/>
              <a:ext cx="201612" cy="134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600">
                  <a:ea typeface="ＭＳ Ｐゴシック" charset="-128"/>
                  <a:cs typeface="Times New Roman" pitchFamily="18" charset="0"/>
                </a:rPr>
                <a:t>S10</a:t>
              </a:r>
              <a:endParaRPr lang="ja-JP" altLang="en-US" sz="160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76" name="円/楕円 75"/>
            <p:cNvSpPr/>
            <p:nvPr/>
          </p:nvSpPr>
          <p:spPr>
            <a:xfrm>
              <a:off x="1884363" y="5175250"/>
              <a:ext cx="42862" cy="42863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412" name="テキスト ボックス 604"/>
            <p:cNvSpPr txBox="1">
              <a:spLocks noChangeArrowheads="1"/>
            </p:cNvSpPr>
            <p:nvPr/>
          </p:nvSpPr>
          <p:spPr bwMode="auto">
            <a:xfrm>
              <a:off x="1917700" y="5141913"/>
              <a:ext cx="200025" cy="134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600">
                  <a:ea typeface="ＭＳ Ｐゴシック" charset="-128"/>
                  <a:cs typeface="Times New Roman" pitchFamily="18" charset="0"/>
                </a:rPr>
                <a:t>S11</a:t>
              </a:r>
              <a:endParaRPr lang="ja-JP" altLang="en-US" sz="160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03028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17633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132238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146843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161448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176053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190658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2052638" y="4759325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6" name="円/楕円 85"/>
            <p:cNvSpPr/>
            <p:nvPr/>
          </p:nvSpPr>
          <p:spPr>
            <a:xfrm>
              <a:off x="1592263" y="4737100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1592263" y="5905500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88" name="直線矢印コネクタ 87"/>
            <p:cNvCxnSpPr>
              <a:stCxn id="97" idx="0"/>
              <a:endCxn id="66" idx="4"/>
            </p:cNvCxnSpPr>
            <p:nvPr/>
          </p:nvCxnSpPr>
          <p:spPr>
            <a:xfrm rot="5400000" flipH="1" flipV="1">
              <a:off x="1561306" y="5269707"/>
              <a:ext cx="103187" cy="0"/>
            </a:xfrm>
            <a:prstGeom prst="straightConnector1">
              <a:avLst/>
            </a:prstGeom>
            <a:ln w="28575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円/楕円 88"/>
            <p:cNvSpPr/>
            <p:nvPr/>
          </p:nvSpPr>
          <p:spPr>
            <a:xfrm>
              <a:off x="1300163" y="5614988"/>
              <a:ext cx="41275" cy="42862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2176463" y="5321300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1006475" y="5321300"/>
              <a:ext cx="42863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1592263" y="5762625"/>
              <a:ext cx="42862" cy="41275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1155700" y="5321300"/>
              <a:ext cx="42863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94" name="直線矢印コネクタ 93"/>
            <p:cNvCxnSpPr>
              <a:stCxn id="97" idx="7"/>
              <a:endCxn id="76" idx="3"/>
            </p:cNvCxnSpPr>
            <p:nvPr/>
          </p:nvCxnSpPr>
          <p:spPr>
            <a:xfrm rot="5400000" flipH="1" flipV="1">
              <a:off x="1701800" y="5138738"/>
              <a:ext cx="115887" cy="261938"/>
            </a:xfrm>
            <a:prstGeom prst="straightConnector1">
              <a:avLst/>
            </a:prstGeom>
            <a:ln w="12700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矢印コネクタ 94"/>
            <p:cNvCxnSpPr>
              <a:stCxn id="97" idx="1"/>
              <a:endCxn id="72" idx="5"/>
            </p:cNvCxnSpPr>
            <p:nvPr/>
          </p:nvCxnSpPr>
          <p:spPr>
            <a:xfrm rot="16200000" flipV="1">
              <a:off x="1425575" y="5154613"/>
              <a:ext cx="173037" cy="173038"/>
            </a:xfrm>
            <a:prstGeom prst="straightConnector1">
              <a:avLst/>
            </a:prstGeom>
            <a:ln w="12700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矢印コネクタ 95"/>
            <p:cNvCxnSpPr>
              <a:stCxn id="97" idx="7"/>
              <a:endCxn id="74" idx="3"/>
            </p:cNvCxnSpPr>
            <p:nvPr/>
          </p:nvCxnSpPr>
          <p:spPr>
            <a:xfrm rot="5400000" flipH="1" flipV="1">
              <a:off x="1628775" y="5065713"/>
              <a:ext cx="261937" cy="261938"/>
            </a:xfrm>
            <a:prstGeom prst="straightConnector1">
              <a:avLst/>
            </a:prstGeom>
            <a:ln w="28575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円/楕円 96"/>
            <p:cNvSpPr/>
            <p:nvPr/>
          </p:nvSpPr>
          <p:spPr>
            <a:xfrm>
              <a:off x="1592263" y="5321300"/>
              <a:ext cx="42862" cy="428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grpSp>
        <p:nvGrpSpPr>
          <p:cNvPr id="196" name="グループ化 195"/>
          <p:cNvGrpSpPr/>
          <p:nvPr/>
        </p:nvGrpSpPr>
        <p:grpSpPr>
          <a:xfrm>
            <a:off x="4504140" y="4786424"/>
            <a:ext cx="1541320" cy="1487375"/>
            <a:chOff x="4691063" y="4721225"/>
            <a:chExt cx="1270000" cy="1225550"/>
          </a:xfrm>
        </p:grpSpPr>
        <p:sp>
          <p:nvSpPr>
            <p:cNvPr id="98" name="正方形/長方形 97"/>
            <p:cNvSpPr/>
            <p:nvPr/>
          </p:nvSpPr>
          <p:spPr>
            <a:xfrm>
              <a:off x="471328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471328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471328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471328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471328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471328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471328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485933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485933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485933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485933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485933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485933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485933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500538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500538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500538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500538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500538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500538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500538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19" name="正方形/長方形 118"/>
            <p:cNvSpPr/>
            <p:nvPr/>
          </p:nvSpPr>
          <p:spPr>
            <a:xfrm>
              <a:off x="515143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515143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515143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515143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515143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515143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515143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529748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529748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529748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529748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529748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529748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529748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3" name="正方形/長方形 132"/>
            <p:cNvSpPr/>
            <p:nvPr/>
          </p:nvSpPr>
          <p:spPr>
            <a:xfrm>
              <a:off x="544353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544353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544353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544353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544353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544353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>
            <a:xfrm>
              <a:off x="544353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0" name="正方形/長方形 139"/>
            <p:cNvSpPr/>
            <p:nvPr/>
          </p:nvSpPr>
          <p:spPr>
            <a:xfrm>
              <a:off x="558958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558958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558958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558958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558958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558958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558958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5735638" y="48895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8" name="正方形/長方形 147"/>
            <p:cNvSpPr/>
            <p:nvPr/>
          </p:nvSpPr>
          <p:spPr>
            <a:xfrm>
              <a:off x="5735638" y="50355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9" name="正方形/長方形 148"/>
            <p:cNvSpPr/>
            <p:nvPr/>
          </p:nvSpPr>
          <p:spPr>
            <a:xfrm>
              <a:off x="5735638" y="51816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5735638" y="53276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5735638" y="547370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2" name="正方形/長方形 151"/>
            <p:cNvSpPr/>
            <p:nvPr/>
          </p:nvSpPr>
          <p:spPr>
            <a:xfrm>
              <a:off x="5735638" y="56197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5735638" y="5765800"/>
              <a:ext cx="146050" cy="147638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154" name="直線矢印コネクタ 153"/>
            <p:cNvCxnSpPr/>
            <p:nvPr/>
          </p:nvCxnSpPr>
          <p:spPr>
            <a:xfrm>
              <a:off x="4691063" y="5327650"/>
              <a:ext cx="1270000" cy="1588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矢印コネクタ 154"/>
            <p:cNvCxnSpPr/>
            <p:nvPr/>
          </p:nvCxnSpPr>
          <p:spPr>
            <a:xfrm rot="16200000" flipV="1">
              <a:off x="4684713" y="5334000"/>
              <a:ext cx="1225550" cy="0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円/楕円 155"/>
            <p:cNvSpPr/>
            <p:nvPr/>
          </p:nvSpPr>
          <p:spPr>
            <a:xfrm>
              <a:off x="5275263" y="5159375"/>
              <a:ext cx="42862" cy="42863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492" name="テキスト ボックス 589"/>
            <p:cNvSpPr txBox="1">
              <a:spLocks noChangeArrowheads="1"/>
            </p:cNvSpPr>
            <p:nvPr/>
          </p:nvSpPr>
          <p:spPr bwMode="auto">
            <a:xfrm>
              <a:off x="5238750" y="5067300"/>
              <a:ext cx="161925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600">
                  <a:ea typeface="ＭＳ Ｐゴシック" charset="-128"/>
                  <a:cs typeface="Times New Roman" pitchFamily="18" charset="0"/>
                </a:rPr>
                <a:t>S1</a:t>
              </a:r>
              <a:endParaRPr lang="ja-JP" altLang="en-US" sz="160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158" name="円/楕円 157"/>
            <p:cNvSpPr/>
            <p:nvPr/>
          </p:nvSpPr>
          <p:spPr>
            <a:xfrm>
              <a:off x="5072063" y="55086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9" name="円/楕円 158"/>
            <p:cNvSpPr/>
            <p:nvPr/>
          </p:nvSpPr>
          <p:spPr>
            <a:xfrm>
              <a:off x="4983163" y="53054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0" name="円/楕円 159"/>
            <p:cNvSpPr/>
            <p:nvPr/>
          </p:nvSpPr>
          <p:spPr>
            <a:xfrm>
              <a:off x="5421313" y="53054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1" name="円/楕円 160"/>
            <p:cNvSpPr/>
            <p:nvPr/>
          </p:nvSpPr>
          <p:spPr>
            <a:xfrm>
              <a:off x="5275263" y="55975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2" name="円/楕円 161"/>
            <p:cNvSpPr/>
            <p:nvPr/>
          </p:nvSpPr>
          <p:spPr>
            <a:xfrm>
              <a:off x="5072063" y="5103813"/>
              <a:ext cx="42862" cy="42862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498" name="テキスト ボックス 600"/>
            <p:cNvSpPr txBox="1">
              <a:spLocks noChangeArrowheads="1"/>
            </p:cNvSpPr>
            <p:nvPr/>
          </p:nvSpPr>
          <p:spPr bwMode="auto">
            <a:xfrm>
              <a:off x="4698579" y="4877449"/>
              <a:ext cx="404188" cy="278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600" dirty="0">
                  <a:ea typeface="ＭＳ Ｐゴシック" charset="-128"/>
                  <a:cs typeface="Times New Roman" pitchFamily="18" charset="0"/>
                </a:rPr>
                <a:t>S4</a:t>
              </a:r>
              <a:endParaRPr lang="ja-JP" altLang="en-US" sz="1600" dirty="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164" name="円/楕円 163"/>
            <p:cNvSpPr/>
            <p:nvPr/>
          </p:nvSpPr>
          <p:spPr>
            <a:xfrm>
              <a:off x="5567363" y="5013325"/>
              <a:ext cx="42862" cy="42863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500" name="テキスト ボックス 602"/>
            <p:cNvSpPr txBox="1">
              <a:spLocks noChangeArrowheads="1"/>
            </p:cNvSpPr>
            <p:nvPr/>
          </p:nvSpPr>
          <p:spPr bwMode="auto">
            <a:xfrm>
              <a:off x="5581650" y="4779963"/>
              <a:ext cx="20161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600">
                  <a:ea typeface="ＭＳ Ｐゴシック" charset="-128"/>
                  <a:cs typeface="Times New Roman" pitchFamily="18" charset="0"/>
                </a:rPr>
                <a:t>S10</a:t>
              </a:r>
              <a:endParaRPr lang="ja-JP" altLang="en-US" sz="160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5567363" y="5159375"/>
              <a:ext cx="42862" cy="42863"/>
            </a:xfrm>
            <a:prstGeom prst="ellipse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502" name="テキスト ボックス 604"/>
            <p:cNvSpPr txBox="1">
              <a:spLocks noChangeArrowheads="1"/>
            </p:cNvSpPr>
            <p:nvPr/>
          </p:nvSpPr>
          <p:spPr bwMode="auto">
            <a:xfrm>
              <a:off x="5608638" y="5018088"/>
              <a:ext cx="200025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1600">
                  <a:ea typeface="ＭＳ Ｐゴシック" charset="-128"/>
                  <a:cs typeface="Times New Roman" pitchFamily="18" charset="0"/>
                </a:rPr>
                <a:t>S11</a:t>
              </a:r>
              <a:endParaRPr lang="ja-JP" altLang="en-US" sz="1600">
                <a:ea typeface="ＭＳ Ｐゴシック" charset="-128"/>
                <a:cs typeface="Times New Roman" pitchFamily="18" charset="0"/>
              </a:endParaRPr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471328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485933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500538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515143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529748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3" name="正方形/長方形 172"/>
            <p:cNvSpPr/>
            <p:nvPr/>
          </p:nvSpPr>
          <p:spPr>
            <a:xfrm>
              <a:off x="544353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4" name="正方形/長方形 173"/>
            <p:cNvSpPr/>
            <p:nvPr/>
          </p:nvSpPr>
          <p:spPr>
            <a:xfrm>
              <a:off x="558958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5735638" y="4743450"/>
              <a:ext cx="146050" cy="146050"/>
            </a:xfrm>
            <a:prstGeom prst="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6" name="円/楕円 175"/>
            <p:cNvSpPr/>
            <p:nvPr/>
          </p:nvSpPr>
          <p:spPr>
            <a:xfrm>
              <a:off x="5275263" y="47212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77" name="円/楕円 176"/>
            <p:cNvSpPr/>
            <p:nvPr/>
          </p:nvSpPr>
          <p:spPr>
            <a:xfrm>
              <a:off x="5275263" y="58896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178" name="直線矢印コネクタ 177"/>
            <p:cNvCxnSpPr>
              <a:stCxn id="187" idx="0"/>
              <a:endCxn id="156" idx="4"/>
            </p:cNvCxnSpPr>
            <p:nvPr/>
          </p:nvCxnSpPr>
          <p:spPr>
            <a:xfrm rot="5400000" flipH="1" flipV="1">
              <a:off x="5244306" y="5253832"/>
              <a:ext cx="103187" cy="0"/>
            </a:xfrm>
            <a:prstGeom prst="straightConnector1">
              <a:avLst/>
            </a:prstGeom>
            <a:ln w="28575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円/楕円 178"/>
            <p:cNvSpPr/>
            <p:nvPr/>
          </p:nvSpPr>
          <p:spPr>
            <a:xfrm>
              <a:off x="4983163" y="5600700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0" name="円/楕円 179"/>
            <p:cNvSpPr/>
            <p:nvPr/>
          </p:nvSpPr>
          <p:spPr>
            <a:xfrm>
              <a:off x="5859463" y="53054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1" name="円/楕円 180"/>
            <p:cNvSpPr/>
            <p:nvPr/>
          </p:nvSpPr>
          <p:spPr>
            <a:xfrm>
              <a:off x="4691063" y="5305425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2" name="円/楕円 181"/>
            <p:cNvSpPr/>
            <p:nvPr/>
          </p:nvSpPr>
          <p:spPr>
            <a:xfrm>
              <a:off x="5275263" y="5746750"/>
              <a:ext cx="42862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83" name="円/楕円 182"/>
            <p:cNvSpPr/>
            <p:nvPr/>
          </p:nvSpPr>
          <p:spPr>
            <a:xfrm>
              <a:off x="4838700" y="5305425"/>
              <a:ext cx="42863" cy="42863"/>
            </a:xfrm>
            <a:prstGeom prst="ellipse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cxnSp>
          <p:nvCxnSpPr>
            <p:cNvPr id="184" name="直線矢印コネクタ 183"/>
            <p:cNvCxnSpPr>
              <a:stCxn id="187" idx="7"/>
              <a:endCxn id="166" idx="3"/>
            </p:cNvCxnSpPr>
            <p:nvPr/>
          </p:nvCxnSpPr>
          <p:spPr>
            <a:xfrm rot="5400000" flipH="1" flipV="1">
              <a:off x="5384800" y="5122863"/>
              <a:ext cx="115887" cy="261938"/>
            </a:xfrm>
            <a:prstGeom prst="straightConnector1">
              <a:avLst/>
            </a:prstGeom>
            <a:ln w="12700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矢印コネクタ 184"/>
            <p:cNvCxnSpPr>
              <a:stCxn id="187" idx="1"/>
              <a:endCxn id="162" idx="5"/>
            </p:cNvCxnSpPr>
            <p:nvPr/>
          </p:nvCxnSpPr>
          <p:spPr>
            <a:xfrm rot="16200000" flipV="1">
              <a:off x="5109369" y="5139531"/>
              <a:ext cx="171450" cy="173038"/>
            </a:xfrm>
            <a:prstGeom prst="straightConnector1">
              <a:avLst/>
            </a:prstGeom>
            <a:ln w="12700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矢印コネクタ 185"/>
            <p:cNvCxnSpPr>
              <a:stCxn id="187" idx="7"/>
              <a:endCxn id="164" idx="3"/>
            </p:cNvCxnSpPr>
            <p:nvPr/>
          </p:nvCxnSpPr>
          <p:spPr>
            <a:xfrm rot="5400000" flipH="1" flipV="1">
              <a:off x="5311775" y="5049838"/>
              <a:ext cx="261937" cy="261938"/>
            </a:xfrm>
            <a:prstGeom prst="straightConnector1">
              <a:avLst/>
            </a:prstGeom>
            <a:ln w="28575">
              <a:solidFill>
                <a:srgbClr val="006699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円/楕円 186"/>
            <p:cNvSpPr/>
            <p:nvPr/>
          </p:nvSpPr>
          <p:spPr>
            <a:xfrm>
              <a:off x="5275263" y="5305425"/>
              <a:ext cx="42862" cy="428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57263">
                <a:defRPr/>
              </a:pPr>
              <a:endParaRPr lang="ja-JP" altLang="en-US" sz="1600">
                <a:solidFill>
                  <a:srgbClr val="FFFFFF"/>
                </a:solidFill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523" name="円/楕円 201"/>
            <p:cNvSpPr>
              <a:spLocks noChangeArrowheads="1"/>
            </p:cNvSpPr>
            <p:nvPr/>
          </p:nvSpPr>
          <p:spPr bwMode="auto">
            <a:xfrm>
              <a:off x="5014913" y="5030788"/>
              <a:ext cx="565150" cy="566737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 sz="1200">
                <a:ea typeface="ＭＳ Ｐゴシック" charset="-128"/>
              </a:endParaRPr>
            </a:p>
          </p:txBody>
        </p:sp>
        <p:sp>
          <p:nvSpPr>
            <p:cNvPr id="14524" name="円/楕円 202"/>
            <p:cNvSpPr>
              <a:spLocks noChangeArrowheads="1"/>
            </p:cNvSpPr>
            <p:nvPr/>
          </p:nvSpPr>
          <p:spPr bwMode="auto">
            <a:xfrm>
              <a:off x="4973638" y="4989513"/>
              <a:ext cx="647700" cy="6477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 sz="1200">
                <a:ea typeface="ＭＳ Ｐゴシック" charset="-128"/>
              </a:endParaRPr>
            </a:p>
          </p:txBody>
        </p:sp>
        <p:sp>
          <p:nvSpPr>
            <p:cNvPr id="14525" name="円/楕円 203"/>
            <p:cNvSpPr>
              <a:spLocks noChangeArrowheads="1"/>
            </p:cNvSpPr>
            <p:nvPr/>
          </p:nvSpPr>
          <p:spPr bwMode="auto">
            <a:xfrm>
              <a:off x="4906963" y="4914900"/>
              <a:ext cx="792162" cy="792163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ja-JP" altLang="en-US" sz="1200">
                <a:ea typeface="ＭＳ Ｐゴシック" charset="-128"/>
              </a:endParaRPr>
            </a:p>
          </p:txBody>
        </p:sp>
      </p:grpSp>
      <p:sp>
        <p:nvSpPr>
          <p:cNvPr id="14526" name="正方形/長方形 190"/>
          <p:cNvSpPr>
            <a:spLocks noChangeArrowheads="1"/>
          </p:cNvSpPr>
          <p:nvPr/>
        </p:nvSpPr>
        <p:spPr bwMode="auto">
          <a:xfrm>
            <a:off x="896938" y="4313238"/>
            <a:ext cx="26904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dirty="0" smtClean="0">
                <a:ea typeface="ＭＳ Ｐゴシック" charset="-128"/>
                <a:sym typeface="Symbol" pitchFamily="18" charset="2"/>
              </a:rPr>
              <a:t> </a:t>
            </a:r>
            <a:r>
              <a:rPr kumimoji="1" lang="en-US" altLang="ja-JP" dirty="0">
                <a:ea typeface="ＭＳ Ｐゴシック" charset="-128"/>
                <a:sym typeface="Symbol" pitchFamily="18" charset="2"/>
              </a:rPr>
              <a:t>Limited STAs </a:t>
            </a:r>
            <a:r>
              <a:rPr kumimoji="1" lang="en-US" altLang="ja-JP" dirty="0" smtClean="0">
                <a:ea typeface="ＭＳ Ｐゴシック" charset="-128"/>
                <a:sym typeface="Symbol" pitchFamily="18" charset="2"/>
              </a:rPr>
              <a:t>approach</a:t>
            </a:r>
            <a:endParaRPr lang="ja-JP" altLang="en-US" dirty="0">
              <a:ea typeface="ＭＳ Ｐゴシック" charset="-128"/>
            </a:endParaRPr>
          </a:p>
        </p:txBody>
      </p:sp>
      <p:sp>
        <p:nvSpPr>
          <p:cNvPr id="14527" name="正方形/長方形 191"/>
          <p:cNvSpPr>
            <a:spLocks noChangeArrowheads="1"/>
          </p:cNvSpPr>
          <p:nvPr/>
        </p:nvSpPr>
        <p:spPr bwMode="auto">
          <a:xfrm>
            <a:off x="4551363" y="4333875"/>
            <a:ext cx="3652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dirty="0" smtClean="0">
                <a:ea typeface="ＭＳ Ｐゴシック" charset="-128"/>
                <a:sym typeface="Symbol" pitchFamily="18" charset="2"/>
              </a:rPr>
              <a:t>Random </a:t>
            </a:r>
            <a:r>
              <a:rPr kumimoji="1" lang="en-US" altLang="ja-JP" dirty="0">
                <a:ea typeface="ＭＳ Ｐゴシック" charset="-128"/>
                <a:sym typeface="Symbol" pitchFamily="18" charset="2"/>
              </a:rPr>
              <a:t>offset angle </a:t>
            </a:r>
            <a:r>
              <a:rPr kumimoji="1" lang="en-US" altLang="ja-JP" dirty="0" smtClean="0">
                <a:ea typeface="ＭＳ Ｐゴシック" charset="-128"/>
                <a:sym typeface="Symbol" pitchFamily="18" charset="2"/>
              </a:rPr>
              <a:t>approach</a:t>
            </a:r>
            <a:endParaRPr lang="ja-JP" altLang="en-US" dirty="0">
              <a:ea typeface="ＭＳ Ｐゴシック" charset="-128"/>
            </a:endParaRPr>
          </a:p>
        </p:txBody>
      </p:sp>
      <p:sp>
        <p:nvSpPr>
          <p:cNvPr id="14528" name="テキスト ボックス 192"/>
          <p:cNvSpPr txBox="1">
            <a:spLocks noChangeArrowheads="1"/>
          </p:cNvSpPr>
          <p:nvPr/>
        </p:nvSpPr>
        <p:spPr bwMode="auto">
          <a:xfrm>
            <a:off x="2428875" y="4876800"/>
            <a:ext cx="20653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1600" dirty="0">
                <a:ea typeface="ＭＳ Ｐゴシック" charset="-128"/>
              </a:rPr>
              <a:t>STA1 (0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</a:t>
            </a:r>
            <a:r>
              <a:rPr kumimoji="1" lang="en-US" altLang="ja-JP" sz="1600" dirty="0">
                <a:ea typeface="ＭＳ Ｐゴシック" charset="-128"/>
              </a:rPr>
              <a:t>, 5m)</a:t>
            </a:r>
          </a:p>
          <a:p>
            <a:r>
              <a:rPr kumimoji="1" lang="en-US" altLang="ja-JP" sz="1600" dirty="0">
                <a:ea typeface="ＭＳ Ｐゴシック" charset="-128"/>
              </a:rPr>
              <a:t>STA4 (45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</a:t>
            </a:r>
            <a:r>
              <a:rPr kumimoji="1" lang="en-US" altLang="ja-JP" sz="1600" dirty="0">
                <a:ea typeface="ＭＳ Ｐゴシック" charset="-128"/>
              </a:rPr>
              <a:t>, 9.9m)</a:t>
            </a:r>
          </a:p>
          <a:p>
            <a:r>
              <a:rPr kumimoji="1" lang="en-US" altLang="ja-JP" sz="1600" dirty="0">
                <a:ea typeface="ＭＳ Ｐゴシック" charset="-128"/>
              </a:rPr>
              <a:t>STA10 (-45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, </a:t>
            </a:r>
            <a:r>
              <a:rPr kumimoji="1" lang="en-US" altLang="ja-JP" sz="1600" dirty="0">
                <a:ea typeface="ＭＳ Ｐゴシック" charset="-128"/>
              </a:rPr>
              <a:t>14.1m)</a:t>
            </a:r>
          </a:p>
          <a:p>
            <a:r>
              <a:rPr kumimoji="1" lang="en-US" altLang="ja-JP" sz="1600" dirty="0">
                <a:ea typeface="ＭＳ Ｐゴシック" charset="-128"/>
              </a:rPr>
              <a:t>STA11 (-63.4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, </a:t>
            </a:r>
            <a:r>
              <a:rPr kumimoji="1" lang="en-US" altLang="ja-JP" sz="1600" dirty="0">
                <a:ea typeface="ＭＳ Ｐゴシック" charset="-128"/>
              </a:rPr>
              <a:t>11.2m)</a:t>
            </a:r>
            <a:endParaRPr kumimoji="1" lang="ja-JP" altLang="en-US" sz="1600" dirty="0">
              <a:ea typeface="ＭＳ Ｐゴシック" charset="-128"/>
            </a:endParaRPr>
          </a:p>
        </p:txBody>
      </p:sp>
      <p:sp>
        <p:nvSpPr>
          <p:cNvPr id="14529" name="テキスト ボックス 193"/>
          <p:cNvSpPr txBox="1">
            <a:spLocks noChangeArrowheads="1"/>
          </p:cNvSpPr>
          <p:nvPr/>
        </p:nvSpPr>
        <p:spPr bwMode="auto">
          <a:xfrm>
            <a:off x="6054725" y="4787900"/>
            <a:ext cx="30887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ja-JP" sz="1600" dirty="0">
                <a:ea typeface="ＭＳ Ｐゴシック" charset="-128"/>
              </a:rPr>
              <a:t>Offset angle is set to </a:t>
            </a:r>
            <a:r>
              <a:rPr kumimoji="1" lang="en-US" altLang="ja-JP" sz="1600" dirty="0" smtClean="0">
                <a:ea typeface="ＭＳ Ｐゴシック" charset="-128"/>
              </a:rPr>
              <a:t>be over 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180</a:t>
            </a:r>
          </a:p>
          <a:p>
            <a:r>
              <a:rPr kumimoji="1" lang="en-US" altLang="ja-JP" sz="1600" dirty="0">
                <a:ea typeface="ＭＳ Ｐゴシック" charset="-128"/>
              </a:rPr>
              <a:t>STA1 (0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 180</a:t>
            </a:r>
            <a:r>
              <a:rPr kumimoji="1" lang="en-US" altLang="ja-JP" sz="1600" dirty="0">
                <a:ea typeface="ＭＳ Ｐゴシック" charset="-128"/>
              </a:rPr>
              <a:t>, 5m)</a:t>
            </a:r>
          </a:p>
          <a:p>
            <a:r>
              <a:rPr kumimoji="1" lang="en-US" altLang="ja-JP" sz="1600" dirty="0">
                <a:ea typeface="ＭＳ Ｐゴシック" charset="-128"/>
              </a:rPr>
              <a:t>STA4 (45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 180</a:t>
            </a:r>
            <a:r>
              <a:rPr kumimoji="1" lang="en-US" altLang="ja-JP" sz="1600" dirty="0">
                <a:ea typeface="ＭＳ Ｐゴシック" charset="-128"/>
              </a:rPr>
              <a:t>, 9.9m)</a:t>
            </a:r>
          </a:p>
          <a:p>
            <a:r>
              <a:rPr kumimoji="1" lang="en-US" altLang="ja-JP" sz="1600" dirty="0">
                <a:ea typeface="ＭＳ Ｐゴシック" charset="-128"/>
              </a:rPr>
              <a:t>STA10 (-45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 180, </a:t>
            </a:r>
            <a:r>
              <a:rPr kumimoji="1" lang="en-US" altLang="ja-JP" sz="1600" dirty="0">
                <a:ea typeface="ＭＳ Ｐゴシック" charset="-128"/>
              </a:rPr>
              <a:t>14.1m)</a:t>
            </a:r>
          </a:p>
          <a:p>
            <a:r>
              <a:rPr kumimoji="1" lang="en-US" altLang="ja-JP" sz="1600" dirty="0">
                <a:ea typeface="ＭＳ Ｐゴシック" charset="-128"/>
              </a:rPr>
              <a:t>STA11 (-63.4</a:t>
            </a:r>
            <a:r>
              <a:rPr kumimoji="1" lang="en-US" altLang="ja-JP" sz="1600" dirty="0">
                <a:ea typeface="ＭＳ Ｐゴシック" charset="-128"/>
                <a:sym typeface="Symbol" pitchFamily="18" charset="2"/>
              </a:rPr>
              <a:t> 180, </a:t>
            </a:r>
            <a:r>
              <a:rPr kumimoji="1" lang="en-US" altLang="ja-JP" sz="1600" dirty="0">
                <a:ea typeface="ＭＳ Ｐゴシック" charset="-128"/>
              </a:rPr>
              <a:t>11.2m)</a:t>
            </a:r>
            <a:endParaRPr kumimoji="1" lang="ja-JP" altLang="en-US" sz="1600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>
                <a:ea typeface="ＭＳ Ｐゴシック" charset="-128"/>
              </a:rPr>
              <a:t>SINR for Two STAs MU-MIMO</a:t>
            </a:r>
            <a:endParaRPr kumimoji="1" lang="ja-JP" altLang="en-US" smtClean="0">
              <a:ea typeface="ＭＳ Ｐゴシック" charset="-128"/>
            </a:endParaRPr>
          </a:p>
        </p:txBody>
      </p:sp>
      <p:sp>
        <p:nvSpPr>
          <p:cNvPr id="3077" name="コンテンツ プレースホルダ 2"/>
          <p:cNvSpPr>
            <a:spLocks noGrp="1"/>
          </p:cNvSpPr>
          <p:nvPr>
            <p:ph idx="1"/>
          </p:nvPr>
        </p:nvSpPr>
        <p:spPr>
          <a:xfrm>
            <a:off x="676275" y="1690688"/>
            <a:ext cx="7772400" cy="4114800"/>
          </a:xfrm>
        </p:spPr>
        <p:txBody>
          <a:bodyPr/>
          <a:lstStyle/>
          <a:p>
            <a:r>
              <a:rPr kumimoji="1" lang="en-US" altLang="ja-JP" b="0" dirty="0" smtClean="0">
                <a:ea typeface="ＭＳ Ｐゴシック" charset="-128"/>
              </a:rPr>
              <a:t>CDFs of SINR in MU-MIMO when AP communicates with two STAs using perfect channel state information (CSI) (0 ms) and outdated CSI corresponding to 40 ms</a:t>
            </a:r>
          </a:p>
          <a:p>
            <a:r>
              <a:rPr kumimoji="1" lang="en-US" altLang="ja-JP" b="0" dirty="0" smtClean="0">
                <a:ea typeface="ＭＳ Ｐゴシック" charset="-128"/>
              </a:rPr>
              <a:t>Differences of median values are less than 1.3 dB</a:t>
            </a:r>
          </a:p>
          <a:p>
            <a:endParaRPr kumimoji="1" lang="en-US" altLang="ja-JP" b="0" dirty="0" smtClean="0">
              <a:ea typeface="ＭＳ Ｐゴシック" charset="-128"/>
            </a:endParaRPr>
          </a:p>
        </p:txBody>
      </p:sp>
      <p:sp>
        <p:nvSpPr>
          <p:cNvPr id="3078" name="日付プレースホルダ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March 2010</a:t>
            </a:r>
          </a:p>
        </p:txBody>
      </p:sp>
      <p:sp>
        <p:nvSpPr>
          <p:cNvPr id="3079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R. Kudo  et al., NTT</a:t>
            </a:r>
          </a:p>
        </p:txBody>
      </p:sp>
      <p:sp>
        <p:nvSpPr>
          <p:cNvPr id="308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254E2522-4EDA-40D0-A3F2-5B3D8EF9E835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graphicFrame>
        <p:nvGraphicFramePr>
          <p:cNvPr id="3074" name="Object 191"/>
          <p:cNvGraphicFramePr>
            <a:graphicFrameLocks noChangeAspect="1"/>
          </p:cNvGraphicFramePr>
          <p:nvPr/>
        </p:nvGraphicFramePr>
        <p:xfrm>
          <a:off x="1066800" y="3651250"/>
          <a:ext cx="3667125" cy="2720975"/>
        </p:xfrm>
        <a:graphic>
          <a:graphicData uri="http://schemas.openxmlformats.org/presentationml/2006/ole">
            <p:oleObj spid="_x0000_s3074" name="KGPlot" r:id="rId3" imgW="6680160" imgH="4952880" progId="KGraph_Plot">
              <p:embed/>
            </p:oleObj>
          </a:graphicData>
        </a:graphic>
      </p:graphicFrame>
      <p:graphicFrame>
        <p:nvGraphicFramePr>
          <p:cNvPr id="3075" name="Object 192"/>
          <p:cNvGraphicFramePr>
            <a:graphicFrameLocks noChangeAspect="1"/>
          </p:cNvGraphicFramePr>
          <p:nvPr/>
        </p:nvGraphicFramePr>
        <p:xfrm>
          <a:off x="4797425" y="3659188"/>
          <a:ext cx="3635375" cy="2657475"/>
        </p:xfrm>
        <a:graphic>
          <a:graphicData uri="http://schemas.openxmlformats.org/presentationml/2006/ole">
            <p:oleObj spid="_x0000_s3075" name="KGPlot" r:id="rId4" imgW="6616800" imgH="4838760" progId="KGraph_Plot">
              <p:embed/>
            </p:oleObj>
          </a:graphicData>
        </a:graphic>
      </p:graphicFrame>
      <p:sp>
        <p:nvSpPr>
          <p:cNvPr id="3081" name="テキスト ボックス 202"/>
          <p:cNvSpPr txBox="1">
            <a:spLocks noChangeArrowheads="1"/>
          </p:cNvSpPr>
          <p:nvPr/>
        </p:nvSpPr>
        <p:spPr bwMode="auto">
          <a:xfrm>
            <a:off x="3578225" y="3444875"/>
            <a:ext cx="1176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ja-JP" altLang="en-US" i="1" dirty="0">
                <a:ea typeface="ＭＳ Ｐゴシック" charset="-128"/>
                <a:sym typeface="Symbol" pitchFamily="18" charset="2"/>
              </a:rPr>
              <a:t></a:t>
            </a:r>
            <a:r>
              <a:rPr kumimoji="1" lang="en-US" altLang="ja-JP" i="1" dirty="0">
                <a:ea typeface="ＭＳ Ｐゴシック" charset="-128"/>
                <a:sym typeface="Symbol" pitchFamily="18" charset="2"/>
              </a:rPr>
              <a:t>t</a:t>
            </a:r>
            <a:r>
              <a:rPr kumimoji="1" lang="en-US" altLang="ja-JP" dirty="0">
                <a:ea typeface="ＭＳ Ｐゴシック" charset="-128"/>
                <a:sym typeface="Symbol" pitchFamily="18" charset="2"/>
              </a:rPr>
              <a:t> = 0 ms</a:t>
            </a:r>
            <a:endParaRPr kumimoji="1" lang="ja-JP" altLang="en-US" dirty="0">
              <a:ea typeface="ＭＳ Ｐゴシック" charset="-128"/>
            </a:endParaRPr>
          </a:p>
        </p:txBody>
      </p:sp>
      <p:sp>
        <p:nvSpPr>
          <p:cNvPr id="3082" name="テキスト ボックス 203"/>
          <p:cNvSpPr txBox="1">
            <a:spLocks noChangeArrowheads="1"/>
          </p:cNvSpPr>
          <p:nvPr/>
        </p:nvSpPr>
        <p:spPr bwMode="auto">
          <a:xfrm>
            <a:off x="7000875" y="3429000"/>
            <a:ext cx="1303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ja-JP" altLang="en-US" i="1" dirty="0">
                <a:ea typeface="ＭＳ Ｐゴシック" charset="-128"/>
                <a:sym typeface="Symbol" pitchFamily="18" charset="2"/>
              </a:rPr>
              <a:t></a:t>
            </a:r>
            <a:r>
              <a:rPr kumimoji="1" lang="en-US" altLang="ja-JP" i="1" dirty="0">
                <a:ea typeface="ＭＳ Ｐゴシック" charset="-128"/>
                <a:sym typeface="Symbol" pitchFamily="18" charset="2"/>
              </a:rPr>
              <a:t>t</a:t>
            </a:r>
            <a:r>
              <a:rPr kumimoji="1" lang="en-US" altLang="ja-JP" dirty="0">
                <a:ea typeface="ＭＳ Ｐゴシック" charset="-128"/>
                <a:sym typeface="Symbol" pitchFamily="18" charset="2"/>
              </a:rPr>
              <a:t> = 40 ms</a:t>
            </a:r>
            <a:endParaRPr kumimoji="1" lang="ja-JP" altLang="en-US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2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10720</TotalTime>
  <Words>992</Words>
  <Application>Microsoft Office PowerPoint</Application>
  <PresentationFormat>画面に合わせる (4:3)</PresentationFormat>
  <Paragraphs>181</Paragraphs>
  <Slides>14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2_802-11-Submission</vt:lpstr>
      <vt:lpstr>Document</vt:lpstr>
      <vt:lpstr>KGPlot</vt:lpstr>
      <vt:lpstr>数式</vt:lpstr>
      <vt:lpstr>PHY Abstraction for MU-MIMO in TGac</vt:lpstr>
      <vt:lpstr>Overview</vt:lpstr>
      <vt:lpstr>Introduction</vt:lpstr>
      <vt:lpstr>Example of PHY / MAC simulation</vt:lpstr>
      <vt:lpstr>Number of STA Combinations</vt:lpstr>
      <vt:lpstr>PHY Abstraction Approach</vt:lpstr>
      <vt:lpstr>PHY Abstraction Method</vt:lpstr>
      <vt:lpstr>Simulation Conditions</vt:lpstr>
      <vt:lpstr>SINR for Two STAs MU-MIMO</vt:lpstr>
      <vt:lpstr>SINR for Four STAs MU-MIMO</vt:lpstr>
      <vt:lpstr>Results of Performance Evaluation</vt:lpstr>
      <vt:lpstr>Summary</vt:lpstr>
      <vt:lpstr>スライド 13</vt:lpstr>
      <vt:lpstr>Straw poll</vt:lpstr>
    </vt:vector>
  </TitlesOfParts>
  <Company>Qualcomm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WFA VHT Study Group Consolidation of Usage Models V7</dc:title>
  <dc:creator>Rolf De Vegt</dc:creator>
  <cp:lastModifiedBy>whag</cp:lastModifiedBy>
  <cp:revision>438</cp:revision>
  <cp:lastPrinted>1998-02-10T13:28:06Z</cp:lastPrinted>
  <dcterms:created xsi:type="dcterms:W3CDTF">2007-11-09T04:49:36Z</dcterms:created>
  <dcterms:modified xsi:type="dcterms:W3CDTF">2010-03-15T08:23:36Z</dcterms:modified>
</cp:coreProperties>
</file>