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69" r:id="rId2"/>
    <p:sldId id="302" r:id="rId3"/>
    <p:sldId id="313" r:id="rId4"/>
    <p:sldId id="314" r:id="rId5"/>
    <p:sldId id="304" r:id="rId6"/>
    <p:sldId id="315" r:id="rId7"/>
    <p:sldId id="317" r:id="rId8"/>
    <p:sldId id="306" r:id="rId9"/>
    <p:sldId id="307" r:id="rId10"/>
    <p:sldId id="316" r:id="rId11"/>
    <p:sldId id="318" r:id="rId12"/>
    <p:sldId id="308" r:id="rId13"/>
    <p:sldId id="309" r:id="rId14"/>
    <p:sldId id="310" r:id="rId15"/>
  </p:sldIdLst>
  <p:sldSz cx="9144000" cy="6858000" type="screen4x3"/>
  <p:notesSz cx="673417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0000"/>
    <a:srgbClr val="FF3300"/>
    <a:srgbClr val="FF9966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3" autoAdjust="0"/>
    <p:restoredTop sz="85329" autoAdjust="0"/>
  </p:normalViewPr>
  <p:slideViewPr>
    <p:cSldViewPr snapToGrid="0">
      <p:cViewPr varScale="1">
        <p:scale>
          <a:sx n="83" d="100"/>
          <a:sy n="83" d="100"/>
        </p:scale>
        <p:origin x="-222" y="-90"/>
      </p:cViewPr>
      <p:guideLst>
        <p:guide orient="horz" pos="21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75088" y="203200"/>
            <a:ext cx="2184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3200"/>
            <a:ext cx="933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00563" y="9550400"/>
            <a:ext cx="16351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200"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01963" y="9550400"/>
            <a:ext cx="5826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 sz="1200"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E97C4D6-2ACC-4271-A428-3E344EA7B5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50400"/>
            <a:ext cx="6905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 sz="1200"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9288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363" y="117475"/>
            <a:ext cx="2184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7475"/>
            <a:ext cx="933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7888"/>
            <a:ext cx="4940300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08438" y="9553575"/>
            <a:ext cx="20923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 sz="1200"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44825" y="9553575"/>
            <a:ext cx="5826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200"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98E94D7-0116-434C-8B88-73DE7627A9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3575"/>
            <a:ext cx="690562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sz="1200"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1988"/>
            <a:ext cx="5327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478463" y="104775"/>
            <a:ext cx="622300" cy="225425"/>
          </a:xfrm>
          <a:noFill/>
        </p:spPr>
        <p:txBody>
          <a:bodyPr/>
          <a:lstStyle/>
          <a:p>
            <a:r>
              <a:rPr lang="en-US" altLang="ja-JP" smtClean="0"/>
              <a:t>doc.: IEEE 802.11-yy/xxxxr0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35000" y="104775"/>
            <a:ext cx="803275" cy="225425"/>
          </a:xfrm>
          <a:noFill/>
        </p:spPr>
        <p:txBody>
          <a:bodyPr/>
          <a:lstStyle/>
          <a:p>
            <a:r>
              <a:rPr lang="en-US" altLang="ja-JP" smtClean="0"/>
              <a:t>Month Year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28963" y="9553575"/>
            <a:ext cx="498475" cy="195263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BEBA4164-A396-4844-A49B-86C70E576647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sz="1800" b="1">
                <a:ea typeface="+mn-ea"/>
              </a:rPr>
              <a:t>doc.: IEEE 802.11-09/0161r1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sz="1200">
                <a:ea typeface="+mn-ea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8" name="TextBox 10"/>
          <p:cNvSpPr txBox="1"/>
          <p:nvPr userDrawn="1"/>
        </p:nvSpPr>
        <p:spPr>
          <a:xfrm>
            <a:off x="5181600" y="190500"/>
            <a:ext cx="335280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kumimoji="0" lang="en-US" altLang="ja-JP" b="1" dirty="0">
                <a:ea typeface="ＭＳ Ｐゴシック" pitchFamily="50" charset="-128"/>
              </a:rPr>
              <a:t>doc.: IEEE </a:t>
            </a:r>
            <a:r>
              <a:rPr kumimoji="0" lang="en-US" altLang="ja-JP" b="1" dirty="0" smtClean="0">
                <a:ea typeface="ＭＳ Ｐゴシック" pitchFamily="50" charset="-128"/>
              </a:rPr>
              <a:t>802.11-10/0332r0</a:t>
            </a:r>
            <a:endParaRPr kumimoji="0" lang="en-US" altLang="ja-JP" b="1" dirty="0">
              <a:ea typeface="ＭＳ Ｐゴシック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2010</a:t>
            </a: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87549" y="6523038"/>
            <a:ext cx="154208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K. Ishihara  et al., (NTT)</a:t>
            </a:r>
            <a:endParaRPr lang="en-US" altLang="ja-JP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4782485-4F9D-40D6-B129-52BE5C6654B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3588" y="266700"/>
            <a:ext cx="117475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March 2010</a:t>
            </a:r>
            <a:endParaRPr lang="en-US" altLang="ja-JP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0638" y="6523038"/>
            <a:ext cx="2159000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K. Ishihara  et al.,(NTT)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37000" y="6500813"/>
            <a:ext cx="60007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31CA140-C07F-41D4-B415-CED3C458D09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Arial" pitchFamily="34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B1EB796D-888E-4173-AFF7-185814E6B404}" type="slidenum">
              <a:rPr lang="en-US" altLang="ja-JP" smtClean="0">
                <a:ea typeface="ＭＳ Ｐゴシック" charset="-128"/>
              </a:rPr>
              <a:pPr/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785813"/>
            <a:ext cx="7896225" cy="1066800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CSI Report for Explicit Feedback Beamforming in Downlink MU-MIMO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79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latin typeface="Times New Roman" pitchFamily="18" charset="0"/>
                <a:ea typeface="ＭＳ Ｐゴシック" charset="-128"/>
              </a:rPr>
              <a:t>Date:</a:t>
            </a:r>
            <a:r>
              <a:rPr lang="en-US" altLang="ja-JP" sz="2000" b="0" dirty="0" smtClean="0">
                <a:latin typeface="Times New Roman" pitchFamily="18" charset="0"/>
                <a:ea typeface="ＭＳ Ｐゴシック" charset="-128"/>
              </a:rPr>
              <a:t> </a:t>
            </a:r>
            <a:r>
              <a:rPr lang="en-US" altLang="ja-JP" sz="2000" b="0" dirty="0" smtClean="0">
                <a:latin typeface="Times New Roman" pitchFamily="18" charset="0"/>
                <a:ea typeface="ＭＳ Ｐゴシック" charset="-128"/>
              </a:rPr>
              <a:t>2010-3-15</a:t>
            </a:r>
            <a:endParaRPr lang="ja-JP" altLang="en-US" sz="2000" b="0" dirty="0" smtClean="0">
              <a:latin typeface="Times New Roman" pitchFamily="18" charset="0"/>
              <a:ea typeface="ＭＳ Ｐゴシック" charset="-128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74725" y="2833688"/>
          <a:ext cx="6745288" cy="4211637"/>
        </p:xfrm>
        <a:graphic>
          <a:graphicData uri="http://schemas.openxmlformats.org/presentationml/2006/ole">
            <p:oleObj spid="_x0000_s1026" name="Document" r:id="rId4" imgW="8429777" imgH="527491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4473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b="1"/>
              <a:t>Authors: </a:t>
            </a:r>
            <a:endParaRPr kumimoji="0"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843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A3EC5BF1-084C-4E8A-9BAC-BEBB47266C8C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879475"/>
          </a:xfrm>
        </p:spPr>
        <p:txBody>
          <a:bodyPr/>
          <a:lstStyle/>
          <a:p>
            <a:r>
              <a:rPr lang="en-US" altLang="ja-JP" sz="2800" smtClean="0">
                <a:latin typeface="Times New Roman" pitchFamily="18" charset="0"/>
                <a:ea typeface="ＭＳ Ｐゴシック" charset="-128"/>
              </a:rPr>
              <a:t>One example of CSI compression scheme </a:t>
            </a:r>
            <a:br>
              <a:rPr lang="en-US" altLang="ja-JP" sz="2800" smtClean="0">
                <a:latin typeface="Times New Roman" pitchFamily="18" charset="0"/>
                <a:ea typeface="ＭＳ Ｐゴシック" charset="-128"/>
              </a:rPr>
            </a:br>
            <a:r>
              <a:rPr lang="en-US" altLang="ja-JP" sz="2800" smtClean="0">
                <a:latin typeface="Times New Roman" pitchFamily="18" charset="0"/>
                <a:ea typeface="ＭＳ Ｐゴシック" charset="-128"/>
              </a:rPr>
              <a:t>in time domain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1785938"/>
            <a:ext cx="7772400" cy="228282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ja-JP" sz="2000" smtClean="0">
                <a:latin typeface="Times New Roman" pitchFamily="18" charset="0"/>
                <a:ea typeface="ＭＳ Ｐゴシック" charset="-128"/>
              </a:rPr>
              <a:t>CSI is estimated in frequency domain.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000" smtClean="0">
                <a:latin typeface="Times New Roman" pitchFamily="18" charset="0"/>
                <a:ea typeface="ＭＳ Ｐゴシック" charset="-128"/>
              </a:rPr>
              <a:t>CSI in frequency domain is converted to that in time domain using IDFT.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000" smtClean="0">
                <a:latin typeface="Times New Roman" pitchFamily="18" charset="0"/>
                <a:ea typeface="ＭＳ Ｐゴシック" charset="-128"/>
              </a:rPr>
              <a:t>CSI components, whose power are larger than threshold level, are selected.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000" smtClean="0">
                <a:latin typeface="Times New Roman" pitchFamily="18" charset="0"/>
                <a:ea typeface="ＭＳ Ｐゴシック" charset="-128"/>
              </a:rPr>
              <a:t>Selected CSI components are scaled and quantized.</a:t>
            </a:r>
          </a:p>
        </p:txBody>
      </p:sp>
      <p:grpSp>
        <p:nvGrpSpPr>
          <p:cNvPr id="18438" name="Group 54"/>
          <p:cNvGrpSpPr>
            <a:grpSpLocks/>
          </p:cNvGrpSpPr>
          <p:nvPr/>
        </p:nvGrpSpPr>
        <p:grpSpPr bwMode="auto">
          <a:xfrm>
            <a:off x="5375275" y="4206875"/>
            <a:ext cx="3482975" cy="1762125"/>
            <a:chOff x="3198" y="1388"/>
            <a:chExt cx="1790" cy="925"/>
          </a:xfrm>
        </p:grpSpPr>
        <p:sp>
          <p:nvSpPr>
            <p:cNvPr id="18464" name="Line 55"/>
            <p:cNvSpPr>
              <a:spLocks noChangeShapeType="1"/>
            </p:cNvSpPr>
            <p:nvPr/>
          </p:nvSpPr>
          <p:spPr bwMode="auto">
            <a:xfrm>
              <a:off x="3198" y="2083"/>
              <a:ext cx="17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5" name="Text Box 56"/>
            <p:cNvSpPr txBox="1">
              <a:spLocks noChangeArrowheads="1"/>
            </p:cNvSpPr>
            <p:nvPr/>
          </p:nvSpPr>
          <p:spPr bwMode="auto">
            <a:xfrm>
              <a:off x="4679" y="2074"/>
              <a:ext cx="309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400" i="1"/>
                <a:t>time</a:t>
              </a:r>
            </a:p>
          </p:txBody>
        </p:sp>
        <p:sp>
          <p:nvSpPr>
            <p:cNvPr id="18466" name="Line 57"/>
            <p:cNvSpPr>
              <a:spLocks noChangeShapeType="1"/>
            </p:cNvSpPr>
            <p:nvPr/>
          </p:nvSpPr>
          <p:spPr bwMode="auto">
            <a:xfrm flipH="1" flipV="1">
              <a:off x="3730" y="1527"/>
              <a:ext cx="1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7" name="Line 58"/>
            <p:cNvSpPr>
              <a:spLocks noChangeShapeType="1"/>
            </p:cNvSpPr>
            <p:nvPr/>
          </p:nvSpPr>
          <p:spPr bwMode="auto">
            <a:xfrm flipV="1">
              <a:off x="3619" y="1396"/>
              <a:ext cx="3" cy="6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8" name="Line 59"/>
            <p:cNvSpPr>
              <a:spLocks noChangeShapeType="1"/>
            </p:cNvSpPr>
            <p:nvPr/>
          </p:nvSpPr>
          <p:spPr bwMode="auto">
            <a:xfrm flipV="1">
              <a:off x="3599" y="2127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9" name="Text Box 60"/>
            <p:cNvSpPr txBox="1">
              <a:spLocks noChangeArrowheads="1"/>
            </p:cNvSpPr>
            <p:nvPr/>
          </p:nvSpPr>
          <p:spPr bwMode="auto">
            <a:xfrm>
              <a:off x="3765" y="2101"/>
              <a:ext cx="26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600"/>
                <a:t>N</a:t>
              </a:r>
              <a:r>
                <a:rPr kumimoji="0" lang="en-US" altLang="ja-JP" sz="1600" baseline="-25000"/>
                <a:t>T</a:t>
              </a:r>
            </a:p>
          </p:txBody>
        </p:sp>
        <p:sp>
          <p:nvSpPr>
            <p:cNvPr id="18470" name="Line 61"/>
            <p:cNvSpPr>
              <a:spLocks noChangeShapeType="1"/>
            </p:cNvSpPr>
            <p:nvPr/>
          </p:nvSpPr>
          <p:spPr bwMode="auto">
            <a:xfrm flipH="1" flipV="1">
              <a:off x="3822" y="1649"/>
              <a:ext cx="5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1" name="Line 62"/>
            <p:cNvSpPr>
              <a:spLocks noChangeShapeType="1"/>
            </p:cNvSpPr>
            <p:nvPr/>
          </p:nvSpPr>
          <p:spPr bwMode="auto">
            <a:xfrm flipV="1">
              <a:off x="3923" y="1585"/>
              <a:ext cx="3" cy="4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2" name="Line 63"/>
            <p:cNvSpPr>
              <a:spLocks noChangeShapeType="1"/>
            </p:cNvSpPr>
            <p:nvPr/>
          </p:nvSpPr>
          <p:spPr bwMode="auto">
            <a:xfrm flipH="1" flipV="1">
              <a:off x="4018" y="1773"/>
              <a:ext cx="1" cy="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3" name="Line 64"/>
            <p:cNvSpPr>
              <a:spLocks noChangeShapeType="1"/>
            </p:cNvSpPr>
            <p:nvPr/>
          </p:nvSpPr>
          <p:spPr bwMode="auto">
            <a:xfrm flipH="1" flipV="1">
              <a:off x="4114" y="1880"/>
              <a:ext cx="1" cy="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4" name="Line 65"/>
            <p:cNvSpPr>
              <a:spLocks noChangeShapeType="1"/>
            </p:cNvSpPr>
            <p:nvPr/>
          </p:nvSpPr>
          <p:spPr bwMode="auto">
            <a:xfrm flipV="1">
              <a:off x="4203" y="1963"/>
              <a:ext cx="3" cy="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5" name="Freeform 66"/>
            <p:cNvSpPr>
              <a:spLocks/>
            </p:cNvSpPr>
            <p:nvPr/>
          </p:nvSpPr>
          <p:spPr bwMode="auto">
            <a:xfrm>
              <a:off x="3622" y="1388"/>
              <a:ext cx="668" cy="696"/>
            </a:xfrm>
            <a:custGeom>
              <a:avLst/>
              <a:gdLst>
                <a:gd name="T0" fmla="*/ 0 w 668"/>
                <a:gd name="T1" fmla="*/ 0 h 620"/>
                <a:gd name="T2" fmla="*/ 202 w 668"/>
                <a:gd name="T3" fmla="*/ 299 h 620"/>
                <a:gd name="T4" fmla="*/ 308 w 668"/>
                <a:gd name="T5" fmla="*/ 216 h 620"/>
                <a:gd name="T6" fmla="*/ 396 w 668"/>
                <a:gd name="T7" fmla="*/ 432 h 620"/>
                <a:gd name="T8" fmla="*/ 497 w 668"/>
                <a:gd name="T9" fmla="*/ 555 h 620"/>
                <a:gd name="T10" fmla="*/ 585 w 668"/>
                <a:gd name="T11" fmla="*/ 648 h 620"/>
                <a:gd name="T12" fmla="*/ 668 w 668"/>
                <a:gd name="T13" fmla="*/ 781 h 6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8"/>
                <a:gd name="T22" fmla="*/ 0 h 620"/>
                <a:gd name="T23" fmla="*/ 668 w 668"/>
                <a:gd name="T24" fmla="*/ 620 h 6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8" h="620">
                  <a:moveTo>
                    <a:pt x="0" y="0"/>
                  </a:moveTo>
                  <a:cubicBezTo>
                    <a:pt x="75" y="104"/>
                    <a:pt x="151" y="209"/>
                    <a:pt x="202" y="237"/>
                  </a:cubicBezTo>
                  <a:cubicBezTo>
                    <a:pt x="253" y="265"/>
                    <a:pt x="276" y="153"/>
                    <a:pt x="308" y="171"/>
                  </a:cubicBezTo>
                  <a:cubicBezTo>
                    <a:pt x="340" y="189"/>
                    <a:pt x="364" y="298"/>
                    <a:pt x="396" y="343"/>
                  </a:cubicBezTo>
                  <a:cubicBezTo>
                    <a:pt x="428" y="388"/>
                    <a:pt x="466" y="412"/>
                    <a:pt x="497" y="440"/>
                  </a:cubicBezTo>
                  <a:cubicBezTo>
                    <a:pt x="528" y="468"/>
                    <a:pt x="557" y="484"/>
                    <a:pt x="585" y="514"/>
                  </a:cubicBezTo>
                  <a:cubicBezTo>
                    <a:pt x="613" y="544"/>
                    <a:pt x="653" y="603"/>
                    <a:pt x="668" y="62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8439" name="グループ化 70"/>
          <p:cNvGrpSpPr>
            <a:grpSpLocks/>
          </p:cNvGrpSpPr>
          <p:nvPr/>
        </p:nvGrpSpPr>
        <p:grpSpPr bwMode="auto">
          <a:xfrm>
            <a:off x="860425" y="4403725"/>
            <a:ext cx="3071813" cy="1581150"/>
            <a:chOff x="860743" y="4404043"/>
            <a:chExt cx="3070860" cy="1580931"/>
          </a:xfrm>
        </p:grpSpPr>
        <p:sp>
          <p:nvSpPr>
            <p:cNvPr id="18442" name="Line 30"/>
            <p:cNvSpPr>
              <a:spLocks noChangeShapeType="1"/>
            </p:cNvSpPr>
            <p:nvPr/>
          </p:nvSpPr>
          <p:spPr bwMode="auto">
            <a:xfrm>
              <a:off x="860743" y="5524818"/>
              <a:ext cx="2708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3" name="Freeform 31"/>
            <p:cNvSpPr>
              <a:spLocks/>
            </p:cNvSpPr>
            <p:nvPr/>
          </p:nvSpPr>
          <p:spPr bwMode="auto">
            <a:xfrm>
              <a:off x="929006" y="4404043"/>
              <a:ext cx="2451100" cy="723900"/>
            </a:xfrm>
            <a:custGeom>
              <a:avLst/>
              <a:gdLst>
                <a:gd name="T0" fmla="*/ 0 w 1544"/>
                <a:gd name="T1" fmla="*/ 319088 h 456"/>
                <a:gd name="T2" fmla="*/ 153987 w 1544"/>
                <a:gd name="T3" fmla="*/ 495300 h 456"/>
                <a:gd name="T4" fmla="*/ 322262 w 1544"/>
                <a:gd name="T5" fmla="*/ 230188 h 456"/>
                <a:gd name="T6" fmla="*/ 398462 w 1544"/>
                <a:gd name="T7" fmla="*/ 95250 h 456"/>
                <a:gd name="T8" fmla="*/ 509588 w 1544"/>
                <a:gd name="T9" fmla="*/ 101600 h 456"/>
                <a:gd name="T10" fmla="*/ 684212 w 1544"/>
                <a:gd name="T11" fmla="*/ 381000 h 456"/>
                <a:gd name="T12" fmla="*/ 788987 w 1544"/>
                <a:gd name="T13" fmla="*/ 722313 h 456"/>
                <a:gd name="T14" fmla="*/ 893763 w 1544"/>
                <a:gd name="T15" fmla="*/ 371475 h 456"/>
                <a:gd name="T16" fmla="*/ 1012825 w 1544"/>
                <a:gd name="T17" fmla="*/ 163513 h 456"/>
                <a:gd name="T18" fmla="*/ 1173163 w 1544"/>
                <a:gd name="T19" fmla="*/ 74613 h 456"/>
                <a:gd name="T20" fmla="*/ 1444625 w 1544"/>
                <a:gd name="T21" fmla="*/ 19050 h 456"/>
                <a:gd name="T22" fmla="*/ 1793875 w 1544"/>
                <a:gd name="T23" fmla="*/ 188912 h 456"/>
                <a:gd name="T24" fmla="*/ 2143125 w 1544"/>
                <a:gd name="T25" fmla="*/ 74613 h 456"/>
                <a:gd name="T26" fmla="*/ 2451100 w 1544"/>
                <a:gd name="T27" fmla="*/ 225425 h 4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44"/>
                <a:gd name="T43" fmla="*/ 0 h 456"/>
                <a:gd name="T44" fmla="*/ 1544 w 1544"/>
                <a:gd name="T45" fmla="*/ 456 h 4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44" h="456">
                  <a:moveTo>
                    <a:pt x="0" y="201"/>
                  </a:moveTo>
                  <a:cubicBezTo>
                    <a:pt x="31" y="260"/>
                    <a:pt x="63" y="320"/>
                    <a:pt x="97" y="312"/>
                  </a:cubicBezTo>
                  <a:cubicBezTo>
                    <a:pt x="131" y="303"/>
                    <a:pt x="177" y="187"/>
                    <a:pt x="203" y="145"/>
                  </a:cubicBezTo>
                  <a:cubicBezTo>
                    <a:pt x="229" y="104"/>
                    <a:pt x="231" y="73"/>
                    <a:pt x="251" y="60"/>
                  </a:cubicBezTo>
                  <a:cubicBezTo>
                    <a:pt x="271" y="47"/>
                    <a:pt x="291" y="34"/>
                    <a:pt x="321" y="64"/>
                  </a:cubicBezTo>
                  <a:cubicBezTo>
                    <a:pt x="351" y="93"/>
                    <a:pt x="402" y="175"/>
                    <a:pt x="431" y="240"/>
                  </a:cubicBezTo>
                  <a:cubicBezTo>
                    <a:pt x="460" y="305"/>
                    <a:pt x="475" y="456"/>
                    <a:pt x="497" y="455"/>
                  </a:cubicBezTo>
                  <a:cubicBezTo>
                    <a:pt x="519" y="454"/>
                    <a:pt x="540" y="293"/>
                    <a:pt x="563" y="234"/>
                  </a:cubicBezTo>
                  <a:cubicBezTo>
                    <a:pt x="586" y="175"/>
                    <a:pt x="609" y="134"/>
                    <a:pt x="638" y="103"/>
                  </a:cubicBezTo>
                  <a:cubicBezTo>
                    <a:pt x="667" y="72"/>
                    <a:pt x="694" y="62"/>
                    <a:pt x="739" y="47"/>
                  </a:cubicBezTo>
                  <a:cubicBezTo>
                    <a:pt x="784" y="33"/>
                    <a:pt x="845" y="0"/>
                    <a:pt x="910" y="12"/>
                  </a:cubicBezTo>
                  <a:cubicBezTo>
                    <a:pt x="975" y="24"/>
                    <a:pt x="1057" y="113"/>
                    <a:pt x="1130" y="119"/>
                  </a:cubicBezTo>
                  <a:cubicBezTo>
                    <a:pt x="1203" y="125"/>
                    <a:pt x="1281" y="44"/>
                    <a:pt x="1350" y="47"/>
                  </a:cubicBezTo>
                  <a:cubicBezTo>
                    <a:pt x="1419" y="51"/>
                    <a:pt x="1481" y="96"/>
                    <a:pt x="1544" y="142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4" name="Text Box 32"/>
            <p:cNvSpPr txBox="1">
              <a:spLocks noChangeArrowheads="1"/>
            </p:cNvSpPr>
            <p:nvPr/>
          </p:nvSpPr>
          <p:spPr bwMode="auto">
            <a:xfrm>
              <a:off x="3375978" y="5550535"/>
              <a:ext cx="555625" cy="304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400" i="1"/>
                <a:t>subc.</a:t>
              </a:r>
            </a:p>
          </p:txBody>
        </p:sp>
        <p:sp>
          <p:nvSpPr>
            <p:cNvPr id="18445" name="Line 33"/>
            <p:cNvSpPr>
              <a:spLocks noChangeShapeType="1"/>
            </p:cNvSpPr>
            <p:nvPr/>
          </p:nvSpPr>
          <p:spPr bwMode="auto">
            <a:xfrm flipV="1">
              <a:off x="929006" y="4756468"/>
              <a:ext cx="0" cy="768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6" name="Line 34"/>
            <p:cNvSpPr>
              <a:spLocks noChangeShapeType="1"/>
            </p:cNvSpPr>
            <p:nvPr/>
          </p:nvSpPr>
          <p:spPr bwMode="auto">
            <a:xfrm flipH="1" flipV="1">
              <a:off x="1073468" y="4902518"/>
              <a:ext cx="1588" cy="6143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7" name="Line 35"/>
            <p:cNvSpPr>
              <a:spLocks noChangeShapeType="1"/>
            </p:cNvSpPr>
            <p:nvPr/>
          </p:nvSpPr>
          <p:spPr bwMode="auto">
            <a:xfrm flipH="1" flipV="1">
              <a:off x="1219518" y="4697730"/>
              <a:ext cx="1588" cy="831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8" name="Line 36"/>
            <p:cNvSpPr>
              <a:spLocks noChangeShapeType="1"/>
            </p:cNvSpPr>
            <p:nvPr/>
          </p:nvSpPr>
          <p:spPr bwMode="auto">
            <a:xfrm flipV="1">
              <a:off x="1367156" y="4461193"/>
              <a:ext cx="4763" cy="10620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9" name="Line 37"/>
            <p:cNvSpPr>
              <a:spLocks noChangeShapeType="1"/>
            </p:cNvSpPr>
            <p:nvPr/>
          </p:nvSpPr>
          <p:spPr bwMode="auto">
            <a:xfrm flipV="1">
              <a:off x="1519556" y="4613593"/>
              <a:ext cx="4763" cy="9159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0" name="Line 38"/>
            <p:cNvSpPr>
              <a:spLocks noChangeShapeType="1"/>
            </p:cNvSpPr>
            <p:nvPr/>
          </p:nvSpPr>
          <p:spPr bwMode="auto">
            <a:xfrm flipH="1" flipV="1">
              <a:off x="1676718" y="5037455"/>
              <a:ext cx="1588" cy="484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1" name="Line 39"/>
            <p:cNvSpPr>
              <a:spLocks noChangeShapeType="1"/>
            </p:cNvSpPr>
            <p:nvPr/>
          </p:nvSpPr>
          <p:spPr bwMode="auto">
            <a:xfrm flipH="1" flipV="1">
              <a:off x="1829118" y="4743768"/>
              <a:ext cx="1588" cy="782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2" name="Line 40"/>
            <p:cNvSpPr>
              <a:spLocks noChangeShapeType="1"/>
            </p:cNvSpPr>
            <p:nvPr/>
          </p:nvSpPr>
          <p:spPr bwMode="auto">
            <a:xfrm flipV="1">
              <a:off x="1967231" y="4543743"/>
              <a:ext cx="4763" cy="9699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3" name="Line 41"/>
            <p:cNvSpPr>
              <a:spLocks noChangeShapeType="1"/>
            </p:cNvSpPr>
            <p:nvPr/>
          </p:nvSpPr>
          <p:spPr bwMode="auto">
            <a:xfrm flipV="1">
              <a:off x="2259331" y="4458018"/>
              <a:ext cx="4763" cy="10620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4" name="Line 42"/>
            <p:cNvSpPr>
              <a:spLocks noChangeShapeType="1"/>
            </p:cNvSpPr>
            <p:nvPr/>
          </p:nvSpPr>
          <p:spPr bwMode="auto">
            <a:xfrm flipH="1" flipV="1">
              <a:off x="2410143" y="4423093"/>
              <a:ext cx="1588" cy="1103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5" name="Line 43"/>
            <p:cNvSpPr>
              <a:spLocks noChangeShapeType="1"/>
            </p:cNvSpPr>
            <p:nvPr/>
          </p:nvSpPr>
          <p:spPr bwMode="auto">
            <a:xfrm flipV="1">
              <a:off x="2570481" y="4516755"/>
              <a:ext cx="4763" cy="100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6" name="Line 44"/>
            <p:cNvSpPr>
              <a:spLocks noChangeShapeType="1"/>
            </p:cNvSpPr>
            <p:nvPr/>
          </p:nvSpPr>
          <p:spPr bwMode="auto">
            <a:xfrm flipH="1" flipV="1">
              <a:off x="2721293" y="4594543"/>
              <a:ext cx="1588" cy="9286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7" name="Line 45"/>
            <p:cNvSpPr>
              <a:spLocks noChangeShapeType="1"/>
            </p:cNvSpPr>
            <p:nvPr/>
          </p:nvSpPr>
          <p:spPr bwMode="auto">
            <a:xfrm flipV="1">
              <a:off x="2875281" y="4542155"/>
              <a:ext cx="1588" cy="9890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8" name="Line 46"/>
            <p:cNvSpPr>
              <a:spLocks noChangeShapeType="1"/>
            </p:cNvSpPr>
            <p:nvPr/>
          </p:nvSpPr>
          <p:spPr bwMode="auto">
            <a:xfrm flipV="1">
              <a:off x="3021331" y="4477068"/>
              <a:ext cx="4763" cy="1047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9" name="Line 47"/>
            <p:cNvSpPr>
              <a:spLocks noChangeShapeType="1"/>
            </p:cNvSpPr>
            <p:nvPr/>
          </p:nvSpPr>
          <p:spPr bwMode="auto">
            <a:xfrm flipH="1" flipV="1">
              <a:off x="3172143" y="4508818"/>
              <a:ext cx="1588" cy="1022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0" name="Line 48"/>
            <p:cNvSpPr>
              <a:spLocks noChangeShapeType="1"/>
            </p:cNvSpPr>
            <p:nvPr/>
          </p:nvSpPr>
          <p:spPr bwMode="auto">
            <a:xfrm flipV="1">
              <a:off x="3332481" y="4602480"/>
              <a:ext cx="4763" cy="920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1" name="Line 49"/>
            <p:cNvSpPr>
              <a:spLocks noChangeShapeType="1"/>
            </p:cNvSpPr>
            <p:nvPr/>
          </p:nvSpPr>
          <p:spPr bwMode="auto">
            <a:xfrm>
              <a:off x="965518" y="5621654"/>
              <a:ext cx="2349182" cy="1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2" name="Text Box 52"/>
            <p:cNvSpPr txBox="1">
              <a:spLocks noChangeArrowheads="1"/>
            </p:cNvSpPr>
            <p:nvPr/>
          </p:nvSpPr>
          <p:spPr bwMode="auto">
            <a:xfrm>
              <a:off x="1965643" y="5646420"/>
              <a:ext cx="457518" cy="3385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ja-JP" sz="1600"/>
                <a:t>N</a:t>
              </a:r>
              <a:r>
                <a:rPr kumimoji="0" lang="en-US" altLang="ja-JP" sz="1600" baseline="-25000"/>
                <a:t>S</a:t>
              </a:r>
            </a:p>
          </p:txBody>
        </p:sp>
        <p:sp>
          <p:nvSpPr>
            <p:cNvPr id="18463" name="Line 42"/>
            <p:cNvSpPr>
              <a:spLocks noChangeShapeType="1"/>
            </p:cNvSpPr>
            <p:nvPr/>
          </p:nvSpPr>
          <p:spPr bwMode="auto">
            <a:xfrm flipV="1">
              <a:off x="2106930" y="4469129"/>
              <a:ext cx="7619" cy="10496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8440" name="右矢印 71"/>
          <p:cNvSpPr>
            <a:spLocks noChangeArrowheads="1"/>
          </p:cNvSpPr>
          <p:nvPr/>
        </p:nvSpPr>
        <p:spPr bwMode="auto">
          <a:xfrm>
            <a:off x="4194175" y="4708525"/>
            <a:ext cx="1063625" cy="481013"/>
          </a:xfrm>
          <a:prstGeom prst="rightArrow">
            <a:avLst>
              <a:gd name="adj1" fmla="val 50000"/>
              <a:gd name="adj2" fmla="val 49926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kumimoji="0" lang="ja-JP" altLang="en-US" sz="1200"/>
          </a:p>
        </p:txBody>
      </p:sp>
      <p:sp>
        <p:nvSpPr>
          <p:cNvPr id="18441" name="テキスト ボックス 72"/>
          <p:cNvSpPr txBox="1">
            <a:spLocks noChangeArrowheads="1"/>
          </p:cNvSpPr>
          <p:nvPr/>
        </p:nvSpPr>
        <p:spPr bwMode="auto">
          <a:xfrm>
            <a:off x="3954463" y="4125913"/>
            <a:ext cx="14906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ja-JP" sz="1800"/>
              <a:t>Time-domain </a:t>
            </a:r>
          </a:p>
          <a:p>
            <a:pPr algn="ctr" eaLnBrk="0" hangingPunct="0"/>
            <a:r>
              <a:rPr lang="en-US" altLang="ja-JP" sz="1800"/>
              <a:t>conversion</a:t>
            </a:r>
            <a:endParaRPr lang="ja-JP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テキスト ボックス 210"/>
          <p:cNvSpPr txBox="1">
            <a:spLocks noChangeArrowheads="1"/>
          </p:cNvSpPr>
          <p:nvPr/>
        </p:nvSpPr>
        <p:spPr bwMode="auto">
          <a:xfrm>
            <a:off x="211138" y="2447925"/>
            <a:ext cx="803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800">
                <a:ea typeface="HGP創英角ｺﾞｼｯｸUB" pitchFamily="50" charset="-128"/>
                <a:cs typeface="Times New Roman" pitchFamily="18" charset="0"/>
              </a:rPr>
              <a:t>PC-server</a:t>
            </a:r>
          </a:p>
        </p:txBody>
      </p:sp>
      <p:sp>
        <p:nvSpPr>
          <p:cNvPr id="23558" name="テキスト ボックス 293"/>
          <p:cNvSpPr txBox="1">
            <a:spLocks noChangeArrowheads="1"/>
          </p:cNvSpPr>
          <p:nvPr/>
        </p:nvSpPr>
        <p:spPr bwMode="auto">
          <a:xfrm>
            <a:off x="6165850" y="1990725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400" b="1">
                <a:ea typeface="HGP創英角ｺﾞｼｯｸUB" pitchFamily="50" charset="-128"/>
                <a:cs typeface="Times New Roman" pitchFamily="18" charset="0"/>
              </a:rPr>
              <a:t>STAs</a:t>
            </a:r>
          </a:p>
        </p:txBody>
      </p:sp>
      <p:grpSp>
        <p:nvGrpSpPr>
          <p:cNvPr id="23566" name="グループ化 137"/>
          <p:cNvGrpSpPr>
            <a:grpSpLocks/>
          </p:cNvGrpSpPr>
          <p:nvPr/>
        </p:nvGrpSpPr>
        <p:grpSpPr bwMode="auto">
          <a:xfrm>
            <a:off x="3432175" y="2070100"/>
            <a:ext cx="2073275" cy="2286000"/>
            <a:chOff x="3004957" y="4688476"/>
            <a:chExt cx="922933" cy="1087450"/>
          </a:xfrm>
        </p:grpSpPr>
        <p:sp>
          <p:nvSpPr>
            <p:cNvPr id="23567" name="Oval 113"/>
            <p:cNvSpPr>
              <a:spLocks noChangeArrowheads="1"/>
            </p:cNvSpPr>
            <p:nvPr/>
          </p:nvSpPr>
          <p:spPr bwMode="auto">
            <a:xfrm rot="16638536" flipH="1">
              <a:off x="3360313" y="5208349"/>
              <a:ext cx="217753" cy="917401"/>
            </a:xfrm>
            <a:prstGeom prst="ellipse">
              <a:avLst/>
            </a:prstGeom>
            <a:solidFill>
              <a:schemeClr val="bg2">
                <a:alpha val="7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>
                <a:buFont typeface="Wingdings" pitchFamily="2" charset="2"/>
                <a:buNone/>
              </a:pPr>
              <a:endParaRPr lang="ja-JP" altLang="ja-JP" sz="1400"/>
            </a:p>
          </p:txBody>
        </p:sp>
        <p:sp>
          <p:nvSpPr>
            <p:cNvPr id="23568" name="Oval 114"/>
            <p:cNvSpPr>
              <a:spLocks noChangeArrowheads="1"/>
            </p:cNvSpPr>
            <p:nvPr/>
          </p:nvSpPr>
          <p:spPr bwMode="auto">
            <a:xfrm rot="16351884" flipH="1">
              <a:off x="3333160" y="4906273"/>
              <a:ext cx="230315" cy="886601"/>
            </a:xfrm>
            <a:prstGeom prst="ellipse">
              <a:avLst/>
            </a:prstGeom>
            <a:solidFill>
              <a:schemeClr val="bg2">
                <a:alpha val="7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>
                <a:buFont typeface="Wingdings" pitchFamily="2" charset="2"/>
                <a:buNone/>
              </a:pPr>
              <a:endParaRPr lang="ja-JP" altLang="ja-JP" sz="1400"/>
            </a:p>
          </p:txBody>
        </p:sp>
        <p:sp>
          <p:nvSpPr>
            <p:cNvPr id="23569" name="Oval 115"/>
            <p:cNvSpPr>
              <a:spLocks noChangeArrowheads="1"/>
            </p:cNvSpPr>
            <p:nvPr/>
          </p:nvSpPr>
          <p:spPr bwMode="auto">
            <a:xfrm rot="15976005" flipH="1">
              <a:off x="3332538" y="4701946"/>
              <a:ext cx="205190" cy="858001"/>
            </a:xfrm>
            <a:prstGeom prst="ellipse">
              <a:avLst/>
            </a:prstGeom>
            <a:solidFill>
              <a:schemeClr val="bg2">
                <a:alpha val="7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>
                <a:buFont typeface="Wingdings" pitchFamily="2" charset="2"/>
                <a:buNone/>
              </a:pPr>
              <a:endParaRPr lang="ja-JP" altLang="ja-JP" sz="1400"/>
            </a:p>
          </p:txBody>
        </p:sp>
        <p:sp>
          <p:nvSpPr>
            <p:cNvPr id="23570" name="Oval 118"/>
            <p:cNvSpPr>
              <a:spLocks noChangeArrowheads="1"/>
            </p:cNvSpPr>
            <p:nvPr/>
          </p:nvSpPr>
          <p:spPr bwMode="auto">
            <a:xfrm rot="5056267">
              <a:off x="3357519" y="4339806"/>
              <a:ext cx="215660" cy="913000"/>
            </a:xfrm>
            <a:prstGeom prst="ellipse">
              <a:avLst/>
            </a:prstGeom>
            <a:solidFill>
              <a:schemeClr val="bg2">
                <a:alpha val="7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endParaRPr lang="ja-JP" altLang="ja-JP" sz="1400"/>
            </a:p>
          </p:txBody>
        </p:sp>
        <p:sp>
          <p:nvSpPr>
            <p:cNvPr id="23571" name="Oval 119"/>
            <p:cNvSpPr>
              <a:spLocks noChangeArrowheads="1"/>
            </p:cNvSpPr>
            <p:nvPr/>
          </p:nvSpPr>
          <p:spPr bwMode="auto">
            <a:xfrm rot="5248116">
              <a:off x="3348446" y="4534371"/>
              <a:ext cx="228222" cy="915200"/>
            </a:xfrm>
            <a:prstGeom prst="ellipse">
              <a:avLst/>
            </a:prstGeom>
            <a:solidFill>
              <a:schemeClr val="bg2">
                <a:alpha val="7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endParaRPr lang="ja-JP" altLang="ja-JP" sz="1400"/>
            </a:p>
          </p:txBody>
        </p:sp>
        <p:sp>
          <p:nvSpPr>
            <p:cNvPr id="23572" name="Oval 120"/>
            <p:cNvSpPr>
              <a:spLocks noChangeArrowheads="1"/>
            </p:cNvSpPr>
            <p:nvPr/>
          </p:nvSpPr>
          <p:spPr bwMode="auto">
            <a:xfrm rot="5692688">
              <a:off x="3349007" y="5053367"/>
              <a:ext cx="201003" cy="884400"/>
            </a:xfrm>
            <a:prstGeom prst="ellipse">
              <a:avLst/>
            </a:prstGeom>
            <a:solidFill>
              <a:schemeClr val="bg2">
                <a:alpha val="7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endParaRPr lang="ja-JP" altLang="ja-JP" sz="1400"/>
            </a:p>
          </p:txBody>
        </p:sp>
      </p:grpSp>
      <p:sp>
        <p:nvSpPr>
          <p:cNvPr id="334" name="右矢印 333"/>
          <p:cNvSpPr>
            <a:spLocks noChangeArrowheads="1"/>
          </p:cNvSpPr>
          <p:nvPr/>
        </p:nvSpPr>
        <p:spPr bwMode="auto">
          <a:xfrm>
            <a:off x="3554413" y="2605088"/>
            <a:ext cx="1822450" cy="1824037"/>
          </a:xfrm>
          <a:prstGeom prst="rightArrow">
            <a:avLst>
              <a:gd name="adj1" fmla="val 64222"/>
              <a:gd name="adj2" fmla="val 28389"/>
            </a:avLst>
          </a:prstGeom>
          <a:solidFill>
            <a:schemeClr val="bg1"/>
          </a:solidFill>
          <a:ln w="25400" algn="ctr">
            <a:solidFill>
              <a:srgbClr val="0D0D0D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1400">
                <a:solidFill>
                  <a:srgbClr val="0D0D0D"/>
                </a:solidFill>
                <a:ea typeface="HGP創英角ｺﾞｼｯｸUB" pitchFamily="50" charset="-128"/>
                <a:cs typeface="Times New Roman" pitchFamily="18" charset="0"/>
              </a:rPr>
              <a:t>DL-MU-MIMO</a:t>
            </a:r>
          </a:p>
        </p:txBody>
      </p:sp>
      <p:sp>
        <p:nvSpPr>
          <p:cNvPr id="335" name="右矢印 334"/>
          <p:cNvSpPr>
            <a:spLocks noChangeArrowheads="1"/>
          </p:cNvSpPr>
          <p:nvPr/>
        </p:nvSpPr>
        <p:spPr bwMode="auto">
          <a:xfrm flipH="1">
            <a:off x="3527425" y="2054225"/>
            <a:ext cx="1719263" cy="533400"/>
          </a:xfrm>
          <a:prstGeom prst="rightArrow">
            <a:avLst>
              <a:gd name="adj1" fmla="val 64222"/>
              <a:gd name="adj2" fmla="val 50587"/>
            </a:avLst>
          </a:prstGeom>
          <a:solidFill>
            <a:schemeClr val="bg1"/>
          </a:solidFill>
          <a:ln w="25400" algn="ctr">
            <a:solidFill>
              <a:srgbClr val="0D0D0D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1400">
                <a:solidFill>
                  <a:srgbClr val="0D0D0D"/>
                </a:solidFill>
                <a:ea typeface="HGP創英角ｺﾞｼｯｸUB" pitchFamily="50" charset="-128"/>
              </a:rPr>
              <a:t>CSI feedback</a:t>
            </a:r>
          </a:p>
        </p:txBody>
      </p:sp>
      <p:pic>
        <p:nvPicPr>
          <p:cNvPr id="23575" name="Picture 129" descr="C:\Documents and Settings\asai.yusuke\デスクトップ\P10102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75" y="4665663"/>
            <a:ext cx="2122488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2" name="正方形/長方形 311"/>
          <p:cNvSpPr/>
          <p:nvPr/>
        </p:nvSpPr>
        <p:spPr bwMode="auto">
          <a:xfrm flipV="1">
            <a:off x="2308225" y="5227638"/>
            <a:ext cx="604838" cy="814387"/>
          </a:xfrm>
          <a:prstGeom prst="rect">
            <a:avLst/>
          </a:prstGeom>
          <a:noFill/>
          <a:ln w="28575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315" name="正方形/長方形 314"/>
          <p:cNvSpPr/>
          <p:nvPr/>
        </p:nvSpPr>
        <p:spPr bwMode="auto">
          <a:xfrm flipV="1">
            <a:off x="1689100" y="5006975"/>
            <a:ext cx="379413" cy="1027113"/>
          </a:xfrm>
          <a:prstGeom prst="rect">
            <a:avLst/>
          </a:prstGeom>
          <a:noFill/>
          <a:ln w="28575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23578" name="テキスト ボックス 312"/>
          <p:cNvSpPr txBox="1">
            <a:spLocks noChangeArrowheads="1"/>
          </p:cNvSpPr>
          <p:nvPr/>
        </p:nvSpPr>
        <p:spPr bwMode="auto">
          <a:xfrm>
            <a:off x="2414588" y="48863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ea typeface="HGP創英角ｺﾞｼｯｸUB" pitchFamily="50" charset="-128"/>
                <a:cs typeface="Times New Roman" pitchFamily="18" charset="0"/>
              </a:rPr>
              <a:t>Tx</a:t>
            </a:r>
          </a:p>
        </p:txBody>
      </p:sp>
      <p:sp>
        <p:nvSpPr>
          <p:cNvPr id="23579" name="テキスト ボックス 313"/>
          <p:cNvSpPr txBox="1">
            <a:spLocks noChangeArrowheads="1"/>
          </p:cNvSpPr>
          <p:nvPr/>
        </p:nvSpPr>
        <p:spPr bwMode="auto">
          <a:xfrm>
            <a:off x="1643063" y="4664075"/>
            <a:ext cx="392112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ea typeface="HGP創英角ｺﾞｼｯｸUB" pitchFamily="50" charset="-128"/>
                <a:cs typeface="Times New Roman" pitchFamily="18" charset="0"/>
              </a:rPr>
              <a:t>Rx</a:t>
            </a:r>
          </a:p>
        </p:txBody>
      </p:sp>
      <p:pic>
        <p:nvPicPr>
          <p:cNvPr id="23580" name="Picture 130" descr="C:\Documents and Settings\asai.yusuke\デスクトップ\P10102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7688" y="4600575"/>
            <a:ext cx="212090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6" name="正方形/長方形 305"/>
          <p:cNvSpPr/>
          <p:nvPr/>
        </p:nvSpPr>
        <p:spPr bwMode="auto">
          <a:xfrm flipV="1">
            <a:off x="6800850" y="5276850"/>
            <a:ext cx="749300" cy="854075"/>
          </a:xfrm>
          <a:prstGeom prst="rect">
            <a:avLst/>
          </a:prstGeom>
          <a:noFill/>
          <a:ln w="28575">
            <a:solidFill>
              <a:srgbClr val="00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308" name="正方形/長方形 307"/>
          <p:cNvSpPr/>
          <p:nvPr/>
        </p:nvSpPr>
        <p:spPr bwMode="auto">
          <a:xfrm flipV="1">
            <a:off x="6256338" y="4978400"/>
            <a:ext cx="274637" cy="1123950"/>
          </a:xfrm>
          <a:prstGeom prst="rect">
            <a:avLst/>
          </a:prstGeom>
          <a:noFill/>
          <a:ln w="28575">
            <a:solidFill>
              <a:srgbClr val="00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23583" name="テキスト ボックス 306"/>
          <p:cNvSpPr txBox="1">
            <a:spLocks noChangeArrowheads="1"/>
          </p:cNvSpPr>
          <p:nvPr/>
        </p:nvSpPr>
        <p:spPr bwMode="auto">
          <a:xfrm>
            <a:off x="5883275" y="4592638"/>
            <a:ext cx="39211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ea typeface="HGP創英角ｺﾞｼｯｸUB" pitchFamily="50" charset="-128"/>
                <a:cs typeface="Times New Roman" pitchFamily="18" charset="0"/>
              </a:rPr>
              <a:t>Rx</a:t>
            </a:r>
          </a:p>
        </p:txBody>
      </p:sp>
      <p:sp>
        <p:nvSpPr>
          <p:cNvPr id="23584" name="テキスト ボックス 308"/>
          <p:cNvSpPr txBox="1">
            <a:spLocks noChangeArrowheads="1"/>
          </p:cNvSpPr>
          <p:nvPr/>
        </p:nvSpPr>
        <p:spPr bwMode="auto">
          <a:xfrm>
            <a:off x="7019925" y="4729163"/>
            <a:ext cx="381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ea typeface="HGP創英角ｺﾞｼｯｸUB" pitchFamily="50" charset="-128"/>
                <a:cs typeface="Times New Roman" pitchFamily="18" charset="0"/>
              </a:rPr>
              <a:t>Tx</a:t>
            </a:r>
          </a:p>
        </p:txBody>
      </p:sp>
      <p:pic>
        <p:nvPicPr>
          <p:cNvPr id="23585" name="Picture 1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8238" y="2543175"/>
            <a:ext cx="2027237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" name="正方形/長方形 127"/>
          <p:cNvSpPr/>
          <p:nvPr/>
        </p:nvSpPr>
        <p:spPr>
          <a:xfrm rot="21392073">
            <a:off x="2216150" y="3579813"/>
            <a:ext cx="395288" cy="271462"/>
          </a:xfrm>
          <a:prstGeom prst="rect">
            <a:avLst/>
          </a:prstGeom>
          <a:solidFill>
            <a:schemeClr val="accent1">
              <a:lumMod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pic>
        <p:nvPicPr>
          <p:cNvPr id="23587" name="図 129" descr="Water lilies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7163" y="2009775"/>
            <a:ext cx="1038225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8" name="Picture 128" descr="C:\Documents and Settings\ichikawa\Local Settings\Temporary Internet Files\Content.IE5\4WUODK0O\MCj0397082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91463" y="3603625"/>
            <a:ext cx="87788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4" name="Picture 1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5938" y="2454275"/>
            <a:ext cx="2027237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5" name="テキスト ボックス 293"/>
          <p:cNvSpPr txBox="1">
            <a:spLocks noChangeArrowheads="1"/>
          </p:cNvSpPr>
          <p:nvPr/>
        </p:nvSpPr>
        <p:spPr bwMode="auto">
          <a:xfrm>
            <a:off x="1897063" y="203041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400" b="1">
                <a:ea typeface="HGP創英角ｺﾞｼｯｸUB" pitchFamily="50" charset="-128"/>
                <a:cs typeface="Times New Roman" pitchFamily="18" charset="0"/>
              </a:rPr>
              <a:t>AP</a:t>
            </a:r>
          </a:p>
        </p:txBody>
      </p:sp>
      <p:sp>
        <p:nvSpPr>
          <p:cNvPr id="145" name="正方形/長方形 144"/>
          <p:cNvSpPr/>
          <p:nvPr/>
        </p:nvSpPr>
        <p:spPr>
          <a:xfrm flipV="1">
            <a:off x="5380038" y="1892300"/>
            <a:ext cx="3521075" cy="4613275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cxnSp>
        <p:nvCxnSpPr>
          <p:cNvPr id="231" name="直線コネクタ 230"/>
          <p:cNvCxnSpPr/>
          <p:nvPr/>
        </p:nvCxnSpPr>
        <p:spPr bwMode="auto">
          <a:xfrm rot="16200000" flipH="1">
            <a:off x="3558381" y="4315619"/>
            <a:ext cx="198438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/>
          <p:nvPr/>
        </p:nvCxnSpPr>
        <p:spPr bwMode="auto">
          <a:xfrm rot="16200000" flipV="1">
            <a:off x="3210719" y="3967957"/>
            <a:ext cx="473075" cy="420687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コネクタ 232"/>
          <p:cNvCxnSpPr/>
          <p:nvPr/>
        </p:nvCxnSpPr>
        <p:spPr bwMode="auto">
          <a:xfrm rot="16200000" flipH="1">
            <a:off x="3558381" y="3869532"/>
            <a:ext cx="198437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/>
          <p:nvPr/>
        </p:nvCxnSpPr>
        <p:spPr bwMode="auto">
          <a:xfrm rot="10800000">
            <a:off x="3268663" y="3783013"/>
            <a:ext cx="388937" cy="185737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コネクタ 234"/>
          <p:cNvCxnSpPr/>
          <p:nvPr/>
        </p:nvCxnSpPr>
        <p:spPr bwMode="auto">
          <a:xfrm rot="16200000" flipH="1">
            <a:off x="3558381" y="3423444"/>
            <a:ext cx="198438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/>
          <p:nvPr/>
        </p:nvCxnSpPr>
        <p:spPr bwMode="auto">
          <a:xfrm flipH="1">
            <a:off x="3228975" y="3522663"/>
            <a:ext cx="42862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コネクタ 236"/>
          <p:cNvCxnSpPr/>
          <p:nvPr/>
        </p:nvCxnSpPr>
        <p:spPr bwMode="auto">
          <a:xfrm rot="16200000" flipH="1">
            <a:off x="3559175" y="2978150"/>
            <a:ext cx="196850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/>
          <p:cNvCxnSpPr/>
          <p:nvPr/>
        </p:nvCxnSpPr>
        <p:spPr bwMode="auto">
          <a:xfrm rot="10800000" flipV="1">
            <a:off x="3248025" y="3076575"/>
            <a:ext cx="409575" cy="10795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 bwMode="auto">
          <a:xfrm rot="16200000" flipH="1">
            <a:off x="3558381" y="2532857"/>
            <a:ext cx="198437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コネクタ 239"/>
          <p:cNvCxnSpPr/>
          <p:nvPr/>
        </p:nvCxnSpPr>
        <p:spPr bwMode="auto">
          <a:xfrm rot="10800000" flipV="1">
            <a:off x="3214688" y="2632075"/>
            <a:ext cx="442912" cy="296863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コネクタ 240"/>
          <p:cNvCxnSpPr/>
          <p:nvPr/>
        </p:nvCxnSpPr>
        <p:spPr bwMode="auto">
          <a:xfrm rot="16200000" flipH="1">
            <a:off x="3558381" y="2135982"/>
            <a:ext cx="198437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コネクタ 241"/>
          <p:cNvCxnSpPr/>
          <p:nvPr/>
        </p:nvCxnSpPr>
        <p:spPr bwMode="auto">
          <a:xfrm rot="5400000">
            <a:off x="3103562" y="2255838"/>
            <a:ext cx="574675" cy="5334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 bwMode="auto">
          <a:xfrm rot="5400000">
            <a:off x="5296694" y="4315619"/>
            <a:ext cx="198438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コネクタ 218"/>
          <p:cNvCxnSpPr/>
          <p:nvPr/>
        </p:nvCxnSpPr>
        <p:spPr bwMode="auto">
          <a:xfrm rot="5400000" flipH="1" flipV="1">
            <a:off x="5345113" y="3932238"/>
            <a:ext cx="533400" cy="4318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/>
          <p:cNvCxnSpPr/>
          <p:nvPr/>
        </p:nvCxnSpPr>
        <p:spPr bwMode="auto">
          <a:xfrm rot="5400000">
            <a:off x="5296694" y="3869532"/>
            <a:ext cx="198437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/>
          <p:nvPr/>
        </p:nvCxnSpPr>
        <p:spPr bwMode="auto">
          <a:xfrm flipV="1">
            <a:off x="5395913" y="3825875"/>
            <a:ext cx="284162" cy="14287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 bwMode="auto">
          <a:xfrm rot="5400000">
            <a:off x="5296694" y="3423444"/>
            <a:ext cx="198438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/>
          <p:cNvCxnSpPr/>
          <p:nvPr/>
        </p:nvCxnSpPr>
        <p:spPr bwMode="auto">
          <a:xfrm>
            <a:off x="5395913" y="3522663"/>
            <a:ext cx="42862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コネクタ 223"/>
          <p:cNvCxnSpPr/>
          <p:nvPr/>
        </p:nvCxnSpPr>
        <p:spPr bwMode="auto">
          <a:xfrm rot="5400000">
            <a:off x="5297488" y="2978150"/>
            <a:ext cx="196850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コネクタ 224"/>
          <p:cNvCxnSpPr/>
          <p:nvPr/>
        </p:nvCxnSpPr>
        <p:spPr bwMode="auto">
          <a:xfrm>
            <a:off x="5395913" y="3076575"/>
            <a:ext cx="420687" cy="87313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コネクタ 225"/>
          <p:cNvCxnSpPr/>
          <p:nvPr/>
        </p:nvCxnSpPr>
        <p:spPr bwMode="auto">
          <a:xfrm rot="5400000">
            <a:off x="5296694" y="2532857"/>
            <a:ext cx="198437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コネクタ 226"/>
          <p:cNvCxnSpPr/>
          <p:nvPr/>
        </p:nvCxnSpPr>
        <p:spPr bwMode="auto">
          <a:xfrm>
            <a:off x="5395913" y="2632075"/>
            <a:ext cx="279400" cy="7302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線コネクタ 227"/>
          <p:cNvCxnSpPr/>
          <p:nvPr/>
        </p:nvCxnSpPr>
        <p:spPr bwMode="auto">
          <a:xfrm rot="5400000">
            <a:off x="5296694" y="2135982"/>
            <a:ext cx="198437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/>
          <p:cNvCxnSpPr/>
          <p:nvPr/>
        </p:nvCxnSpPr>
        <p:spPr bwMode="auto">
          <a:xfrm>
            <a:off x="5395913" y="2235200"/>
            <a:ext cx="388937" cy="35083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1" name="テキスト ボックス 163"/>
          <p:cNvSpPr txBox="1">
            <a:spLocks noChangeArrowheads="1"/>
          </p:cNvSpPr>
          <p:nvPr/>
        </p:nvSpPr>
        <p:spPr bwMode="auto">
          <a:xfrm>
            <a:off x="7856538" y="2921000"/>
            <a:ext cx="91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ea typeface="HGP創英角ｺﾞｼｯｸUB" pitchFamily="50" charset="-128"/>
              </a:rPr>
              <a:t>Video </a:t>
            </a:r>
          </a:p>
          <a:p>
            <a:r>
              <a:rPr lang="en-US" altLang="ja-JP" sz="1400">
                <a:ea typeface="HGP創英角ｺﾞｼｯｸUB" pitchFamily="50" charset="-128"/>
              </a:rPr>
              <a:t>Streaming</a:t>
            </a:r>
          </a:p>
        </p:txBody>
      </p:sp>
      <p:sp>
        <p:nvSpPr>
          <p:cNvPr id="23622" name="テキスト ボックス 164"/>
          <p:cNvSpPr txBox="1">
            <a:spLocks noChangeArrowheads="1"/>
          </p:cNvSpPr>
          <p:nvPr/>
        </p:nvSpPr>
        <p:spPr bwMode="auto">
          <a:xfrm>
            <a:off x="8012113" y="4549775"/>
            <a:ext cx="677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ea typeface="HGP創英角ｺﾞｼｯｸUB" pitchFamily="50" charset="-128"/>
              </a:rPr>
              <a:t>DATA</a:t>
            </a:r>
          </a:p>
        </p:txBody>
      </p:sp>
      <p:sp>
        <p:nvSpPr>
          <p:cNvPr id="23627" name="テキスト ボックス 171"/>
          <p:cNvSpPr txBox="1">
            <a:spLocks noChangeArrowheads="1"/>
          </p:cNvSpPr>
          <p:nvPr/>
        </p:nvSpPr>
        <p:spPr bwMode="auto">
          <a:xfrm>
            <a:off x="3900488" y="4519613"/>
            <a:ext cx="1122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ea typeface="HGP創英角ｺﾞｼｯｸUB" pitchFamily="50" charset="-128"/>
              </a:rPr>
              <a:t>Specification</a:t>
            </a:r>
          </a:p>
        </p:txBody>
      </p:sp>
      <p:cxnSp>
        <p:nvCxnSpPr>
          <p:cNvPr id="216" name="曲線コネクタ 215"/>
          <p:cNvCxnSpPr>
            <a:stCxn id="3116" idx="2"/>
          </p:cNvCxnSpPr>
          <p:nvPr/>
        </p:nvCxnSpPr>
        <p:spPr>
          <a:xfrm rot="16200000" flipH="1">
            <a:off x="935831" y="2890044"/>
            <a:ext cx="376238" cy="819150"/>
          </a:xfrm>
          <a:prstGeom prst="curvedConnector2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正方形/長方形 156"/>
          <p:cNvSpPr/>
          <p:nvPr/>
        </p:nvSpPr>
        <p:spPr>
          <a:xfrm flipV="1">
            <a:off x="1057275" y="1892300"/>
            <a:ext cx="2406650" cy="4603750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graphicFrame>
        <p:nvGraphicFramePr>
          <p:cNvPr id="23681" name="Group 129"/>
          <p:cNvGraphicFramePr>
            <a:graphicFrameLocks noGrp="1"/>
          </p:cNvGraphicFramePr>
          <p:nvPr/>
        </p:nvGraphicFramePr>
        <p:xfrm>
          <a:off x="3386138" y="4837113"/>
          <a:ext cx="2024062" cy="1274150"/>
        </p:xfrm>
        <a:graphic>
          <a:graphicData uri="http://schemas.openxmlformats.org/drawingml/2006/table">
            <a:tbl>
              <a:tblPr/>
              <a:tblGrid>
                <a:gridCol w="1158875"/>
                <a:gridCol w="865187"/>
              </a:tblGrid>
              <a:tr h="1984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Number of STAs</a:t>
                      </a: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6 (max.)</a:t>
                      </a:r>
                      <a:endParaRPr kumimoji="0" lang="ja-JP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HGP創英角ｺﾞｼｯｸUB" pitchFamily="50" charset="-128"/>
                      </a:endParaRP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Number of streams</a:t>
                      </a: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6(max.)</a:t>
                      </a:r>
                      <a:endParaRPr kumimoji="0" lang="ja-JP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HGP創英角ｺﾞｼｯｸUB" pitchFamily="50" charset="-128"/>
                      </a:endParaRP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Band width</a:t>
                      </a: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80MHz (max.)</a:t>
                      </a: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Data rate (PHY) at each stream</a:t>
                      </a: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270Mbit/s (max.)</a:t>
                      </a:r>
                      <a:endParaRPr kumimoji="0" lang="ja-JP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HGP創英角ｺﾞｼｯｸUB" pitchFamily="50" charset="-128"/>
                      </a:endParaRP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Total data rate (PHY)</a:t>
                      </a: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itchFamily="50" charset="-128"/>
                        </a:rPr>
                        <a:t>1.62Gbit/s (max.)</a:t>
                      </a:r>
                      <a:endParaRPr kumimoji="0" lang="ja-JP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HGP創英角ｺﾞｼｯｸUB" pitchFamily="50" charset="-128"/>
                      </a:endParaRPr>
                    </a:p>
                  </a:txBody>
                  <a:tcPr marL="62806" marR="62806" marT="31403" marB="3140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6" name="正方形/長方形 185"/>
          <p:cNvSpPr/>
          <p:nvPr/>
        </p:nvSpPr>
        <p:spPr>
          <a:xfrm rot="21392073">
            <a:off x="6669088" y="3489325"/>
            <a:ext cx="395287" cy="271463"/>
          </a:xfrm>
          <a:prstGeom prst="rect">
            <a:avLst/>
          </a:prstGeom>
          <a:solidFill>
            <a:schemeClr val="accent1">
              <a:lumMod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3656" name="Rectangle 2"/>
          <p:cNvSpPr>
            <a:spLocks noChangeArrowheads="1"/>
          </p:cNvSpPr>
          <p:nvPr/>
        </p:nvSpPr>
        <p:spPr bwMode="auto">
          <a:xfrm>
            <a:off x="749300" y="454025"/>
            <a:ext cx="77724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0" lang="en-US" altLang="ja-JP" sz="3200" b="1" dirty="0">
                <a:solidFill>
                  <a:schemeClr val="tx2"/>
                </a:solidFill>
              </a:rPr>
              <a:t>Our developed </a:t>
            </a:r>
            <a:r>
              <a:rPr kumimoji="0" lang="en-US" altLang="ja-JP" sz="3200" b="1" dirty="0" err="1">
                <a:solidFill>
                  <a:schemeClr val="tx2"/>
                </a:solidFill>
              </a:rPr>
              <a:t>testbed</a:t>
            </a:r>
            <a:endParaRPr kumimoji="0" lang="en-US" altLang="ja-JP" sz="3200" b="1" dirty="0">
              <a:solidFill>
                <a:schemeClr val="tx2"/>
              </a:solidFill>
            </a:endParaRPr>
          </a:p>
        </p:txBody>
      </p:sp>
      <p:sp>
        <p:nvSpPr>
          <p:cNvPr id="23679" name="Rectangle 3"/>
          <p:cNvSpPr>
            <a:spLocks noChangeArrowheads="1"/>
          </p:cNvSpPr>
          <p:nvPr/>
        </p:nvSpPr>
        <p:spPr bwMode="auto">
          <a:xfrm>
            <a:off x="890588" y="1208088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</a:pPr>
            <a:r>
              <a:rPr kumimoji="0" lang="en-US" altLang="ja-JP" sz="2200" b="1"/>
              <a:t>We developed testbed to evaluate DL-MU-MIMO in real time.</a:t>
            </a:r>
          </a:p>
        </p:txBody>
      </p:sp>
      <p:sp>
        <p:nvSpPr>
          <p:cNvPr id="6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984625" y="6500813"/>
            <a:ext cx="504825" cy="182562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Slide </a:t>
            </a:r>
            <a:fld id="{0980041D-C722-48F0-A2B7-D7C96EFEE424}" type="slidenum">
              <a:rPr lang="en-US" altLang="ja-JP" smtClean="0">
                <a:ea typeface="ＭＳ Ｐゴシック" charset="-128"/>
              </a:rPr>
              <a:pPr/>
              <a:t>11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0638" y="6523038"/>
            <a:ext cx="2159000" cy="182562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67" name="日付プレースホルダ 6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2010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945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984625" y="6500813"/>
            <a:ext cx="504825" cy="182562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Slide </a:t>
            </a:r>
            <a:fld id="{0980041D-C722-48F0-A2B7-D7C96EFEE424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809625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Summary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47813"/>
            <a:ext cx="7772400" cy="4548187"/>
          </a:xfrm>
        </p:spPr>
        <p:txBody>
          <a:bodyPr/>
          <a:lstStyle/>
          <a:p>
            <a:pPr marL="355600" indent="-355600">
              <a:spcBef>
                <a:spcPct val="0"/>
              </a:spcBef>
              <a:tabLst>
                <a:tab pos="177800" algn="l"/>
              </a:tabLst>
              <a:defRPr/>
            </a:pPr>
            <a:r>
              <a:rPr lang="en-US" altLang="ja-JP" b="0" kern="12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We presented the difference in the requirements for CSI report field between 11n and </a:t>
            </a:r>
            <a:r>
              <a:rPr lang="en-US" altLang="ja-JP" b="0" kern="12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TGac</a:t>
            </a:r>
            <a:r>
              <a:rPr lang="en-US" altLang="ja-JP" b="0" kern="12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. </a:t>
            </a:r>
          </a:p>
          <a:p>
            <a:pPr>
              <a:defRPr/>
            </a:pPr>
            <a:r>
              <a:rPr lang="en-US" altLang="ja-JP" b="0" dirty="0" smtClean="0">
                <a:latin typeface="Times New Roman" pitchFamily="18" charset="0"/>
                <a:ea typeface="ＭＳ Ｐゴシック" pitchFamily="50" charset="-128"/>
              </a:rPr>
              <a:t>The amount of CSI report increases for MU-MIMO transmission to maintain the same transmission quality.</a:t>
            </a:r>
          </a:p>
          <a:p>
            <a:pPr lvl="1">
              <a:defRPr/>
            </a:pPr>
            <a:r>
              <a:rPr lang="en-US" altLang="ja-JP" dirty="0" smtClean="0">
                <a:latin typeface="Times New Roman" pitchFamily="18" charset="0"/>
                <a:ea typeface="ＭＳ Ｐゴシック" pitchFamily="50" charset="-128"/>
              </a:rPr>
              <a:t>Number of transmission parameters increases.</a:t>
            </a:r>
          </a:p>
          <a:p>
            <a:pPr lvl="1">
              <a:defRPr/>
            </a:pPr>
            <a:r>
              <a:rPr lang="en-US" altLang="ja-JP" dirty="0" smtClean="0">
                <a:latin typeface="Times New Roman" pitchFamily="18" charset="0"/>
                <a:ea typeface="ＭＳ Ｐゴシック" pitchFamily="50" charset="-128"/>
              </a:rPr>
              <a:t>MU-MIMO requires higher accuracy in CSI than that for SU-MIMO.</a:t>
            </a:r>
          </a:p>
          <a:p>
            <a:pPr>
              <a:defRPr/>
            </a:pPr>
            <a:r>
              <a:rPr lang="en-US" altLang="ja-JP" b="0" dirty="0" smtClean="0">
                <a:latin typeface="Times New Roman" pitchFamily="18" charset="0"/>
                <a:ea typeface="ＭＳ Ｐゴシック" pitchFamily="50" charset="-128"/>
              </a:rPr>
              <a:t>We also presented two possible approaches to reduce the amount of feedback information.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20482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984625" y="6500813"/>
            <a:ext cx="504825" cy="182562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F0B083C3-219A-4914-9AA6-AF8B98E1306B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644525" y="4397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0" lang="en-US" altLang="ja-JP" sz="3200" b="1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685800" y="15573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400" b="1"/>
              <a:t>[1] IEEE802.11-09/0992r3: Specification Framework for TGac.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400" b="1"/>
              <a:t>[2] R. Kudo, K. Ishihara, Y. Takatori, Measured Channel Variation and Coherence Time in NTT Lab., IEEE 802.11-10/0087r0, Jan. 18, 2010.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400" b="1"/>
              <a:t>[3] IEEE Std 802.11n</a:t>
            </a:r>
            <a:r>
              <a:rPr kumimoji="0" lang="en-US" altLang="ja-JP" sz="2400" b="1" baseline="30000"/>
              <a:t>TM</a:t>
            </a:r>
            <a:r>
              <a:rPr kumimoji="0" lang="en-US" altLang="ja-JP" sz="2400" b="1"/>
              <a:t>-2009. </a:t>
            </a:r>
          </a:p>
          <a:p>
            <a:pPr marL="342900" indent="-342900" eaLnBrk="0" hangingPunct="0">
              <a:spcBef>
                <a:spcPct val="20000"/>
              </a:spcBef>
            </a:pPr>
            <a:endParaRPr kumimoji="0" lang="en-US" altLang="ja-JP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21506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984625" y="6500813"/>
            <a:ext cx="504825" cy="182562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002AC2AC-048C-40AF-B765-3FAF88FE8574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1508" name="Content Placeholder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kumimoji="1" lang="en-US" altLang="ko-KR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Do you</a:t>
            </a:r>
            <a:r>
              <a:rPr kumimoji="1" lang="en-US" altLang="ja-JP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 think </a:t>
            </a:r>
            <a:r>
              <a:rPr kumimoji="1" lang="en-US" altLang="ja-JP" b="0" dirty="0" err="1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TGac</a:t>
            </a:r>
            <a:r>
              <a:rPr kumimoji="1" lang="en-US" altLang="ja-JP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 needs to </a:t>
            </a:r>
            <a:r>
              <a:rPr kumimoji="1" lang="en-US" altLang="ja-JP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include CSI </a:t>
            </a:r>
            <a:r>
              <a:rPr kumimoji="1" lang="en-US" altLang="ja-JP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compression </a:t>
            </a:r>
            <a:r>
              <a:rPr kumimoji="1" lang="en-US" altLang="ja-JP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scheme in the specification framework document</a:t>
            </a:r>
            <a:r>
              <a:rPr kumimoji="1" lang="en-US" altLang="ko-KR" b="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?</a:t>
            </a:r>
            <a:endParaRPr kumimoji="1" lang="en-US" altLang="ko-KR" b="0" dirty="0" smtClean="0">
              <a:solidFill>
                <a:srgbClr val="000000"/>
              </a:solidFill>
              <a:latin typeface="Times New Roman" pitchFamily="18" charset="0"/>
              <a:ea typeface="Gulim" pitchFamily="34" charset="-127"/>
            </a:endParaRPr>
          </a:p>
          <a:p>
            <a:pPr marL="800100" lvl="1" indent="-342900">
              <a:buFontTx/>
              <a:buChar char="•"/>
            </a:pPr>
            <a:r>
              <a:rPr kumimoji="1" lang="en-US" altLang="ko-KR" sz="240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Yes = </a:t>
            </a:r>
          </a:p>
          <a:p>
            <a:pPr marL="800100" lvl="1" indent="-342900">
              <a:buFontTx/>
              <a:buChar char="•"/>
            </a:pPr>
            <a:r>
              <a:rPr kumimoji="1" lang="en-US" altLang="ko-KR" sz="240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No =</a:t>
            </a:r>
          </a:p>
          <a:p>
            <a:pPr marL="800100" lvl="1" indent="-342900">
              <a:buFontTx/>
              <a:buChar char="•"/>
            </a:pPr>
            <a:r>
              <a:rPr kumimoji="1" lang="en-US" altLang="ko-KR" sz="2400" dirty="0" smtClean="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rPr>
              <a:t>Abstain = </a:t>
            </a:r>
          </a:p>
          <a:p>
            <a:endParaRPr lang="ja-JP" altLang="en-US" dirty="0" smtClean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509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ＭＳ Ｐゴシック" charset="-128"/>
              </a:rPr>
              <a:t>Straw Poll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819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C97D572D-8BE6-4305-AEAE-AC1E223561E3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311150" y="1593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kumimoji="0" lang="en-US" altLang="ja-JP" b="1">
              <a:solidFill>
                <a:schemeClr val="tx2"/>
              </a:solidFill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571500" y="1420813"/>
            <a:ext cx="7964488" cy="3662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2400" dirty="0" err="1"/>
              <a:t>TGac</a:t>
            </a:r>
            <a:r>
              <a:rPr kumimoji="0" lang="en-US" altLang="ja-JP" sz="2400" dirty="0"/>
              <a:t> may use MU-MIMO technology to improve the spectrum efficiency.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2400" dirty="0"/>
              <a:t>There are two </a:t>
            </a:r>
            <a:r>
              <a:rPr kumimoji="0" lang="en-US" altLang="ja-JP" sz="2400" dirty="0" err="1"/>
              <a:t>beamforming</a:t>
            </a:r>
            <a:r>
              <a:rPr kumimoji="0" lang="en-US" altLang="ja-JP" sz="2400" dirty="0"/>
              <a:t> methods defined in 11n.</a:t>
            </a:r>
          </a:p>
          <a:p>
            <a:pPr marL="812800" lvl="1" indent="-355600" eaLnBrk="0" hangingPunct="0">
              <a:buFont typeface="Times New Roman" pitchFamily="18" charset="0"/>
              <a:buChar char="–"/>
              <a:tabLst>
                <a:tab pos="177800" algn="l"/>
              </a:tabLst>
            </a:pPr>
            <a:r>
              <a:rPr kumimoji="0" lang="en-US" altLang="ja-JP" dirty="0"/>
              <a:t>Implicit feedback </a:t>
            </a:r>
            <a:r>
              <a:rPr kumimoji="0" lang="en-US" altLang="ja-JP" dirty="0" err="1"/>
              <a:t>beamforming</a:t>
            </a:r>
            <a:endParaRPr kumimoji="0" lang="en-US" altLang="ja-JP" dirty="0"/>
          </a:p>
          <a:p>
            <a:pPr marL="812800" lvl="1" indent="-355600" eaLnBrk="0" hangingPunct="0">
              <a:buFont typeface="Times New Roman" pitchFamily="18" charset="0"/>
              <a:buChar char="–"/>
              <a:tabLst>
                <a:tab pos="177800" algn="l"/>
              </a:tabLst>
            </a:pPr>
            <a:r>
              <a:rPr kumimoji="0" lang="en-US" altLang="ja-JP" dirty="0"/>
              <a:t>Explicit feedback </a:t>
            </a:r>
            <a:r>
              <a:rPr kumimoji="0" lang="en-US" altLang="ja-JP" dirty="0" err="1"/>
              <a:t>beamforming</a:t>
            </a:r>
            <a:endParaRPr kumimoji="0" lang="en-US" altLang="ja-JP" dirty="0"/>
          </a:p>
          <a:p>
            <a:pPr marL="355600" indent="-355600" eaLnBrk="0" hangingPunct="0">
              <a:tabLst>
                <a:tab pos="177800" algn="l"/>
              </a:tabLst>
            </a:pPr>
            <a:r>
              <a:rPr kumimoji="0" lang="en-US" altLang="ja-JP" sz="2400" dirty="0"/>
              <a:t>     </a:t>
            </a:r>
            <a:r>
              <a:rPr kumimoji="0" lang="en-US" altLang="ja-JP" sz="2400" dirty="0" err="1"/>
              <a:t>TGac</a:t>
            </a:r>
            <a:r>
              <a:rPr kumimoji="0" lang="en-US" altLang="ja-JP" sz="2400" dirty="0"/>
              <a:t> may address both </a:t>
            </a:r>
            <a:r>
              <a:rPr kumimoji="0" lang="en-US" altLang="ja-JP" sz="2400" dirty="0" err="1"/>
              <a:t>beamforming</a:t>
            </a:r>
            <a:r>
              <a:rPr kumimoji="0" lang="en-US" altLang="ja-JP" sz="2400" dirty="0"/>
              <a:t> methods.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2400" dirty="0"/>
              <a:t>Focusing on explicit feedback </a:t>
            </a:r>
            <a:r>
              <a:rPr kumimoji="0" lang="en-US" altLang="ja-JP" sz="2400" dirty="0" err="1"/>
              <a:t>beamfroming</a:t>
            </a:r>
            <a:r>
              <a:rPr kumimoji="0" lang="en-US" altLang="ja-JP" sz="2400" dirty="0"/>
              <a:t>, the amount of CSI report is examined for DL-MU-MIMO in </a:t>
            </a:r>
            <a:r>
              <a:rPr kumimoji="0" lang="en-US" altLang="ja-JP" sz="2400" dirty="0" err="1"/>
              <a:t>TGac</a:t>
            </a:r>
            <a:r>
              <a:rPr kumimoji="0" lang="en-US" altLang="ja-JP" sz="2400" dirty="0"/>
              <a:t>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2400" dirty="0"/>
              <a:t>Our results suggest that </a:t>
            </a:r>
            <a:r>
              <a:rPr kumimoji="0" lang="en-US" altLang="ja-JP" sz="2400" dirty="0" smtClean="0"/>
              <a:t>changes </a:t>
            </a:r>
            <a:r>
              <a:rPr kumimoji="0" lang="en-US" altLang="ja-JP" sz="2400" dirty="0"/>
              <a:t>in CSI report field may be required in </a:t>
            </a:r>
            <a:r>
              <a:rPr kumimoji="0" lang="en-US" altLang="ja-JP" sz="2400" dirty="0" err="1"/>
              <a:t>TGac</a:t>
            </a:r>
            <a:r>
              <a:rPr kumimoji="0" lang="en-US" altLang="ja-JP" sz="2400" dirty="0"/>
              <a:t>. </a:t>
            </a: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Abstract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921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758C87B9-AE5A-45B7-B8A1-FDA78DF30A26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311150" y="1593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kumimoji="0" lang="en-US" altLang="ja-JP" b="1">
              <a:solidFill>
                <a:schemeClr val="tx2"/>
              </a:solidFill>
            </a:endParaRPr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52463" y="1608138"/>
            <a:ext cx="7791450" cy="4524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2400"/>
              <a:t>Transmission scheme</a:t>
            </a:r>
          </a:p>
          <a:p>
            <a:pPr marL="812800" lvl="1" indent="-355600" eaLnBrk="0" hangingPunct="0">
              <a:buFont typeface="Times New Roman" pitchFamily="18" charset="0"/>
              <a:buChar char="–"/>
              <a:tabLst>
                <a:tab pos="177800" algn="l"/>
              </a:tabLst>
            </a:pPr>
            <a:r>
              <a:rPr kumimoji="0" lang="en-US" altLang="ja-JP" sz="2400"/>
              <a:t>Single-user (SU)-MIMO@11n</a:t>
            </a:r>
          </a:p>
          <a:p>
            <a:pPr marL="812800" lvl="1" indent="-355600" eaLnBrk="0" hangingPunct="0">
              <a:buFont typeface="Times New Roman" pitchFamily="18" charset="0"/>
              <a:buChar char="–"/>
              <a:tabLst>
                <a:tab pos="177800" algn="l"/>
              </a:tabLst>
            </a:pPr>
            <a:r>
              <a:rPr kumimoji="0" lang="en-US" altLang="ja-JP" sz="2400"/>
              <a:t>SU-MIMO and MU-MIMO@TGac</a:t>
            </a:r>
          </a:p>
          <a:p>
            <a:pPr marL="355600" indent="-355600" eaLnBrk="0" hangingPunct="0">
              <a:tabLst>
                <a:tab pos="177800" algn="l"/>
              </a:tabLst>
            </a:pPr>
            <a:endParaRPr kumimoji="0" lang="en-US" altLang="ja-JP" sz="2400"/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2400"/>
              <a:t>Transmission parameters [1]</a:t>
            </a:r>
          </a:p>
          <a:p>
            <a:pPr marL="812800" lvl="1" indent="-355600" eaLnBrk="0" hangingPunct="0">
              <a:buFont typeface="Times New Roman" pitchFamily="18" charset="0"/>
              <a:buChar char="–"/>
              <a:tabLst>
                <a:tab pos="177800" algn="l"/>
              </a:tabLst>
            </a:pPr>
            <a:endParaRPr kumimoji="0" lang="en-US" altLang="ja-JP" sz="2400"/>
          </a:p>
          <a:p>
            <a:pPr marL="812800" lvl="1" indent="-355600" eaLnBrk="0" hangingPunct="0">
              <a:buFont typeface="Times New Roman" pitchFamily="18" charset="0"/>
              <a:buChar char="–"/>
              <a:tabLst>
                <a:tab pos="177800" algn="l"/>
              </a:tabLst>
            </a:pPr>
            <a:endParaRPr kumimoji="0" lang="en-US" altLang="ja-JP" sz="2400"/>
          </a:p>
          <a:p>
            <a:pPr marL="812800" lvl="1" indent="-355600" eaLnBrk="0" hangingPunct="0">
              <a:buFontTx/>
              <a:buBlip>
                <a:blip r:embed="rId2"/>
              </a:buBlip>
              <a:tabLst>
                <a:tab pos="177800" algn="l"/>
              </a:tabLst>
            </a:pPr>
            <a:endParaRPr kumimoji="0" lang="en-US" altLang="ja-JP" sz="2400">
              <a:solidFill>
                <a:srgbClr val="000000"/>
              </a:solidFill>
            </a:endParaRPr>
          </a:p>
          <a:p>
            <a:pPr marL="812800" lvl="1" indent="-355600" eaLnBrk="0" hangingPunct="0">
              <a:buFontTx/>
              <a:buBlip>
                <a:blip r:embed="rId2"/>
              </a:buBlip>
              <a:tabLst>
                <a:tab pos="177800" algn="l"/>
              </a:tabLst>
            </a:pPr>
            <a:endParaRPr kumimoji="0" lang="en-US" altLang="ja-JP" sz="2400">
              <a:solidFill>
                <a:srgbClr val="000000"/>
              </a:solidFill>
            </a:endParaRPr>
          </a:p>
          <a:p>
            <a:pPr marL="812800" lvl="1" indent="-355600" eaLnBrk="0" hangingPunct="0">
              <a:buFontTx/>
              <a:buBlip>
                <a:blip r:embed="rId2"/>
              </a:buBlip>
              <a:tabLst>
                <a:tab pos="177800" algn="l"/>
              </a:tabLst>
            </a:pPr>
            <a:endParaRPr kumimoji="0" lang="en-US" altLang="ja-JP" sz="2400">
              <a:solidFill>
                <a:srgbClr val="000000"/>
              </a:solidFill>
            </a:endParaRPr>
          </a:p>
          <a:p>
            <a:pPr marL="812800" lvl="1" indent="-355600" eaLnBrk="0" hangingPunct="0">
              <a:buFontTx/>
              <a:buBlip>
                <a:blip r:embed="rId2"/>
              </a:buBlip>
              <a:tabLst>
                <a:tab pos="177800" algn="l"/>
              </a:tabLst>
            </a:pPr>
            <a:r>
              <a:rPr kumimoji="0" lang="en-US" altLang="ja-JP" sz="2400">
                <a:solidFill>
                  <a:srgbClr val="000000"/>
                </a:solidFill>
              </a:rPr>
              <a:t>The amount of CSI report may increase in TGac.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endParaRPr kumimoji="0" lang="en-US" altLang="ja-JP" sz="2400"/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87375"/>
            <a:ext cx="7772400" cy="1066800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Requirements for CSI report in TGac</a:t>
            </a:r>
          </a:p>
        </p:txBody>
      </p:sp>
      <p:graphicFrame>
        <p:nvGraphicFramePr>
          <p:cNvPr id="10" name="Group 3"/>
          <p:cNvGraphicFramePr>
            <a:graphicFrameLocks noGrp="1"/>
          </p:cNvGraphicFramePr>
          <p:nvPr/>
        </p:nvGraphicFramePr>
        <p:xfrm>
          <a:off x="993775" y="3608388"/>
          <a:ext cx="7395971" cy="1341120"/>
        </p:xfrm>
        <a:graphic>
          <a:graphicData uri="http://schemas.openxmlformats.org/drawingml/2006/table">
            <a:tbl>
              <a:tblPr/>
              <a:tblGrid>
                <a:gridCol w="1965960"/>
                <a:gridCol w="3389913"/>
                <a:gridCol w="2040098"/>
              </a:tblGrid>
              <a:tr h="235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Maximum number of antennas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Maximum bandwidth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2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11n (SU-MIMO)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4x4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2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TGac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(SU-MIMO)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8x4 or 8x8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2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TGac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(MU-MIMO)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8x1(</a:t>
                      </a:r>
                      <a:r>
                        <a:rPr kumimoji="0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nSTAs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), 8x2(</a:t>
                      </a:r>
                      <a:r>
                        <a:rPr kumimoji="0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nSTAs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), 8x4(</a:t>
                      </a:r>
                      <a:r>
                        <a:rPr kumimoji="0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nSTAs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40 or 80MHz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6D6E5381-2C3D-4FAC-9D6C-52ED1490D737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68313"/>
            <a:ext cx="7772400" cy="979487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Effect of the CSI error in MU-MIMO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866775" y="1112838"/>
          <a:ext cx="3492500" cy="2430462"/>
        </p:xfrm>
        <a:graphic>
          <a:graphicData uri="http://schemas.openxmlformats.org/presentationml/2006/ole">
            <p:oleObj spid="_x0000_s2050" name="KGPlot" r:id="rId3" imgW="5168880" imgH="3594240" progId="KGraph_Plot">
              <p:embed/>
            </p:oleObj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4699000" y="1138238"/>
          <a:ext cx="3492500" cy="2428875"/>
        </p:xfrm>
        <a:graphic>
          <a:graphicData uri="http://schemas.openxmlformats.org/presentationml/2006/ole">
            <p:oleObj spid="_x0000_s2051" name="KGPlot" r:id="rId4" imgW="5168880" imgH="3594240" progId="KGraph_Plot">
              <p:embed/>
            </p:oleObj>
          </a:graphicData>
        </a:graphic>
      </p:graphicFrame>
      <p:sp>
        <p:nvSpPr>
          <p:cNvPr id="2056" name="テキスト ボックス 11"/>
          <p:cNvSpPr txBox="1">
            <a:spLocks noChangeArrowheads="1"/>
          </p:cNvSpPr>
          <p:nvPr/>
        </p:nvSpPr>
        <p:spPr bwMode="auto">
          <a:xfrm>
            <a:off x="2290763" y="3540125"/>
            <a:ext cx="1435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1600" b="1"/>
              <a:t>(a) SU-MIMO</a:t>
            </a:r>
            <a:endParaRPr lang="ja-JP" altLang="en-US" sz="1600" b="1"/>
          </a:p>
        </p:txBody>
      </p:sp>
      <p:sp>
        <p:nvSpPr>
          <p:cNvPr id="2057" name="テキスト ボックス 12"/>
          <p:cNvSpPr txBox="1">
            <a:spLocks noChangeArrowheads="1"/>
          </p:cNvSpPr>
          <p:nvPr/>
        </p:nvSpPr>
        <p:spPr bwMode="auto">
          <a:xfrm>
            <a:off x="5746750" y="3556000"/>
            <a:ext cx="1525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1600" b="1"/>
              <a:t>(b) MU-MIMO</a:t>
            </a:r>
            <a:endParaRPr lang="ja-JP" altLang="en-US" sz="1600" b="1"/>
          </a:p>
        </p:txBody>
      </p:sp>
      <p:sp>
        <p:nvSpPr>
          <p:cNvPr id="2058" name="Rectangle 3"/>
          <p:cNvSpPr>
            <a:spLocks noChangeArrowheads="1"/>
          </p:cNvSpPr>
          <p:nvPr/>
        </p:nvSpPr>
        <p:spPr bwMode="auto">
          <a:xfrm>
            <a:off x="676275" y="3760788"/>
            <a:ext cx="7791450" cy="2187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55600" indent="-355600" eaLnBrk="0" hangingPunct="0">
              <a:tabLst>
                <a:tab pos="177800" algn="l"/>
              </a:tabLst>
            </a:pPr>
            <a:r>
              <a:rPr kumimoji="0" lang="en-US" altLang="ja-JP" sz="1800" dirty="0"/>
              <a:t>Simulation Conditions: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1800" dirty="0"/>
              <a:t>Numbers of antennas at AP and STA are </a:t>
            </a:r>
            <a:r>
              <a:rPr kumimoji="0" lang="en-US" altLang="ja-JP" sz="1800" dirty="0" smtClean="0"/>
              <a:t>8</a:t>
            </a:r>
            <a:r>
              <a:rPr kumimoji="0" lang="ja-JP" altLang="en-US" sz="1800" dirty="0" smtClean="0"/>
              <a:t> </a:t>
            </a:r>
            <a:r>
              <a:rPr kumimoji="0" lang="en-US" altLang="ja-JP" sz="1800" dirty="0" smtClean="0"/>
              <a:t>and </a:t>
            </a:r>
            <a:r>
              <a:rPr kumimoji="0" lang="en-US" altLang="ja-JP" sz="1800" dirty="0" smtClean="0"/>
              <a:t>1</a:t>
            </a:r>
            <a:r>
              <a:rPr kumimoji="0" lang="en-US" altLang="ja-JP" sz="1800" dirty="0"/>
              <a:t>, respectively.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1800" dirty="0"/>
              <a:t>Number of </a:t>
            </a:r>
            <a:r>
              <a:rPr kumimoji="0" lang="en-US" altLang="ja-JP" sz="1800" dirty="0" smtClean="0"/>
              <a:t>STAs </a:t>
            </a:r>
            <a:r>
              <a:rPr kumimoji="0" lang="en-US" altLang="ja-JP" sz="1800" dirty="0"/>
              <a:t>is 4.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r>
              <a:rPr kumimoji="0" lang="en-US" altLang="ja-JP" sz="1800" dirty="0" smtClean="0"/>
              <a:t>Mean </a:t>
            </a:r>
            <a:r>
              <a:rPr kumimoji="0" lang="en-US" altLang="ja-JP" sz="1800" dirty="0"/>
              <a:t>square error (MSE) of the channel matrix [2] is -20dBc at CDF=90%.</a:t>
            </a:r>
          </a:p>
          <a:p>
            <a:pPr marL="355600" indent="-355600" eaLnBrk="0" hangingPunct="0">
              <a:buFontTx/>
              <a:buChar char="•"/>
              <a:tabLst>
                <a:tab pos="177800" algn="l"/>
              </a:tabLst>
            </a:pPr>
            <a:endParaRPr kumimoji="0" lang="en-US" altLang="ja-JP" sz="1400" dirty="0"/>
          </a:p>
          <a:p>
            <a:pPr marL="355600" indent="-355600" eaLnBrk="0" hangingPunct="0">
              <a:buFont typeface="Wingdings" pitchFamily="2" charset="2"/>
              <a:buChar char="ü"/>
              <a:tabLst>
                <a:tab pos="177800" algn="l"/>
              </a:tabLst>
            </a:pPr>
            <a:r>
              <a:rPr kumimoji="0" lang="en-US" altLang="ja-JP" sz="1800" dirty="0" smtClean="0"/>
              <a:t>Solid and dotted lines are without and with CSI error, respectively</a:t>
            </a:r>
            <a:r>
              <a:rPr kumimoji="0" lang="en-US" altLang="ja-JP" sz="1800" dirty="0" smtClean="0"/>
              <a:t>.</a:t>
            </a:r>
            <a:endParaRPr kumimoji="0" lang="en-US" altLang="ja-JP" sz="1800" dirty="0" smtClean="0"/>
          </a:p>
          <a:p>
            <a:pPr marL="355600" indent="-355600" eaLnBrk="0" hangingPunct="0">
              <a:buFont typeface="Wingdings" pitchFamily="2" charset="2"/>
              <a:buChar char="ü"/>
              <a:tabLst>
                <a:tab pos="177800" algn="l"/>
              </a:tabLst>
            </a:pPr>
            <a:r>
              <a:rPr kumimoji="0" lang="en-US" altLang="ja-JP" sz="1800" dirty="0" smtClean="0"/>
              <a:t>SINR </a:t>
            </a:r>
            <a:r>
              <a:rPr kumimoji="0" lang="en-US" altLang="ja-JP" sz="1800" dirty="0"/>
              <a:t>performance of MU-MIMO for CSI error is more sensitive than that of SU-MIMO.</a:t>
            </a:r>
          </a:p>
          <a:p>
            <a:pPr marL="355600" indent="-355600" eaLnBrk="0" hangingPunct="0">
              <a:buFontTx/>
              <a:buBlip>
                <a:blip r:embed="rId5"/>
              </a:buBlip>
              <a:tabLst>
                <a:tab pos="177800" algn="l"/>
              </a:tabLst>
            </a:pPr>
            <a:r>
              <a:rPr kumimoji="0" lang="en-US" altLang="ja-JP" sz="1800" dirty="0"/>
              <a:t>MU-MIMO requires higher accuracy in CSI because it needs to suppress interference among STAs.</a:t>
            </a:r>
          </a:p>
        </p:txBody>
      </p:sp>
      <p:sp>
        <p:nvSpPr>
          <p:cNvPr id="2059" name="正方形/長方形 10"/>
          <p:cNvSpPr>
            <a:spLocks noChangeArrowheads="1"/>
          </p:cNvSpPr>
          <p:nvPr/>
        </p:nvSpPr>
        <p:spPr bwMode="auto">
          <a:xfrm>
            <a:off x="685800" y="3817939"/>
            <a:ext cx="7464425" cy="113125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kumimoji="0" lang="ja-JP" altLang="en-US" sz="1200"/>
          </a:p>
        </p:txBody>
      </p:sp>
      <p:sp>
        <p:nvSpPr>
          <p:cNvPr id="2060" name="左矢印 11"/>
          <p:cNvSpPr>
            <a:spLocks noChangeArrowheads="1"/>
          </p:cNvSpPr>
          <p:nvPr/>
        </p:nvSpPr>
        <p:spPr bwMode="auto">
          <a:xfrm>
            <a:off x="6411913" y="2149475"/>
            <a:ext cx="492125" cy="101600"/>
          </a:xfrm>
          <a:prstGeom prst="leftArrow">
            <a:avLst>
              <a:gd name="adj1" fmla="val 50000"/>
              <a:gd name="adj2" fmla="val 50680"/>
            </a:avLst>
          </a:prstGeom>
          <a:solidFill>
            <a:srgbClr val="FF0000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kumimoji="0" lang="ja-JP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229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F59901A2-E68C-4477-8A43-BD857E511E39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2888" y="1647190"/>
            <a:ext cx="3552825" cy="3578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229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6969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CSI feedback error using 11n feedback scheme [3]</a:t>
            </a:r>
            <a:endParaRPr lang="ja-JP" altLang="en-US" dirty="0" smtClean="0">
              <a:solidFill>
                <a:schemeClr val="tx1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3246438" y="2091373"/>
            <a:ext cx="292417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3452813" y="2899728"/>
            <a:ext cx="5905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400"/>
              <a:t>Nb=8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4451350" y="289655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400"/>
              <a:t>6</a:t>
            </a: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4889500" y="290925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400"/>
              <a:t>5</a:t>
            </a:r>
          </a:p>
        </p:txBody>
      </p:sp>
      <p:sp>
        <p:nvSpPr>
          <p:cNvPr id="12298" name="Text Box 8"/>
          <p:cNvSpPr txBox="1">
            <a:spLocks noChangeArrowheads="1"/>
          </p:cNvSpPr>
          <p:nvPr/>
        </p:nvSpPr>
        <p:spPr bwMode="auto">
          <a:xfrm>
            <a:off x="5307013" y="2894965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400"/>
              <a:t>4</a:t>
            </a:r>
          </a:p>
        </p:txBody>
      </p:sp>
      <p:sp>
        <p:nvSpPr>
          <p:cNvPr id="12299" name="Text Box 9"/>
          <p:cNvSpPr txBox="1">
            <a:spLocks noChangeArrowheads="1"/>
          </p:cNvSpPr>
          <p:nvPr/>
        </p:nvSpPr>
        <p:spPr bwMode="auto">
          <a:xfrm>
            <a:off x="461963" y="5368925"/>
            <a:ext cx="8221662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71463" indent="-271463" eaLnBrk="0" hangingPunct="0">
              <a:spcBef>
                <a:spcPct val="20000"/>
              </a:spcBef>
              <a:buFontTx/>
              <a:buChar char="•"/>
            </a:pPr>
            <a:r>
              <a:rPr kumimoji="0" lang="en-US" altLang="ja-JP" dirty="0"/>
              <a:t>Assuming a required </a:t>
            </a:r>
            <a:r>
              <a:rPr kumimoji="0" lang="en-US" altLang="ja-JP" dirty="0" smtClean="0"/>
              <a:t>CSI </a:t>
            </a:r>
            <a:r>
              <a:rPr kumimoji="0" lang="en-US" altLang="ja-JP" dirty="0"/>
              <a:t>error of -30dBc at MSE=90%, our results suggest that at least 6-bit quantization is required for DL-MU-MIMO.</a:t>
            </a:r>
          </a:p>
        </p:txBody>
      </p:sp>
      <p:sp>
        <p:nvSpPr>
          <p:cNvPr id="12300" name="Line 10"/>
          <p:cNvSpPr>
            <a:spLocks noChangeShapeType="1"/>
          </p:cNvSpPr>
          <p:nvPr/>
        </p:nvSpPr>
        <p:spPr bwMode="auto">
          <a:xfrm flipH="1">
            <a:off x="5003800" y="1782128"/>
            <a:ext cx="7938" cy="2979737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1" name="テキスト ボックス 15"/>
          <p:cNvSpPr txBox="1">
            <a:spLocks noChangeArrowheads="1"/>
          </p:cNvSpPr>
          <p:nvPr/>
        </p:nvSpPr>
        <p:spPr bwMode="auto">
          <a:xfrm>
            <a:off x="5405755" y="4240530"/>
            <a:ext cx="869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ja-JP" sz="1400" dirty="0"/>
              <a:t>Channel </a:t>
            </a:r>
            <a:endParaRPr lang="en-US" altLang="ja-JP" sz="1400" dirty="0" smtClean="0"/>
          </a:p>
          <a:p>
            <a:pPr eaLnBrk="0" hangingPunct="0"/>
            <a:r>
              <a:rPr lang="en-US" altLang="ja-JP" sz="1400" dirty="0" smtClean="0"/>
              <a:t>model </a:t>
            </a:r>
            <a:r>
              <a:rPr lang="en-US" altLang="ja-JP" sz="1400" dirty="0"/>
              <a:t>B</a:t>
            </a:r>
            <a:endParaRPr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33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0638" y="6534150"/>
            <a:ext cx="2159000" cy="182563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937000" y="6524625"/>
            <a:ext cx="600075" cy="182563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E46CCBF4-497F-43F4-B2E1-8DC2D72D86A5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3525" y="620713"/>
            <a:ext cx="8609013" cy="822325"/>
          </a:xfrm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ＭＳ Ｐゴシック" charset="-128"/>
              </a:rPr>
              <a:t>Example of simple CSI feedback flow in PHY</a:t>
            </a:r>
            <a:endParaRPr lang="ja-JP" altLang="en-US" dirty="0" smtClean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 rot="16200000">
            <a:off x="1283494" y="1977232"/>
            <a:ext cx="895350" cy="4746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Sounding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 rot="16200000">
            <a:off x="2366963" y="2720975"/>
            <a:ext cx="820737" cy="93821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CSI report #1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 rot="16200000">
            <a:off x="3291681" y="2059782"/>
            <a:ext cx="873125" cy="2714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ACK #1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テキスト ボックス 13"/>
          <p:cNvSpPr txBox="1">
            <a:spLocks noChangeArrowheads="1"/>
          </p:cNvSpPr>
          <p:nvPr/>
        </p:nvSpPr>
        <p:spPr bwMode="auto">
          <a:xfrm>
            <a:off x="835025" y="2057400"/>
            <a:ext cx="446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1600"/>
              <a:t>AP</a:t>
            </a:r>
            <a:endParaRPr lang="ja-JP" altLang="en-US" sz="1600"/>
          </a:p>
        </p:txBody>
      </p:sp>
      <p:sp>
        <p:nvSpPr>
          <p:cNvPr id="17" name="正方形/長方形 16"/>
          <p:cNvSpPr/>
          <p:nvPr/>
        </p:nvSpPr>
        <p:spPr>
          <a:xfrm rot="16200000">
            <a:off x="4260850" y="3698875"/>
            <a:ext cx="835025" cy="9366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CSI report #2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 rot="16200000">
            <a:off x="5169694" y="2064544"/>
            <a:ext cx="873125" cy="2714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ACK #2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23" name="直線コネクタ 23"/>
          <p:cNvCxnSpPr>
            <a:cxnSpLocks noChangeShapeType="1"/>
            <a:stCxn id="10" idx="2"/>
          </p:cNvCxnSpPr>
          <p:nvPr/>
        </p:nvCxnSpPr>
        <p:spPr bwMode="auto">
          <a:xfrm flipH="1">
            <a:off x="1965325" y="2214563"/>
            <a:ext cx="3175" cy="19462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24" name="直線コネクタ 24"/>
          <p:cNvCxnSpPr>
            <a:cxnSpLocks noChangeShapeType="1"/>
            <a:stCxn id="11" idx="0"/>
          </p:cNvCxnSpPr>
          <p:nvPr/>
        </p:nvCxnSpPr>
        <p:spPr bwMode="auto">
          <a:xfrm rot="10800000" flipV="1">
            <a:off x="2308225" y="3190875"/>
            <a:ext cx="0" cy="10033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3325" name="テキスト ボックス 31"/>
          <p:cNvSpPr txBox="1">
            <a:spLocks noChangeArrowheads="1"/>
          </p:cNvSpPr>
          <p:nvPr/>
        </p:nvSpPr>
        <p:spPr bwMode="auto">
          <a:xfrm>
            <a:off x="801688" y="3171825"/>
            <a:ext cx="800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1600"/>
              <a:t>STA #1</a:t>
            </a:r>
            <a:endParaRPr lang="ja-JP" altLang="en-US" sz="1600"/>
          </a:p>
        </p:txBody>
      </p:sp>
      <p:sp>
        <p:nvSpPr>
          <p:cNvPr id="13326" name="テキスト ボックス 34"/>
          <p:cNvSpPr txBox="1">
            <a:spLocks noChangeArrowheads="1"/>
          </p:cNvSpPr>
          <p:nvPr/>
        </p:nvSpPr>
        <p:spPr bwMode="auto">
          <a:xfrm>
            <a:off x="788988" y="4057650"/>
            <a:ext cx="800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1600"/>
              <a:t>STA #2</a:t>
            </a:r>
            <a:endParaRPr lang="ja-JP" altLang="en-US" sz="1600"/>
          </a:p>
        </p:txBody>
      </p:sp>
      <p:cxnSp>
        <p:nvCxnSpPr>
          <p:cNvPr id="13327" name="直線コネクタ 38"/>
          <p:cNvCxnSpPr>
            <a:cxnSpLocks noChangeShapeType="1"/>
          </p:cNvCxnSpPr>
          <p:nvPr/>
        </p:nvCxnSpPr>
        <p:spPr bwMode="auto">
          <a:xfrm rot="5400000">
            <a:off x="2790826" y="3713162"/>
            <a:ext cx="9144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28" name="直線コネクタ 39"/>
          <p:cNvCxnSpPr>
            <a:cxnSpLocks noChangeShapeType="1"/>
            <a:stCxn id="17" idx="0"/>
          </p:cNvCxnSpPr>
          <p:nvPr/>
        </p:nvCxnSpPr>
        <p:spPr bwMode="auto">
          <a:xfrm rot="10800000" flipV="1">
            <a:off x="4206875" y="4167188"/>
            <a:ext cx="3175" cy="7937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29" name="直線コネクタ 41"/>
          <p:cNvCxnSpPr>
            <a:cxnSpLocks noChangeShapeType="1"/>
            <a:stCxn id="17" idx="2"/>
          </p:cNvCxnSpPr>
          <p:nvPr/>
        </p:nvCxnSpPr>
        <p:spPr bwMode="auto">
          <a:xfrm flipH="1">
            <a:off x="5143500" y="4167188"/>
            <a:ext cx="3175" cy="7588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30" name="直線コネクタ 48"/>
          <p:cNvCxnSpPr>
            <a:cxnSpLocks noChangeShapeType="1"/>
          </p:cNvCxnSpPr>
          <p:nvPr/>
        </p:nvCxnSpPr>
        <p:spPr bwMode="auto">
          <a:xfrm rot="5400000">
            <a:off x="2621756" y="3174207"/>
            <a:ext cx="1906587" cy="190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31" name="直線コネクタ 49"/>
          <p:cNvCxnSpPr>
            <a:cxnSpLocks noChangeShapeType="1"/>
          </p:cNvCxnSpPr>
          <p:nvPr/>
        </p:nvCxnSpPr>
        <p:spPr bwMode="auto">
          <a:xfrm rot="16200000" flipH="1">
            <a:off x="2510631" y="3596482"/>
            <a:ext cx="27273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32" name="直線コネクタ 50"/>
          <p:cNvCxnSpPr>
            <a:cxnSpLocks noChangeShapeType="1"/>
            <a:stCxn id="18" idx="0"/>
          </p:cNvCxnSpPr>
          <p:nvPr/>
        </p:nvCxnSpPr>
        <p:spPr bwMode="auto">
          <a:xfrm rot="10800000" flipV="1">
            <a:off x="5464175" y="2200275"/>
            <a:ext cx="6350" cy="27368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33" name="直線コネクタ 51"/>
          <p:cNvCxnSpPr>
            <a:cxnSpLocks noChangeShapeType="1"/>
            <a:stCxn id="18" idx="2"/>
          </p:cNvCxnSpPr>
          <p:nvPr/>
        </p:nvCxnSpPr>
        <p:spPr bwMode="auto">
          <a:xfrm flipH="1">
            <a:off x="5737225" y="2200275"/>
            <a:ext cx="4763" cy="81756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34" name="直線矢印コネクタ 59"/>
          <p:cNvCxnSpPr>
            <a:cxnSpLocks noChangeShapeType="1"/>
          </p:cNvCxnSpPr>
          <p:nvPr/>
        </p:nvCxnSpPr>
        <p:spPr bwMode="auto">
          <a:xfrm>
            <a:off x="1965325" y="3886200"/>
            <a:ext cx="331788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3335" name="直線矢印コネクタ 60"/>
          <p:cNvCxnSpPr>
            <a:cxnSpLocks noChangeShapeType="1"/>
          </p:cNvCxnSpPr>
          <p:nvPr/>
        </p:nvCxnSpPr>
        <p:spPr bwMode="auto">
          <a:xfrm>
            <a:off x="3238500" y="3935413"/>
            <a:ext cx="331788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3336" name="直線矢印コネクタ 61"/>
          <p:cNvCxnSpPr>
            <a:cxnSpLocks noChangeShapeType="1"/>
          </p:cNvCxnSpPr>
          <p:nvPr/>
        </p:nvCxnSpPr>
        <p:spPr bwMode="auto">
          <a:xfrm>
            <a:off x="3870325" y="4811713"/>
            <a:ext cx="331788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3337" name="直線矢印コネクタ 62"/>
          <p:cNvCxnSpPr>
            <a:cxnSpLocks noChangeShapeType="1"/>
          </p:cNvCxnSpPr>
          <p:nvPr/>
        </p:nvCxnSpPr>
        <p:spPr bwMode="auto">
          <a:xfrm>
            <a:off x="5127625" y="4811713"/>
            <a:ext cx="331788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3338" name="直線矢印コネクタ 67"/>
          <p:cNvCxnSpPr>
            <a:cxnSpLocks noChangeShapeType="1"/>
          </p:cNvCxnSpPr>
          <p:nvPr/>
        </p:nvCxnSpPr>
        <p:spPr bwMode="auto">
          <a:xfrm flipV="1">
            <a:off x="682625" y="2720975"/>
            <a:ext cx="7843838" cy="952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3339" name="直線矢印コネクタ 68"/>
          <p:cNvCxnSpPr>
            <a:cxnSpLocks noChangeShapeType="1"/>
          </p:cNvCxnSpPr>
          <p:nvPr/>
        </p:nvCxnSpPr>
        <p:spPr bwMode="auto">
          <a:xfrm flipV="1">
            <a:off x="649288" y="3679825"/>
            <a:ext cx="7866062" cy="1111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3340" name="直線矢印コネクタ 71"/>
          <p:cNvCxnSpPr>
            <a:cxnSpLocks noChangeShapeType="1"/>
          </p:cNvCxnSpPr>
          <p:nvPr/>
        </p:nvCxnSpPr>
        <p:spPr bwMode="auto">
          <a:xfrm flipV="1">
            <a:off x="649288" y="4651375"/>
            <a:ext cx="7888287" cy="25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3341" name="テキスト ボックス 114"/>
          <p:cNvSpPr txBox="1">
            <a:spLocks noChangeArrowheads="1"/>
          </p:cNvSpPr>
          <p:nvPr/>
        </p:nvSpPr>
        <p:spPr bwMode="auto">
          <a:xfrm>
            <a:off x="1863725" y="4046538"/>
            <a:ext cx="696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400"/>
              <a:t>SIFS</a:t>
            </a:r>
            <a:endParaRPr lang="ja-JP" altLang="en-US" sz="1400"/>
          </a:p>
        </p:txBody>
      </p:sp>
      <p:sp>
        <p:nvSpPr>
          <p:cNvPr id="13342" name="テキスト ボックス 115"/>
          <p:cNvSpPr txBox="1">
            <a:spLocks noChangeArrowheads="1"/>
          </p:cNvSpPr>
          <p:nvPr/>
        </p:nvSpPr>
        <p:spPr bwMode="auto">
          <a:xfrm>
            <a:off x="3101975" y="4060825"/>
            <a:ext cx="696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400"/>
              <a:t>SIFS</a:t>
            </a:r>
            <a:endParaRPr lang="ja-JP" altLang="en-US" sz="1400"/>
          </a:p>
        </p:txBody>
      </p:sp>
      <p:sp>
        <p:nvSpPr>
          <p:cNvPr id="13343" name="テキスト ボックス 116"/>
          <p:cNvSpPr txBox="1">
            <a:spLocks noChangeArrowheads="1"/>
          </p:cNvSpPr>
          <p:nvPr/>
        </p:nvSpPr>
        <p:spPr bwMode="auto">
          <a:xfrm>
            <a:off x="3790950" y="4876800"/>
            <a:ext cx="696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400"/>
              <a:t>SIFS</a:t>
            </a:r>
            <a:endParaRPr lang="ja-JP" altLang="en-US" sz="1400"/>
          </a:p>
        </p:txBody>
      </p:sp>
      <p:sp>
        <p:nvSpPr>
          <p:cNvPr id="13344" name="テキスト ボックス 117"/>
          <p:cNvSpPr txBox="1">
            <a:spLocks noChangeArrowheads="1"/>
          </p:cNvSpPr>
          <p:nvPr/>
        </p:nvSpPr>
        <p:spPr bwMode="auto">
          <a:xfrm>
            <a:off x="5018088" y="4892675"/>
            <a:ext cx="69691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400"/>
              <a:t>SIFS</a:t>
            </a:r>
            <a:endParaRPr lang="ja-JP" altLang="en-US" sz="1400"/>
          </a:p>
        </p:txBody>
      </p:sp>
      <p:sp>
        <p:nvSpPr>
          <p:cNvPr id="136" name="正方形/長方形 135"/>
          <p:cNvSpPr/>
          <p:nvPr/>
        </p:nvSpPr>
        <p:spPr>
          <a:xfrm rot="16200000">
            <a:off x="1992313" y="3103563"/>
            <a:ext cx="820737" cy="1793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 rot="16200000">
            <a:off x="3892550" y="4079875"/>
            <a:ext cx="820738" cy="1793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正方形/長方形 147"/>
          <p:cNvSpPr/>
          <p:nvPr/>
        </p:nvSpPr>
        <p:spPr>
          <a:xfrm rot="16200000">
            <a:off x="5695156" y="2075657"/>
            <a:ext cx="896937" cy="2857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CTS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正方形/長方形 148"/>
          <p:cNvSpPr/>
          <p:nvPr/>
        </p:nvSpPr>
        <p:spPr>
          <a:xfrm rot="16200000">
            <a:off x="6949282" y="1356519"/>
            <a:ext cx="895350" cy="170973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DL-MU-MIMO data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49" name="直線コネクタ 150"/>
          <p:cNvCxnSpPr>
            <a:cxnSpLocks noChangeShapeType="1"/>
          </p:cNvCxnSpPr>
          <p:nvPr/>
        </p:nvCxnSpPr>
        <p:spPr bwMode="auto">
          <a:xfrm rot="16200000" flipH="1">
            <a:off x="5626894" y="2609056"/>
            <a:ext cx="744538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50" name="直線矢印コネクタ 153"/>
          <p:cNvCxnSpPr>
            <a:cxnSpLocks noChangeShapeType="1"/>
          </p:cNvCxnSpPr>
          <p:nvPr/>
        </p:nvCxnSpPr>
        <p:spPr bwMode="auto">
          <a:xfrm>
            <a:off x="5699125" y="2876550"/>
            <a:ext cx="331788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3351" name="直線コネクタ 154"/>
          <p:cNvCxnSpPr>
            <a:cxnSpLocks noChangeShapeType="1"/>
          </p:cNvCxnSpPr>
          <p:nvPr/>
        </p:nvCxnSpPr>
        <p:spPr bwMode="auto">
          <a:xfrm flipH="1">
            <a:off x="6278563" y="2192338"/>
            <a:ext cx="4762" cy="8175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52" name="直線コネクタ 155"/>
          <p:cNvCxnSpPr>
            <a:cxnSpLocks noChangeShapeType="1"/>
          </p:cNvCxnSpPr>
          <p:nvPr/>
        </p:nvCxnSpPr>
        <p:spPr bwMode="auto">
          <a:xfrm rot="16200000" flipH="1">
            <a:off x="6167438" y="2600325"/>
            <a:ext cx="744537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53" name="直線矢印コネクタ 156"/>
          <p:cNvCxnSpPr>
            <a:cxnSpLocks noChangeShapeType="1"/>
          </p:cNvCxnSpPr>
          <p:nvPr/>
        </p:nvCxnSpPr>
        <p:spPr bwMode="auto">
          <a:xfrm>
            <a:off x="6240463" y="2868613"/>
            <a:ext cx="331787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3354" name="テキスト ボックス 157"/>
          <p:cNvSpPr txBox="1">
            <a:spLocks noChangeArrowheads="1"/>
          </p:cNvSpPr>
          <p:nvPr/>
        </p:nvSpPr>
        <p:spPr bwMode="auto">
          <a:xfrm>
            <a:off x="5646738" y="2982913"/>
            <a:ext cx="696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400"/>
              <a:t>SIFS</a:t>
            </a:r>
            <a:endParaRPr lang="ja-JP" altLang="en-US" sz="1400"/>
          </a:p>
        </p:txBody>
      </p:sp>
      <p:sp>
        <p:nvSpPr>
          <p:cNvPr id="13355" name="テキスト ボックス 158"/>
          <p:cNvSpPr txBox="1">
            <a:spLocks noChangeArrowheads="1"/>
          </p:cNvSpPr>
          <p:nvPr/>
        </p:nvSpPr>
        <p:spPr bwMode="auto">
          <a:xfrm>
            <a:off x="6210300" y="2952750"/>
            <a:ext cx="696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400"/>
              <a:t>SIFS</a:t>
            </a:r>
            <a:endParaRPr lang="ja-JP" altLang="en-US" sz="1400"/>
          </a:p>
        </p:txBody>
      </p:sp>
      <p:cxnSp>
        <p:nvCxnSpPr>
          <p:cNvPr id="13356" name="直線コネクタ 163"/>
          <p:cNvCxnSpPr>
            <a:cxnSpLocks noChangeShapeType="1"/>
            <a:stCxn id="10" idx="2"/>
          </p:cNvCxnSpPr>
          <p:nvPr/>
        </p:nvCxnSpPr>
        <p:spPr bwMode="auto">
          <a:xfrm flipH="1">
            <a:off x="1954213" y="2214563"/>
            <a:ext cx="14287" cy="3111500"/>
          </a:xfrm>
          <a:prstGeom prst="line">
            <a:avLst/>
          </a:prstGeom>
          <a:noFill/>
          <a:ln w="12700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57" name="直線コネクタ 164"/>
          <p:cNvCxnSpPr>
            <a:cxnSpLocks noChangeShapeType="1"/>
          </p:cNvCxnSpPr>
          <p:nvPr/>
        </p:nvCxnSpPr>
        <p:spPr bwMode="auto">
          <a:xfrm flipH="1">
            <a:off x="5730875" y="2195513"/>
            <a:ext cx="14288" cy="3111500"/>
          </a:xfrm>
          <a:prstGeom prst="line">
            <a:avLst/>
          </a:prstGeom>
          <a:noFill/>
          <a:ln w="12700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58" name="直線矢印コネクタ 166"/>
          <p:cNvCxnSpPr>
            <a:cxnSpLocks noChangeShapeType="1"/>
          </p:cNvCxnSpPr>
          <p:nvPr/>
        </p:nvCxnSpPr>
        <p:spPr bwMode="auto">
          <a:xfrm>
            <a:off x="1965325" y="5165725"/>
            <a:ext cx="3771900" cy="12700"/>
          </a:xfrm>
          <a:prstGeom prst="straightConnector1">
            <a:avLst/>
          </a:prstGeom>
          <a:noFill/>
          <a:ln w="12700" algn="ctr">
            <a:solidFill>
              <a:srgbClr val="FF3300"/>
            </a:solidFill>
            <a:round/>
            <a:headEnd type="arrow" w="med" len="med"/>
            <a:tailEnd type="arrow" w="med" len="med"/>
          </a:ln>
        </p:spPr>
      </p:cxnSp>
      <p:sp>
        <p:nvSpPr>
          <p:cNvPr id="13359" name="テキスト ボックス 168"/>
          <p:cNvSpPr txBox="1">
            <a:spLocks noChangeArrowheads="1"/>
          </p:cNvSpPr>
          <p:nvPr/>
        </p:nvSpPr>
        <p:spPr bwMode="auto">
          <a:xfrm>
            <a:off x="2503488" y="5189538"/>
            <a:ext cx="248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/>
              <a:t>CSI feedback duration</a:t>
            </a:r>
            <a:endParaRPr lang="ja-JP" altLang="en-US"/>
          </a:p>
        </p:txBody>
      </p:sp>
      <p:sp>
        <p:nvSpPr>
          <p:cNvPr id="13360" name="テキスト ボックス 169"/>
          <p:cNvSpPr txBox="1">
            <a:spLocks noChangeArrowheads="1"/>
          </p:cNvSpPr>
          <p:nvPr/>
        </p:nvSpPr>
        <p:spPr bwMode="auto">
          <a:xfrm>
            <a:off x="601663" y="5708650"/>
            <a:ext cx="78978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eaLnBrk="0" hangingPunct="0">
              <a:buFont typeface="Arial" charset="0"/>
              <a:buChar char="•"/>
            </a:pPr>
            <a:r>
              <a:rPr lang="en-US" altLang="ja-JP"/>
              <a:t>Time duration of CSI feedback is defined as the total of CSI report, SIFS, header of CSI report, and ACK.</a:t>
            </a:r>
            <a:endParaRPr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275320" y="4697730"/>
            <a:ext cx="533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Time</a:t>
            </a:r>
            <a:endParaRPr kumimoji="1" lang="ja-JP" alt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433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FAF493AA-8F74-4D50-A2C8-1A4497331EAE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2413" y="620713"/>
            <a:ext cx="8609012" cy="822325"/>
          </a:xfrm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ＭＳ Ｐゴシック" charset="-128"/>
              </a:rPr>
              <a:t>Time duration of CSI report field for </a:t>
            </a:r>
            <a:r>
              <a:rPr lang="en-US" altLang="ja-JP" dirty="0" err="1" smtClean="0">
                <a:latin typeface="Times New Roman" pitchFamily="18" charset="0"/>
                <a:ea typeface="ＭＳ Ｐゴシック" charset="-128"/>
              </a:rPr>
              <a:t>TGac</a:t>
            </a:r>
            <a:endParaRPr lang="ja-JP" altLang="en-US" dirty="0" smtClean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171450" y="1417003"/>
            <a:ext cx="8641080" cy="47089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9388" indent="-179388" eaLnBrk="0" hangingPunct="0">
              <a:buFontTx/>
              <a:buChar char="•"/>
            </a:pPr>
            <a:r>
              <a:rPr kumimoji="0" lang="en-US" altLang="ja-JP" dirty="0"/>
              <a:t>Maximum feedback amount of CSI report field in MU-MIMO can be estimated from the following parameters:</a:t>
            </a:r>
          </a:p>
          <a:p>
            <a:pPr marL="636588" lvl="1" indent="-179388" eaLnBrk="0" hangingPunct="0">
              <a:buFont typeface="Times New Roman" pitchFamily="18" charset="0"/>
              <a:buChar char="–"/>
            </a:pPr>
            <a:r>
              <a:rPr kumimoji="0" lang="en-US" altLang="ja-JP" dirty="0"/>
              <a:t>SIFS: </a:t>
            </a:r>
            <a:r>
              <a:rPr kumimoji="0" lang="en-US" altLang="ja-JP" dirty="0" smtClean="0"/>
              <a:t>16</a:t>
            </a:r>
            <a:r>
              <a:rPr kumimoji="0" lang="en-US" altLang="ja-JP" dirty="0" smtClean="0">
                <a:latin typeface="Symbol" pitchFamily="18" charset="2"/>
              </a:rPr>
              <a:t>m</a:t>
            </a:r>
            <a:r>
              <a:rPr kumimoji="0" lang="en-US" altLang="ja-JP" dirty="0" smtClean="0"/>
              <a:t>s</a:t>
            </a:r>
            <a:r>
              <a:rPr kumimoji="0" lang="en-US" altLang="ja-JP" dirty="0"/>
              <a:t>, ACK: </a:t>
            </a:r>
            <a:r>
              <a:rPr kumimoji="0" lang="en-US" altLang="ja-JP" dirty="0" smtClean="0"/>
              <a:t>24</a:t>
            </a:r>
            <a:r>
              <a:rPr kumimoji="0" lang="en-US" altLang="ja-JP" dirty="0" smtClean="0">
                <a:latin typeface="Symbol" pitchFamily="18" charset="2"/>
              </a:rPr>
              <a:t>m</a:t>
            </a:r>
            <a:r>
              <a:rPr kumimoji="0" lang="en-US" altLang="ja-JP" dirty="0" smtClean="0"/>
              <a:t>s</a:t>
            </a:r>
          </a:p>
          <a:p>
            <a:pPr marL="636588" lvl="1" indent="-179388" eaLnBrk="0" hangingPunct="0"/>
            <a:endParaRPr kumimoji="0" lang="en-US" altLang="ja-JP" dirty="0" smtClean="0"/>
          </a:p>
          <a:p>
            <a:pPr marL="636588" lvl="1" indent="-179388" eaLnBrk="0" hangingPunct="0"/>
            <a:r>
              <a:rPr kumimoji="0" lang="en-US" altLang="ja-JP" dirty="0" smtClean="0"/>
              <a:t>11n: </a:t>
            </a:r>
            <a:r>
              <a:rPr kumimoji="0" lang="en-US" altLang="ja-JP" dirty="0" smtClean="0"/>
              <a:t>4</a:t>
            </a:r>
            <a:r>
              <a:rPr kumimoji="0" lang="en-US" altLang="ja-JP" dirty="0" smtClean="0"/>
              <a:t>0MHz (114 </a:t>
            </a:r>
            <a:r>
              <a:rPr kumimoji="0" lang="en-US" altLang="ja-JP" dirty="0"/>
              <a:t>subcarriers), </a:t>
            </a:r>
            <a:r>
              <a:rPr kumimoji="0" lang="en-US" altLang="ja-JP" dirty="0" smtClean="0"/>
              <a:t>4x4 </a:t>
            </a:r>
            <a:r>
              <a:rPr kumimoji="0" lang="en-US" altLang="ja-JP" dirty="0"/>
              <a:t>antennas, </a:t>
            </a:r>
            <a:r>
              <a:rPr kumimoji="0" lang="en-US" altLang="ja-JP" dirty="0" smtClean="0"/>
              <a:t>1 STA, 4-bit </a:t>
            </a:r>
            <a:r>
              <a:rPr kumimoji="0" lang="en-US" altLang="ja-JP" dirty="0"/>
              <a:t>CSI quantization</a:t>
            </a:r>
          </a:p>
          <a:p>
            <a:pPr marL="1093788" lvl="2" indent="-179388" eaLnBrk="0" hangingPunct="0">
              <a:buFontTx/>
              <a:buBlip>
                <a:blip r:embed="rId2"/>
              </a:buBlip>
            </a:pPr>
            <a:r>
              <a:rPr kumimoji="0" lang="en-US" altLang="ja-JP" dirty="0"/>
              <a:t>  CSI report: </a:t>
            </a:r>
            <a:r>
              <a:rPr kumimoji="0" lang="en-US" altLang="ja-JP" dirty="0" smtClean="0"/>
              <a:t>1.83 </a:t>
            </a:r>
            <a:r>
              <a:rPr kumimoji="0" lang="en-US" altLang="ja-JP" dirty="0" err="1" smtClean="0"/>
              <a:t>kByte</a:t>
            </a:r>
            <a:endParaRPr kumimoji="0" lang="en-US" altLang="ja-JP" dirty="0"/>
          </a:p>
          <a:p>
            <a:pPr marL="1093788" lvl="2" indent="-179388" eaLnBrk="0" hangingPunct="0">
              <a:buFontTx/>
              <a:buBlip>
                <a:blip r:embed="rId2"/>
              </a:buBlip>
            </a:pPr>
            <a:r>
              <a:rPr kumimoji="0" lang="en-US" altLang="ja-JP" dirty="0"/>
              <a:t>  CSI feedback duration in PHY: </a:t>
            </a:r>
            <a:r>
              <a:rPr kumimoji="0" lang="en-US" altLang="ja-JP" dirty="0" smtClean="0"/>
              <a:t>128</a:t>
            </a:r>
            <a:r>
              <a:rPr kumimoji="0" lang="en-US" altLang="ja-JP" dirty="0" smtClean="0">
                <a:latin typeface="Symbol" pitchFamily="18" charset="2"/>
              </a:rPr>
              <a:t>m</a:t>
            </a:r>
            <a:r>
              <a:rPr kumimoji="0" lang="en-US" altLang="ja-JP" dirty="0" smtClean="0"/>
              <a:t>s</a:t>
            </a:r>
            <a:endParaRPr kumimoji="0" lang="en-US" altLang="ja-JP" dirty="0"/>
          </a:p>
          <a:p>
            <a:pPr marL="1093788" lvl="2" indent="-179388" eaLnBrk="0" hangingPunct="0"/>
            <a:r>
              <a:rPr kumimoji="0" lang="en-US" altLang="ja-JP" smtClean="0"/>
              <a:t>     (@</a:t>
            </a:r>
            <a:r>
              <a:rPr kumimoji="0" lang="en-US" altLang="ja-JP" dirty="0" smtClean="0"/>
              <a:t>40MHz</a:t>
            </a:r>
            <a:r>
              <a:rPr kumimoji="0" lang="en-US" altLang="ja-JP" dirty="0"/>
              <a:t>, 4 </a:t>
            </a:r>
            <a:r>
              <a:rPr kumimoji="0" lang="en-US" altLang="ja-JP" dirty="0" err="1"/>
              <a:t>Tx</a:t>
            </a:r>
            <a:r>
              <a:rPr kumimoji="0" lang="en-US" altLang="ja-JP" dirty="0"/>
              <a:t> </a:t>
            </a:r>
            <a:r>
              <a:rPr kumimoji="0" lang="en-US" altLang="ja-JP" dirty="0" smtClean="0"/>
              <a:t>antennas at STA, </a:t>
            </a:r>
            <a:r>
              <a:rPr kumimoji="0" lang="en-US" altLang="ja-JP" dirty="0"/>
              <a:t>64QAM, </a:t>
            </a:r>
            <a:r>
              <a:rPr kumimoji="0" lang="en-US" altLang="ja-JP" dirty="0" smtClean="0"/>
              <a:t>R=5/6, </a:t>
            </a:r>
            <a:r>
              <a:rPr kumimoji="0" lang="en-US" altLang="ja-JP" dirty="0" smtClean="0"/>
              <a:t>Header: </a:t>
            </a:r>
            <a:r>
              <a:rPr kumimoji="0" lang="en-US" altLang="ja-JP" dirty="0" smtClean="0"/>
              <a:t>48</a:t>
            </a:r>
            <a:r>
              <a:rPr kumimoji="0" lang="en-US" altLang="ja-JP" dirty="0" smtClean="0">
                <a:latin typeface="Symbol" pitchFamily="18" charset="2"/>
              </a:rPr>
              <a:t>m</a:t>
            </a:r>
            <a:r>
              <a:rPr kumimoji="0" lang="en-US" altLang="ja-JP" dirty="0" smtClean="0"/>
              <a:t>s</a:t>
            </a:r>
            <a:r>
              <a:rPr kumimoji="0" lang="en-US" altLang="ja-JP" dirty="0" smtClean="0"/>
              <a:t>)</a:t>
            </a:r>
            <a:endParaRPr kumimoji="0" lang="en-US" altLang="ja-JP" dirty="0"/>
          </a:p>
          <a:p>
            <a:pPr marL="636588" lvl="1" indent="-179388" eaLnBrk="0" hangingPunct="0"/>
            <a:r>
              <a:rPr kumimoji="0" lang="en-US" altLang="ja-JP" dirty="0" err="1" smtClean="0"/>
              <a:t>TGac</a:t>
            </a:r>
            <a:r>
              <a:rPr kumimoji="0" lang="en-US" altLang="ja-JP" dirty="0" smtClean="0"/>
              <a:t>:</a:t>
            </a:r>
            <a:r>
              <a:rPr kumimoji="0" lang="en-US" altLang="ja-JP" dirty="0" smtClean="0"/>
              <a:t> </a:t>
            </a:r>
            <a:r>
              <a:rPr kumimoji="0" lang="en-US" altLang="ja-JP" dirty="0"/>
              <a:t>80MHz (228 subcarriers), 8x1 antennas, 4 STAs, 6-bit CSI quantization</a:t>
            </a:r>
          </a:p>
          <a:p>
            <a:pPr marL="1093788" lvl="2" indent="-179388" eaLnBrk="0" hangingPunct="0">
              <a:buFontTx/>
              <a:buBlip>
                <a:blip r:embed="rId2"/>
              </a:buBlip>
            </a:pPr>
            <a:r>
              <a:rPr kumimoji="0" lang="en-US" altLang="ja-JP" dirty="0"/>
              <a:t>  CSI report: 2.74 </a:t>
            </a:r>
            <a:r>
              <a:rPr kumimoji="0" lang="en-US" altLang="ja-JP" dirty="0" err="1"/>
              <a:t>kByte</a:t>
            </a:r>
            <a:r>
              <a:rPr kumimoji="0" lang="en-US" altLang="ja-JP" dirty="0"/>
              <a:t> per STA</a:t>
            </a:r>
          </a:p>
          <a:p>
            <a:pPr marL="1093788" lvl="2" indent="-179388" eaLnBrk="0" hangingPunct="0">
              <a:buFontTx/>
              <a:buBlip>
                <a:blip r:embed="rId2"/>
              </a:buBlip>
            </a:pPr>
            <a:r>
              <a:rPr kumimoji="0" lang="en-US" altLang="ja-JP" dirty="0"/>
              <a:t>  CSI feedback duration in PHY: </a:t>
            </a:r>
            <a:r>
              <a:rPr kumimoji="0" lang="en-US" altLang="ja-JP" dirty="0" smtClean="0"/>
              <a:t>680</a:t>
            </a:r>
            <a:r>
              <a:rPr kumimoji="0" lang="en-US" altLang="ja-JP" dirty="0" smtClean="0">
                <a:latin typeface="Symbol" pitchFamily="18" charset="2"/>
              </a:rPr>
              <a:t>m</a:t>
            </a:r>
            <a:r>
              <a:rPr kumimoji="0" lang="en-US" altLang="ja-JP" dirty="0" smtClean="0"/>
              <a:t>s</a:t>
            </a:r>
            <a:endParaRPr kumimoji="0" lang="en-US" altLang="ja-JP" dirty="0"/>
          </a:p>
          <a:p>
            <a:pPr marL="1093788" lvl="2" indent="-179388" eaLnBrk="0" hangingPunct="0"/>
            <a:r>
              <a:rPr kumimoji="0" lang="en-US" altLang="ja-JP" dirty="0"/>
              <a:t>	  (@80MHz, 1 </a:t>
            </a:r>
            <a:r>
              <a:rPr kumimoji="0" lang="en-US" altLang="ja-JP" dirty="0" err="1"/>
              <a:t>Tx</a:t>
            </a:r>
            <a:r>
              <a:rPr kumimoji="0" lang="en-US" altLang="ja-JP" dirty="0"/>
              <a:t> </a:t>
            </a:r>
            <a:r>
              <a:rPr kumimoji="0" lang="en-US" altLang="ja-JP" dirty="0" smtClean="0"/>
              <a:t>antenna at STA, </a:t>
            </a:r>
            <a:r>
              <a:rPr kumimoji="0" lang="en-US" altLang="ja-JP" dirty="0"/>
              <a:t>64QAM, </a:t>
            </a:r>
            <a:r>
              <a:rPr kumimoji="0" lang="en-US" altLang="ja-JP" dirty="0" smtClean="0"/>
              <a:t>R=5/6, Header: 44</a:t>
            </a:r>
            <a:r>
              <a:rPr kumimoji="0" lang="en-US" altLang="ja-JP" dirty="0" smtClean="0">
                <a:latin typeface="Symbol" pitchFamily="18" charset="2"/>
              </a:rPr>
              <a:t>m</a:t>
            </a:r>
            <a:r>
              <a:rPr kumimoji="0" lang="en-US" altLang="ja-JP" dirty="0" smtClean="0"/>
              <a:t>s)</a:t>
            </a:r>
            <a:endParaRPr kumimoji="0" lang="en-US" altLang="ja-JP" dirty="0"/>
          </a:p>
          <a:p>
            <a:pPr marL="179388" indent="-179388" eaLnBrk="0" hangingPunct="0">
              <a:buFontTx/>
              <a:buChar char="•"/>
            </a:pPr>
            <a:endParaRPr kumimoji="0" lang="en-US" altLang="ja-JP" dirty="0"/>
          </a:p>
          <a:p>
            <a:pPr marL="179388" indent="-179388" eaLnBrk="0" hangingPunct="0">
              <a:buFontTx/>
              <a:buChar char="•"/>
            </a:pPr>
            <a:r>
              <a:rPr kumimoji="0" lang="en-US" altLang="ja-JP" dirty="0"/>
              <a:t>Even with the best rate scheme in PHY, time duration of CSI feedback becomes </a:t>
            </a:r>
            <a:r>
              <a:rPr kumimoji="0" lang="en-US" altLang="ja-JP" dirty="0" smtClean="0"/>
              <a:t>5.3 </a:t>
            </a:r>
            <a:r>
              <a:rPr kumimoji="0" lang="en-US" altLang="ja-JP" dirty="0"/>
              <a:t>times as long as that in 11n.		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9050" y="5992813"/>
            <a:ext cx="9066213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2400">
                <a:solidFill>
                  <a:srgbClr val="FF0000"/>
                </a:solidFill>
              </a:rPr>
              <a:t>CSI compression schemes are required to reduce CSI feedback in TGac.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5362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64B17121-433B-4AF2-90AE-1779B1F83A49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690563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CSI compression methodologies</a:t>
            </a:r>
          </a:p>
        </p:txBody>
      </p:sp>
      <p:graphicFrame>
        <p:nvGraphicFramePr>
          <p:cNvPr id="191491" name="Group 3"/>
          <p:cNvGraphicFramePr>
            <a:graphicFrameLocks noGrp="1"/>
          </p:cNvGraphicFramePr>
          <p:nvPr/>
        </p:nvGraphicFramePr>
        <p:xfrm>
          <a:off x="241300" y="1397000"/>
          <a:ext cx="8783638" cy="4950714"/>
        </p:xfrm>
        <a:graphic>
          <a:graphicData uri="http://schemas.openxmlformats.org/drawingml/2006/table">
            <a:tbl>
              <a:tblPr/>
              <a:tblGrid>
                <a:gridCol w="1196975"/>
                <a:gridCol w="3797300"/>
                <a:gridCol w="37893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Frequency-domain compression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Time-domain compression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4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Figure</a:t>
                      </a:r>
                      <a:endParaRPr kumimoji="0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Concept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CSI compression using channel correlation between adjacent subcarriers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CSI feedback based on channel impulse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Pros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Direct compression (low complexity)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Minor change from 11n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Expectation of high compressibility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ja-JP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Cons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Low compressibility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Increase in complexity at both side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Major change</a:t>
                      </a:r>
                      <a:r>
                        <a:rPr kumimoji="0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0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from 11n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391" name="Group 29"/>
          <p:cNvGrpSpPr>
            <a:grpSpLocks/>
          </p:cNvGrpSpPr>
          <p:nvPr/>
        </p:nvGrpSpPr>
        <p:grpSpPr bwMode="auto">
          <a:xfrm>
            <a:off x="1992313" y="1992313"/>
            <a:ext cx="2876550" cy="1519237"/>
            <a:chOff x="1035" y="1365"/>
            <a:chExt cx="1812" cy="957"/>
          </a:xfrm>
        </p:grpSpPr>
        <p:sp>
          <p:nvSpPr>
            <p:cNvPr id="15405" name="Line 30"/>
            <p:cNvSpPr>
              <a:spLocks noChangeShapeType="1"/>
            </p:cNvSpPr>
            <p:nvPr/>
          </p:nvSpPr>
          <p:spPr bwMode="auto">
            <a:xfrm>
              <a:off x="1035" y="2071"/>
              <a:ext cx="17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6" name="Freeform 31"/>
            <p:cNvSpPr>
              <a:spLocks/>
            </p:cNvSpPr>
            <p:nvPr/>
          </p:nvSpPr>
          <p:spPr bwMode="auto">
            <a:xfrm>
              <a:off x="1078" y="1365"/>
              <a:ext cx="1544" cy="456"/>
            </a:xfrm>
            <a:custGeom>
              <a:avLst/>
              <a:gdLst>
                <a:gd name="T0" fmla="*/ 0 w 1544"/>
                <a:gd name="T1" fmla="*/ 201 h 456"/>
                <a:gd name="T2" fmla="*/ 97 w 1544"/>
                <a:gd name="T3" fmla="*/ 312 h 456"/>
                <a:gd name="T4" fmla="*/ 203 w 1544"/>
                <a:gd name="T5" fmla="*/ 145 h 456"/>
                <a:gd name="T6" fmla="*/ 251 w 1544"/>
                <a:gd name="T7" fmla="*/ 60 h 456"/>
                <a:gd name="T8" fmla="*/ 321 w 1544"/>
                <a:gd name="T9" fmla="*/ 64 h 456"/>
                <a:gd name="T10" fmla="*/ 431 w 1544"/>
                <a:gd name="T11" fmla="*/ 240 h 456"/>
                <a:gd name="T12" fmla="*/ 497 w 1544"/>
                <a:gd name="T13" fmla="*/ 455 h 456"/>
                <a:gd name="T14" fmla="*/ 563 w 1544"/>
                <a:gd name="T15" fmla="*/ 234 h 456"/>
                <a:gd name="T16" fmla="*/ 638 w 1544"/>
                <a:gd name="T17" fmla="*/ 103 h 456"/>
                <a:gd name="T18" fmla="*/ 739 w 1544"/>
                <a:gd name="T19" fmla="*/ 47 h 456"/>
                <a:gd name="T20" fmla="*/ 910 w 1544"/>
                <a:gd name="T21" fmla="*/ 12 h 456"/>
                <a:gd name="T22" fmla="*/ 1130 w 1544"/>
                <a:gd name="T23" fmla="*/ 119 h 456"/>
                <a:gd name="T24" fmla="*/ 1350 w 1544"/>
                <a:gd name="T25" fmla="*/ 47 h 456"/>
                <a:gd name="T26" fmla="*/ 1544 w 1544"/>
                <a:gd name="T27" fmla="*/ 142 h 4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44"/>
                <a:gd name="T43" fmla="*/ 0 h 456"/>
                <a:gd name="T44" fmla="*/ 1544 w 1544"/>
                <a:gd name="T45" fmla="*/ 456 h 4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44" h="456">
                  <a:moveTo>
                    <a:pt x="0" y="201"/>
                  </a:moveTo>
                  <a:cubicBezTo>
                    <a:pt x="31" y="260"/>
                    <a:pt x="63" y="320"/>
                    <a:pt x="97" y="312"/>
                  </a:cubicBezTo>
                  <a:cubicBezTo>
                    <a:pt x="131" y="303"/>
                    <a:pt x="177" y="187"/>
                    <a:pt x="203" y="145"/>
                  </a:cubicBezTo>
                  <a:cubicBezTo>
                    <a:pt x="229" y="104"/>
                    <a:pt x="231" y="73"/>
                    <a:pt x="251" y="60"/>
                  </a:cubicBezTo>
                  <a:cubicBezTo>
                    <a:pt x="271" y="47"/>
                    <a:pt x="291" y="34"/>
                    <a:pt x="321" y="64"/>
                  </a:cubicBezTo>
                  <a:cubicBezTo>
                    <a:pt x="351" y="93"/>
                    <a:pt x="402" y="175"/>
                    <a:pt x="431" y="240"/>
                  </a:cubicBezTo>
                  <a:cubicBezTo>
                    <a:pt x="460" y="305"/>
                    <a:pt x="475" y="456"/>
                    <a:pt x="497" y="455"/>
                  </a:cubicBezTo>
                  <a:cubicBezTo>
                    <a:pt x="519" y="454"/>
                    <a:pt x="540" y="293"/>
                    <a:pt x="563" y="234"/>
                  </a:cubicBezTo>
                  <a:cubicBezTo>
                    <a:pt x="586" y="175"/>
                    <a:pt x="609" y="134"/>
                    <a:pt x="638" y="103"/>
                  </a:cubicBezTo>
                  <a:cubicBezTo>
                    <a:pt x="667" y="72"/>
                    <a:pt x="694" y="62"/>
                    <a:pt x="739" y="47"/>
                  </a:cubicBezTo>
                  <a:cubicBezTo>
                    <a:pt x="784" y="33"/>
                    <a:pt x="845" y="0"/>
                    <a:pt x="910" y="12"/>
                  </a:cubicBezTo>
                  <a:cubicBezTo>
                    <a:pt x="975" y="24"/>
                    <a:pt x="1057" y="113"/>
                    <a:pt x="1130" y="119"/>
                  </a:cubicBezTo>
                  <a:cubicBezTo>
                    <a:pt x="1203" y="125"/>
                    <a:pt x="1281" y="44"/>
                    <a:pt x="1350" y="47"/>
                  </a:cubicBezTo>
                  <a:cubicBezTo>
                    <a:pt x="1419" y="51"/>
                    <a:pt x="1481" y="96"/>
                    <a:pt x="1544" y="142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7" name="Text Box 32"/>
            <p:cNvSpPr txBox="1">
              <a:spLocks noChangeArrowheads="1"/>
            </p:cNvSpPr>
            <p:nvPr/>
          </p:nvSpPr>
          <p:spPr bwMode="auto">
            <a:xfrm>
              <a:off x="2497" y="2080"/>
              <a:ext cx="35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400" i="1"/>
                <a:t>subc.</a:t>
              </a:r>
            </a:p>
          </p:txBody>
        </p:sp>
        <p:sp>
          <p:nvSpPr>
            <p:cNvPr id="15408" name="Line 33"/>
            <p:cNvSpPr>
              <a:spLocks noChangeShapeType="1"/>
            </p:cNvSpPr>
            <p:nvPr/>
          </p:nvSpPr>
          <p:spPr bwMode="auto">
            <a:xfrm flipV="1">
              <a:off x="1078" y="1587"/>
              <a:ext cx="0" cy="4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9" name="Line 34"/>
            <p:cNvSpPr>
              <a:spLocks noChangeShapeType="1"/>
            </p:cNvSpPr>
            <p:nvPr/>
          </p:nvSpPr>
          <p:spPr bwMode="auto">
            <a:xfrm flipH="1" flipV="1">
              <a:off x="1169" y="1679"/>
              <a:ext cx="1" cy="3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0" name="Line 35"/>
            <p:cNvSpPr>
              <a:spLocks noChangeShapeType="1"/>
            </p:cNvSpPr>
            <p:nvPr/>
          </p:nvSpPr>
          <p:spPr bwMode="auto">
            <a:xfrm flipH="1" flipV="1">
              <a:off x="1261" y="1550"/>
              <a:ext cx="1" cy="5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1" name="Line 36"/>
            <p:cNvSpPr>
              <a:spLocks noChangeShapeType="1"/>
            </p:cNvSpPr>
            <p:nvPr/>
          </p:nvSpPr>
          <p:spPr bwMode="auto">
            <a:xfrm flipV="1">
              <a:off x="1354" y="1401"/>
              <a:ext cx="3" cy="6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2" name="Line 37"/>
            <p:cNvSpPr>
              <a:spLocks noChangeShapeType="1"/>
            </p:cNvSpPr>
            <p:nvPr/>
          </p:nvSpPr>
          <p:spPr bwMode="auto">
            <a:xfrm flipV="1">
              <a:off x="1450" y="1497"/>
              <a:ext cx="3" cy="5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3" name="Line 38"/>
            <p:cNvSpPr>
              <a:spLocks noChangeShapeType="1"/>
            </p:cNvSpPr>
            <p:nvPr/>
          </p:nvSpPr>
          <p:spPr bwMode="auto">
            <a:xfrm flipH="1" flipV="1">
              <a:off x="1549" y="1764"/>
              <a:ext cx="1" cy="3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4" name="Line 39"/>
            <p:cNvSpPr>
              <a:spLocks noChangeShapeType="1"/>
            </p:cNvSpPr>
            <p:nvPr/>
          </p:nvSpPr>
          <p:spPr bwMode="auto">
            <a:xfrm flipH="1" flipV="1">
              <a:off x="1645" y="1579"/>
              <a:ext cx="1" cy="4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5" name="Line 40"/>
            <p:cNvSpPr>
              <a:spLocks noChangeShapeType="1"/>
            </p:cNvSpPr>
            <p:nvPr/>
          </p:nvSpPr>
          <p:spPr bwMode="auto">
            <a:xfrm flipV="1">
              <a:off x="1732" y="1453"/>
              <a:ext cx="3" cy="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6" name="Line 41"/>
            <p:cNvSpPr>
              <a:spLocks noChangeShapeType="1"/>
            </p:cNvSpPr>
            <p:nvPr/>
          </p:nvSpPr>
          <p:spPr bwMode="auto">
            <a:xfrm flipV="1">
              <a:off x="1916" y="1399"/>
              <a:ext cx="3" cy="6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7" name="Line 42"/>
            <p:cNvSpPr>
              <a:spLocks noChangeShapeType="1"/>
            </p:cNvSpPr>
            <p:nvPr/>
          </p:nvSpPr>
          <p:spPr bwMode="auto">
            <a:xfrm flipH="1" flipV="1">
              <a:off x="2011" y="1377"/>
              <a:ext cx="1" cy="6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8" name="Line 43"/>
            <p:cNvSpPr>
              <a:spLocks noChangeShapeType="1"/>
            </p:cNvSpPr>
            <p:nvPr/>
          </p:nvSpPr>
          <p:spPr bwMode="auto">
            <a:xfrm flipV="1">
              <a:off x="2112" y="1436"/>
              <a:ext cx="3" cy="6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19" name="Line 44"/>
            <p:cNvSpPr>
              <a:spLocks noChangeShapeType="1"/>
            </p:cNvSpPr>
            <p:nvPr/>
          </p:nvSpPr>
          <p:spPr bwMode="auto">
            <a:xfrm flipH="1" flipV="1">
              <a:off x="2207" y="1485"/>
              <a:ext cx="1" cy="5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0" name="Line 45"/>
            <p:cNvSpPr>
              <a:spLocks noChangeShapeType="1"/>
            </p:cNvSpPr>
            <p:nvPr/>
          </p:nvSpPr>
          <p:spPr bwMode="auto">
            <a:xfrm flipV="1">
              <a:off x="2304" y="1452"/>
              <a:ext cx="1" cy="6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1" name="Line 46"/>
            <p:cNvSpPr>
              <a:spLocks noChangeShapeType="1"/>
            </p:cNvSpPr>
            <p:nvPr/>
          </p:nvSpPr>
          <p:spPr bwMode="auto">
            <a:xfrm flipV="1">
              <a:off x="2396" y="1411"/>
              <a:ext cx="3" cy="6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2" name="Line 47"/>
            <p:cNvSpPr>
              <a:spLocks noChangeShapeType="1"/>
            </p:cNvSpPr>
            <p:nvPr/>
          </p:nvSpPr>
          <p:spPr bwMode="auto">
            <a:xfrm flipH="1" flipV="1">
              <a:off x="2491" y="1431"/>
              <a:ext cx="1" cy="6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3" name="Line 48"/>
            <p:cNvSpPr>
              <a:spLocks noChangeShapeType="1"/>
            </p:cNvSpPr>
            <p:nvPr/>
          </p:nvSpPr>
          <p:spPr bwMode="auto">
            <a:xfrm flipV="1">
              <a:off x="2592" y="1490"/>
              <a:ext cx="3" cy="5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4" name="Line 49"/>
            <p:cNvSpPr>
              <a:spLocks noChangeShapeType="1"/>
            </p:cNvSpPr>
            <p:nvPr/>
          </p:nvSpPr>
          <p:spPr bwMode="auto">
            <a:xfrm flipV="1">
              <a:off x="1065" y="2132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5" name="Line 50"/>
            <p:cNvSpPr>
              <a:spLocks noChangeShapeType="1"/>
            </p:cNvSpPr>
            <p:nvPr/>
          </p:nvSpPr>
          <p:spPr bwMode="auto">
            <a:xfrm flipV="1">
              <a:off x="1918" y="2136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26" name="Text Box 51"/>
            <p:cNvSpPr txBox="1">
              <a:spLocks noChangeArrowheads="1"/>
            </p:cNvSpPr>
            <p:nvPr/>
          </p:nvSpPr>
          <p:spPr bwMode="auto">
            <a:xfrm>
              <a:off x="1737" y="2066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600"/>
                <a:t>0</a:t>
              </a:r>
            </a:p>
          </p:txBody>
        </p:sp>
        <p:sp>
          <p:nvSpPr>
            <p:cNvPr id="15427" name="Text Box 52"/>
            <p:cNvSpPr txBox="1">
              <a:spLocks noChangeArrowheads="1"/>
            </p:cNvSpPr>
            <p:nvPr/>
          </p:nvSpPr>
          <p:spPr bwMode="auto">
            <a:xfrm>
              <a:off x="1227" y="2106"/>
              <a:ext cx="25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600"/>
                <a:t>N</a:t>
              </a:r>
              <a:r>
                <a:rPr kumimoji="0" lang="en-US" altLang="ja-JP" sz="1600" baseline="-25000"/>
                <a:t>S</a:t>
              </a:r>
            </a:p>
          </p:txBody>
        </p:sp>
        <p:sp>
          <p:nvSpPr>
            <p:cNvPr id="15428" name="Text Box 53"/>
            <p:cNvSpPr txBox="1">
              <a:spLocks noChangeArrowheads="1"/>
            </p:cNvSpPr>
            <p:nvPr/>
          </p:nvSpPr>
          <p:spPr bwMode="auto">
            <a:xfrm>
              <a:off x="2111" y="2110"/>
              <a:ext cx="25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600"/>
                <a:t>N</a:t>
              </a:r>
              <a:r>
                <a:rPr kumimoji="0" lang="en-US" altLang="ja-JP" sz="1600" baseline="-25000"/>
                <a:t>S</a:t>
              </a:r>
            </a:p>
          </p:txBody>
        </p:sp>
      </p:grpSp>
      <p:grpSp>
        <p:nvGrpSpPr>
          <p:cNvPr id="15392" name="Group 54"/>
          <p:cNvGrpSpPr>
            <a:grpSpLocks/>
          </p:cNvGrpSpPr>
          <p:nvPr/>
        </p:nvGrpSpPr>
        <p:grpSpPr bwMode="auto">
          <a:xfrm>
            <a:off x="5900738" y="2043113"/>
            <a:ext cx="2841625" cy="1468437"/>
            <a:chOff x="3198" y="1388"/>
            <a:chExt cx="1790" cy="925"/>
          </a:xfrm>
        </p:grpSpPr>
        <p:sp>
          <p:nvSpPr>
            <p:cNvPr id="15393" name="Line 55"/>
            <p:cNvSpPr>
              <a:spLocks noChangeShapeType="1"/>
            </p:cNvSpPr>
            <p:nvPr/>
          </p:nvSpPr>
          <p:spPr bwMode="auto">
            <a:xfrm>
              <a:off x="3198" y="2083"/>
              <a:ext cx="17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94" name="Text Box 56"/>
            <p:cNvSpPr txBox="1">
              <a:spLocks noChangeArrowheads="1"/>
            </p:cNvSpPr>
            <p:nvPr/>
          </p:nvSpPr>
          <p:spPr bwMode="auto">
            <a:xfrm>
              <a:off x="4679" y="2074"/>
              <a:ext cx="309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400" i="1"/>
                <a:t>time</a:t>
              </a:r>
            </a:p>
          </p:txBody>
        </p:sp>
        <p:sp>
          <p:nvSpPr>
            <p:cNvPr id="15395" name="Line 57"/>
            <p:cNvSpPr>
              <a:spLocks noChangeShapeType="1"/>
            </p:cNvSpPr>
            <p:nvPr/>
          </p:nvSpPr>
          <p:spPr bwMode="auto">
            <a:xfrm flipH="1" flipV="1">
              <a:off x="3730" y="1527"/>
              <a:ext cx="1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96" name="Line 58"/>
            <p:cNvSpPr>
              <a:spLocks noChangeShapeType="1"/>
            </p:cNvSpPr>
            <p:nvPr/>
          </p:nvSpPr>
          <p:spPr bwMode="auto">
            <a:xfrm flipV="1">
              <a:off x="3619" y="1396"/>
              <a:ext cx="3" cy="6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97" name="Line 59"/>
            <p:cNvSpPr>
              <a:spLocks noChangeShapeType="1"/>
            </p:cNvSpPr>
            <p:nvPr/>
          </p:nvSpPr>
          <p:spPr bwMode="auto">
            <a:xfrm flipV="1">
              <a:off x="3599" y="2127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arrow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98" name="Text Box 60"/>
            <p:cNvSpPr txBox="1">
              <a:spLocks noChangeArrowheads="1"/>
            </p:cNvSpPr>
            <p:nvPr/>
          </p:nvSpPr>
          <p:spPr bwMode="auto">
            <a:xfrm>
              <a:off x="3765" y="2101"/>
              <a:ext cx="26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ja-JP" sz="1600"/>
                <a:t>N</a:t>
              </a:r>
              <a:r>
                <a:rPr kumimoji="0" lang="en-US" altLang="ja-JP" sz="1600" baseline="-25000"/>
                <a:t>T</a:t>
              </a:r>
            </a:p>
          </p:txBody>
        </p:sp>
        <p:sp>
          <p:nvSpPr>
            <p:cNvPr id="15399" name="Line 61"/>
            <p:cNvSpPr>
              <a:spLocks noChangeShapeType="1"/>
            </p:cNvSpPr>
            <p:nvPr/>
          </p:nvSpPr>
          <p:spPr bwMode="auto">
            <a:xfrm flipH="1" flipV="1">
              <a:off x="3822" y="1649"/>
              <a:ext cx="5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0" name="Line 62"/>
            <p:cNvSpPr>
              <a:spLocks noChangeShapeType="1"/>
            </p:cNvSpPr>
            <p:nvPr/>
          </p:nvSpPr>
          <p:spPr bwMode="auto">
            <a:xfrm flipV="1">
              <a:off x="3923" y="1585"/>
              <a:ext cx="3" cy="4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1" name="Line 63"/>
            <p:cNvSpPr>
              <a:spLocks noChangeShapeType="1"/>
            </p:cNvSpPr>
            <p:nvPr/>
          </p:nvSpPr>
          <p:spPr bwMode="auto">
            <a:xfrm flipH="1" flipV="1">
              <a:off x="4018" y="1773"/>
              <a:ext cx="1" cy="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2" name="Line 64"/>
            <p:cNvSpPr>
              <a:spLocks noChangeShapeType="1"/>
            </p:cNvSpPr>
            <p:nvPr/>
          </p:nvSpPr>
          <p:spPr bwMode="auto">
            <a:xfrm flipH="1" flipV="1">
              <a:off x="4114" y="1880"/>
              <a:ext cx="1" cy="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3" name="Line 65"/>
            <p:cNvSpPr>
              <a:spLocks noChangeShapeType="1"/>
            </p:cNvSpPr>
            <p:nvPr/>
          </p:nvSpPr>
          <p:spPr bwMode="auto">
            <a:xfrm flipV="1">
              <a:off x="4203" y="1963"/>
              <a:ext cx="3" cy="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04" name="Freeform 66"/>
            <p:cNvSpPr>
              <a:spLocks/>
            </p:cNvSpPr>
            <p:nvPr/>
          </p:nvSpPr>
          <p:spPr bwMode="auto">
            <a:xfrm>
              <a:off x="3622" y="1388"/>
              <a:ext cx="668" cy="696"/>
            </a:xfrm>
            <a:custGeom>
              <a:avLst/>
              <a:gdLst>
                <a:gd name="T0" fmla="*/ 0 w 668"/>
                <a:gd name="T1" fmla="*/ 0 h 620"/>
                <a:gd name="T2" fmla="*/ 202 w 668"/>
                <a:gd name="T3" fmla="*/ 299 h 620"/>
                <a:gd name="T4" fmla="*/ 308 w 668"/>
                <a:gd name="T5" fmla="*/ 216 h 620"/>
                <a:gd name="T6" fmla="*/ 396 w 668"/>
                <a:gd name="T7" fmla="*/ 432 h 620"/>
                <a:gd name="T8" fmla="*/ 497 w 668"/>
                <a:gd name="T9" fmla="*/ 555 h 620"/>
                <a:gd name="T10" fmla="*/ 585 w 668"/>
                <a:gd name="T11" fmla="*/ 648 h 620"/>
                <a:gd name="T12" fmla="*/ 668 w 668"/>
                <a:gd name="T13" fmla="*/ 781 h 6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8"/>
                <a:gd name="T22" fmla="*/ 0 h 620"/>
                <a:gd name="T23" fmla="*/ 668 w 668"/>
                <a:gd name="T24" fmla="*/ 620 h 6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8" h="620">
                  <a:moveTo>
                    <a:pt x="0" y="0"/>
                  </a:moveTo>
                  <a:cubicBezTo>
                    <a:pt x="75" y="104"/>
                    <a:pt x="151" y="209"/>
                    <a:pt x="202" y="237"/>
                  </a:cubicBezTo>
                  <a:cubicBezTo>
                    <a:pt x="253" y="265"/>
                    <a:pt x="276" y="153"/>
                    <a:pt x="308" y="171"/>
                  </a:cubicBezTo>
                  <a:cubicBezTo>
                    <a:pt x="340" y="189"/>
                    <a:pt x="364" y="298"/>
                    <a:pt x="396" y="343"/>
                  </a:cubicBezTo>
                  <a:cubicBezTo>
                    <a:pt x="428" y="388"/>
                    <a:pt x="466" y="412"/>
                    <a:pt x="497" y="440"/>
                  </a:cubicBezTo>
                  <a:cubicBezTo>
                    <a:pt x="528" y="468"/>
                    <a:pt x="557" y="484"/>
                    <a:pt x="585" y="514"/>
                  </a:cubicBezTo>
                  <a:cubicBezTo>
                    <a:pt x="613" y="544"/>
                    <a:pt x="653" y="603"/>
                    <a:pt x="668" y="62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30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30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1695D1A9-DED6-4F75-BA7B-A6F9A1CDA3DD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611188"/>
          </a:xfrm>
        </p:spPr>
        <p:txBody>
          <a:bodyPr/>
          <a:lstStyle/>
          <a:p>
            <a:r>
              <a:rPr lang="en-US" altLang="ja-JP" sz="2800" dirty="0" smtClean="0">
                <a:latin typeface="Times New Roman" pitchFamily="18" charset="0"/>
                <a:ea typeface="ＭＳ Ｐゴシック" charset="-128"/>
              </a:rPr>
              <a:t>One example of CSI compression scheme </a:t>
            </a:r>
            <a:br>
              <a:rPr lang="en-US" altLang="ja-JP" sz="2800" dirty="0" smtClean="0">
                <a:latin typeface="Times New Roman" pitchFamily="18" charset="0"/>
                <a:ea typeface="ＭＳ Ｐゴシック" charset="-128"/>
              </a:rPr>
            </a:br>
            <a:r>
              <a:rPr lang="en-US" altLang="ja-JP" sz="2800" dirty="0" smtClean="0">
                <a:latin typeface="Times New Roman" pitchFamily="18" charset="0"/>
                <a:ea typeface="ＭＳ Ｐゴシック" charset="-128"/>
              </a:rPr>
              <a:t>in frequency domain</a:t>
            </a:r>
          </a:p>
        </p:txBody>
      </p:sp>
      <p:sp>
        <p:nvSpPr>
          <p:cNvPr id="30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62075"/>
            <a:ext cx="7772400" cy="4694238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ja-JP" sz="2000" dirty="0" smtClean="0">
                <a:latin typeface="Times New Roman" pitchFamily="18" charset="0"/>
                <a:ea typeface="ＭＳ Ｐゴシック" charset="-128"/>
              </a:rPr>
              <a:t>Segmentation is carried out that are similar to CSI feedback scheme in 11n.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000" dirty="0" smtClean="0">
                <a:latin typeface="Times New Roman" pitchFamily="18" charset="0"/>
                <a:ea typeface="ＭＳ Ｐゴシック" charset="-128"/>
              </a:rPr>
              <a:t>A benchmark (BM) subcarrier is defined at each segment.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000" dirty="0" smtClean="0">
                <a:latin typeface="Times New Roman" pitchFamily="18" charset="0"/>
                <a:ea typeface="ＭＳ Ｐゴシック" charset="-128"/>
              </a:rPr>
              <a:t>CSI differences between adjacent subcarrier are calculated and CSI of the other subcarrier is compressed.</a:t>
            </a:r>
          </a:p>
          <a:p>
            <a:pPr marL="457200" indent="-457200">
              <a:buFontTx/>
              <a:buAutoNum type="arabicPeriod"/>
            </a:pPr>
            <a:endParaRPr lang="en-US" altLang="ja-JP" sz="2000" dirty="0" smtClean="0">
              <a:latin typeface="Times New Roman" pitchFamily="18" charset="0"/>
              <a:ea typeface="ＭＳ Ｐゴシック" charset="-128"/>
            </a:endParaRPr>
          </a:p>
          <a:p>
            <a:pPr marL="457200" indent="-457200">
              <a:buFontTx/>
              <a:buAutoNum type="arabicPeriod"/>
            </a:pPr>
            <a:endParaRPr lang="en-US" altLang="ja-JP" sz="2000" dirty="0" smtClean="0">
              <a:latin typeface="Times New Roman" pitchFamily="18" charset="0"/>
              <a:ea typeface="ＭＳ Ｐゴシック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ja-JP" sz="2000" dirty="0" smtClean="0">
                <a:latin typeface="Times New Roman" pitchFamily="18" charset="0"/>
                <a:ea typeface="ＭＳ Ｐゴシック" charset="-128"/>
              </a:rPr>
              <a:t>CSI report comprises CSI at the BM subcarrier and CSI differences at the other subcarriers. They are scaled and quantized.</a:t>
            </a:r>
          </a:p>
        </p:txBody>
      </p:sp>
      <p:sp>
        <p:nvSpPr>
          <p:cNvPr id="3085" name="Line 4"/>
          <p:cNvSpPr>
            <a:spLocks noChangeShapeType="1"/>
          </p:cNvSpPr>
          <p:nvPr/>
        </p:nvSpPr>
        <p:spPr bwMode="auto">
          <a:xfrm>
            <a:off x="1716088" y="5922963"/>
            <a:ext cx="5508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6" name="Line 5"/>
          <p:cNvSpPr>
            <a:spLocks noChangeShapeType="1"/>
          </p:cNvSpPr>
          <p:nvPr/>
        </p:nvSpPr>
        <p:spPr bwMode="auto">
          <a:xfrm flipV="1">
            <a:off x="3803650" y="5440363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7" name="Line 6"/>
          <p:cNvSpPr>
            <a:spLocks noChangeShapeType="1"/>
          </p:cNvSpPr>
          <p:nvPr/>
        </p:nvSpPr>
        <p:spPr bwMode="auto">
          <a:xfrm flipH="1" flipV="1">
            <a:off x="4229100" y="5203825"/>
            <a:ext cx="1588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8" name="Rectangle 7"/>
          <p:cNvSpPr>
            <a:spLocks noChangeArrowheads="1"/>
          </p:cNvSpPr>
          <p:nvPr/>
        </p:nvSpPr>
        <p:spPr bwMode="auto">
          <a:xfrm>
            <a:off x="2090738" y="5059363"/>
            <a:ext cx="4278312" cy="863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kumimoji="0" lang="ja-JP" altLang="en-US"/>
          </a:p>
        </p:txBody>
      </p:sp>
      <p:sp>
        <p:nvSpPr>
          <p:cNvPr id="3089" name="Text Box 8"/>
          <p:cNvSpPr txBox="1">
            <a:spLocks noChangeArrowheads="1"/>
          </p:cNvSpPr>
          <p:nvPr/>
        </p:nvSpPr>
        <p:spPr bwMode="auto">
          <a:xfrm>
            <a:off x="6669088" y="5937250"/>
            <a:ext cx="99377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>
                <a:latin typeface="Tahoma" pitchFamily="34" charset="0"/>
              </a:rPr>
              <a:t>Subcarrier</a:t>
            </a:r>
            <a:r>
              <a:rPr lang="en-US" altLang="ja-JP" sz="1200" i="1">
                <a:latin typeface="Tahoma" pitchFamily="34" charset="0"/>
              </a:rPr>
              <a:t> k</a:t>
            </a:r>
          </a:p>
        </p:txBody>
      </p:sp>
      <p:sp>
        <p:nvSpPr>
          <p:cNvPr id="3090" name="Line 9"/>
          <p:cNvSpPr>
            <a:spLocks noChangeShapeType="1"/>
          </p:cNvSpPr>
          <p:nvPr/>
        </p:nvSpPr>
        <p:spPr bwMode="auto">
          <a:xfrm flipH="1" flipV="1">
            <a:off x="1174750" y="5878513"/>
            <a:ext cx="1588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1" name="Text Box 10"/>
          <p:cNvSpPr txBox="1">
            <a:spLocks noChangeArrowheads="1"/>
          </p:cNvSpPr>
          <p:nvPr/>
        </p:nvSpPr>
        <p:spPr bwMode="auto">
          <a:xfrm>
            <a:off x="1151573" y="6097270"/>
            <a:ext cx="306045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>
                <a:cs typeface="Times New Roman" pitchFamily="18" charset="0"/>
              </a:rPr>
              <a:t>BM subcarrier: Q</a:t>
            </a:r>
            <a:r>
              <a:rPr lang="en-US" altLang="ja-JP" sz="1600" baseline="-25000" dirty="0">
                <a:cs typeface="Times New Roman" pitchFamily="18" charset="0"/>
              </a:rPr>
              <a:t>1</a:t>
            </a:r>
            <a:r>
              <a:rPr lang="en-US" altLang="ja-JP" sz="1600" dirty="0">
                <a:cs typeface="Times New Roman" pitchFamily="18" charset="0"/>
              </a:rPr>
              <a:t>-bit quantization</a:t>
            </a:r>
            <a:endParaRPr lang="ja-JP" altLang="en-US" sz="1600" dirty="0">
              <a:cs typeface="Times New Roman" pitchFamily="18" charset="0"/>
            </a:endParaRPr>
          </a:p>
        </p:txBody>
      </p:sp>
      <p:sp>
        <p:nvSpPr>
          <p:cNvPr id="3092" name="Text Box 11"/>
          <p:cNvSpPr txBox="1">
            <a:spLocks noChangeArrowheads="1"/>
          </p:cNvSpPr>
          <p:nvPr/>
        </p:nvSpPr>
        <p:spPr bwMode="auto">
          <a:xfrm>
            <a:off x="5002213" y="6151563"/>
            <a:ext cx="32095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cs typeface="Times New Roman" pitchFamily="18" charset="0"/>
              </a:rPr>
              <a:t>Other subcarrier: Q</a:t>
            </a:r>
            <a:r>
              <a:rPr lang="en-US" altLang="ja-JP" sz="1600" baseline="-25000">
                <a:cs typeface="Times New Roman" pitchFamily="18" charset="0"/>
              </a:rPr>
              <a:t>2</a:t>
            </a:r>
            <a:r>
              <a:rPr lang="en-US" altLang="ja-JP" sz="1600">
                <a:cs typeface="Times New Roman" pitchFamily="18" charset="0"/>
              </a:rPr>
              <a:t>-bit quantization</a:t>
            </a:r>
            <a:endParaRPr lang="ja-JP" altLang="en-US" sz="1600">
              <a:cs typeface="Times New Roman" pitchFamily="18" charset="0"/>
            </a:endParaRPr>
          </a:p>
        </p:txBody>
      </p:sp>
      <p:sp>
        <p:nvSpPr>
          <p:cNvPr id="3093" name="Line 12"/>
          <p:cNvSpPr>
            <a:spLocks noChangeShapeType="1"/>
          </p:cNvSpPr>
          <p:nvPr/>
        </p:nvSpPr>
        <p:spPr bwMode="auto">
          <a:xfrm flipH="1" flipV="1">
            <a:off x="4949825" y="6053138"/>
            <a:ext cx="0" cy="449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4" name="Object 13"/>
          <p:cNvGraphicFramePr>
            <a:graphicFrameLocks noChangeAspect="1"/>
          </p:cNvGraphicFramePr>
          <p:nvPr/>
        </p:nvGraphicFramePr>
        <p:xfrm>
          <a:off x="1106488" y="3098800"/>
          <a:ext cx="7302500" cy="711200"/>
        </p:xfrm>
        <a:graphic>
          <a:graphicData uri="http://schemas.openxmlformats.org/presentationml/2006/ole">
            <p:oleObj spid="_x0000_s3074" name="数式" r:id="rId3" imgW="4572000" imgH="444240" progId="Equation.3">
              <p:embed/>
            </p:oleObj>
          </a:graphicData>
        </a:graphic>
      </p:graphicFrame>
      <p:sp>
        <p:nvSpPr>
          <p:cNvPr id="3094" name="Text Box 14"/>
          <p:cNvSpPr txBox="1">
            <a:spLocks noChangeArrowheads="1"/>
          </p:cNvSpPr>
          <p:nvPr/>
        </p:nvSpPr>
        <p:spPr bwMode="auto">
          <a:xfrm>
            <a:off x="6794500" y="4876800"/>
            <a:ext cx="138371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800" dirty="0"/>
              <a:t>g-</a:t>
            </a:r>
            <a:r>
              <a:rPr kumimoji="0" lang="en-US" altLang="ja-JP" sz="1800" dirty="0" err="1"/>
              <a:t>th</a:t>
            </a:r>
            <a:r>
              <a:rPr kumimoji="0" lang="en-US" altLang="ja-JP" sz="1800" dirty="0"/>
              <a:t> </a:t>
            </a:r>
            <a:r>
              <a:rPr kumimoji="0" lang="en-US" altLang="ja-JP" sz="1800" dirty="0" smtClean="0"/>
              <a:t>segment</a:t>
            </a:r>
            <a:endParaRPr kumimoji="0" lang="en-US" altLang="ja-JP" sz="1800" dirty="0"/>
          </a:p>
        </p:txBody>
      </p:sp>
      <p:sp>
        <p:nvSpPr>
          <p:cNvPr id="3095" name="Line 15"/>
          <p:cNvSpPr>
            <a:spLocks noChangeShapeType="1"/>
          </p:cNvSpPr>
          <p:nvPr/>
        </p:nvSpPr>
        <p:spPr bwMode="auto">
          <a:xfrm flipV="1">
            <a:off x="6370638" y="5137150"/>
            <a:ext cx="433387" cy="287338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5" name="Object 16"/>
          <p:cNvGraphicFramePr>
            <a:graphicFrameLocks noChangeAspect="1"/>
          </p:cNvGraphicFramePr>
          <p:nvPr/>
        </p:nvGraphicFramePr>
        <p:xfrm>
          <a:off x="3973513" y="4414838"/>
          <a:ext cx="1033462" cy="350837"/>
        </p:xfrm>
        <a:graphic>
          <a:graphicData uri="http://schemas.openxmlformats.org/presentationml/2006/ole">
            <p:oleObj spid="_x0000_s3075" name="数式" r:id="rId4" imgW="634680" imgH="215640" progId="Equation.3">
              <p:embed/>
            </p:oleObj>
          </a:graphicData>
        </a:graphic>
      </p:graphicFrame>
      <p:sp>
        <p:nvSpPr>
          <p:cNvPr id="3096" name="Line 17"/>
          <p:cNvSpPr>
            <a:spLocks noChangeShapeType="1"/>
          </p:cNvSpPr>
          <p:nvPr/>
        </p:nvSpPr>
        <p:spPr bwMode="auto">
          <a:xfrm flipV="1">
            <a:off x="4222750" y="4811713"/>
            <a:ext cx="146050" cy="411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6" name="Object 18"/>
          <p:cNvGraphicFramePr>
            <a:graphicFrameLocks noChangeAspect="1"/>
          </p:cNvGraphicFramePr>
          <p:nvPr/>
        </p:nvGraphicFramePr>
        <p:xfrm>
          <a:off x="2239963" y="5424488"/>
          <a:ext cx="542925" cy="271462"/>
        </p:xfrm>
        <a:graphic>
          <a:graphicData uri="http://schemas.openxmlformats.org/presentationml/2006/ole">
            <p:oleObj spid="_x0000_s3076" name="数式" r:id="rId5" imgW="152280" imgH="75960" progId="Equation.3">
              <p:embed/>
            </p:oleObj>
          </a:graphicData>
        </a:graphic>
      </p:graphicFrame>
      <p:graphicFrame>
        <p:nvGraphicFramePr>
          <p:cNvPr id="3077" name="Object 19"/>
          <p:cNvGraphicFramePr>
            <a:graphicFrameLocks noChangeAspect="1"/>
          </p:cNvGraphicFramePr>
          <p:nvPr/>
        </p:nvGraphicFramePr>
        <p:xfrm>
          <a:off x="5668963" y="5424488"/>
          <a:ext cx="542925" cy="271462"/>
        </p:xfrm>
        <a:graphic>
          <a:graphicData uri="http://schemas.openxmlformats.org/presentationml/2006/ole">
            <p:oleObj spid="_x0000_s3077" name="数式" r:id="rId6" imgW="152280" imgH="75960" progId="Equation.3">
              <p:embed/>
            </p:oleObj>
          </a:graphicData>
        </a:graphic>
      </p:graphicFrame>
      <p:sp>
        <p:nvSpPr>
          <p:cNvPr id="3097" name="Line 20"/>
          <p:cNvSpPr>
            <a:spLocks noChangeShapeType="1"/>
          </p:cNvSpPr>
          <p:nvPr/>
        </p:nvSpPr>
        <p:spPr bwMode="auto">
          <a:xfrm flipH="1" flipV="1">
            <a:off x="3690938" y="4883150"/>
            <a:ext cx="1254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8" name="Line 21"/>
          <p:cNvSpPr>
            <a:spLocks noChangeShapeType="1"/>
          </p:cNvSpPr>
          <p:nvPr/>
        </p:nvSpPr>
        <p:spPr bwMode="auto">
          <a:xfrm flipV="1">
            <a:off x="4686300" y="4887913"/>
            <a:ext cx="295275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8" name="Object 22"/>
          <p:cNvGraphicFramePr>
            <a:graphicFrameLocks noChangeAspect="1"/>
          </p:cNvGraphicFramePr>
          <p:nvPr/>
        </p:nvGraphicFramePr>
        <p:xfrm>
          <a:off x="2462213" y="4665663"/>
          <a:ext cx="1204912" cy="301625"/>
        </p:xfrm>
        <a:graphic>
          <a:graphicData uri="http://schemas.openxmlformats.org/presentationml/2006/ole">
            <p:oleObj spid="_x0000_s3078" name="数式" r:id="rId7" imgW="863280" imgH="215640" progId="Equation.3">
              <p:embed/>
            </p:oleObj>
          </a:graphicData>
        </a:graphic>
      </p:graphicFrame>
      <p:sp>
        <p:nvSpPr>
          <p:cNvPr id="3099" name="Line 23"/>
          <p:cNvSpPr>
            <a:spLocks noChangeShapeType="1"/>
          </p:cNvSpPr>
          <p:nvPr/>
        </p:nvSpPr>
        <p:spPr bwMode="auto">
          <a:xfrm flipV="1">
            <a:off x="3375025" y="5445125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0" name="Line 24"/>
          <p:cNvSpPr>
            <a:spLocks noChangeShapeType="1"/>
          </p:cNvSpPr>
          <p:nvPr/>
        </p:nvSpPr>
        <p:spPr bwMode="auto">
          <a:xfrm flipV="1">
            <a:off x="2946400" y="5440363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1" name="Line 25"/>
          <p:cNvSpPr>
            <a:spLocks noChangeShapeType="1"/>
          </p:cNvSpPr>
          <p:nvPr/>
        </p:nvSpPr>
        <p:spPr bwMode="auto">
          <a:xfrm flipV="1">
            <a:off x="5540375" y="5432425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2" name="Line 26"/>
          <p:cNvSpPr>
            <a:spLocks noChangeShapeType="1"/>
          </p:cNvSpPr>
          <p:nvPr/>
        </p:nvSpPr>
        <p:spPr bwMode="auto">
          <a:xfrm flipV="1">
            <a:off x="5111750" y="5437188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3" name="Line 27"/>
          <p:cNvSpPr>
            <a:spLocks noChangeShapeType="1"/>
          </p:cNvSpPr>
          <p:nvPr/>
        </p:nvSpPr>
        <p:spPr bwMode="auto">
          <a:xfrm flipV="1">
            <a:off x="4683125" y="5432425"/>
            <a:ext cx="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9" name="Object 28"/>
          <p:cNvGraphicFramePr>
            <a:graphicFrameLocks noChangeAspect="1"/>
          </p:cNvGraphicFramePr>
          <p:nvPr/>
        </p:nvGraphicFramePr>
        <p:xfrm>
          <a:off x="5126038" y="4692650"/>
          <a:ext cx="1204912" cy="301625"/>
        </p:xfrm>
        <a:graphic>
          <a:graphicData uri="http://schemas.openxmlformats.org/presentationml/2006/ole">
            <p:oleObj spid="_x0000_s3079" name="数式" r:id="rId8" imgW="863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10419</TotalTime>
  <Words>1062</Words>
  <Application>Microsoft Office PowerPoint</Application>
  <PresentationFormat>画面に合わせる (4:3)</PresentationFormat>
  <Paragraphs>220</Paragraphs>
  <Slides>14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2_802-11-Submission</vt:lpstr>
      <vt:lpstr>Document</vt:lpstr>
      <vt:lpstr>KGPlot</vt:lpstr>
      <vt:lpstr>数式</vt:lpstr>
      <vt:lpstr>CSI Report for Explicit Feedback Beamforming in Downlink MU-MIMO</vt:lpstr>
      <vt:lpstr>Abstract</vt:lpstr>
      <vt:lpstr>Requirements for CSI report in TGac</vt:lpstr>
      <vt:lpstr>Effect of the CSI error in MU-MIMO</vt:lpstr>
      <vt:lpstr>CSI feedback error using 11n feedback scheme [3]</vt:lpstr>
      <vt:lpstr>Example of simple CSI feedback flow in PHY</vt:lpstr>
      <vt:lpstr>Time duration of CSI report field for TGac</vt:lpstr>
      <vt:lpstr>CSI compression methodologies</vt:lpstr>
      <vt:lpstr>One example of CSI compression scheme  in frequency domain</vt:lpstr>
      <vt:lpstr>One example of CSI compression scheme  in time domain</vt:lpstr>
      <vt:lpstr>スライド 11</vt:lpstr>
      <vt:lpstr>Summary</vt:lpstr>
      <vt:lpstr>スライド 13</vt:lpstr>
      <vt:lpstr>Straw Poll</vt:lpstr>
    </vt:vector>
  </TitlesOfParts>
  <Company>Qualcomm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Ishihara</cp:lastModifiedBy>
  <cp:revision>394</cp:revision>
  <cp:lastPrinted>1998-02-10T13:28:06Z</cp:lastPrinted>
  <dcterms:created xsi:type="dcterms:W3CDTF">2007-11-09T04:49:36Z</dcterms:created>
  <dcterms:modified xsi:type="dcterms:W3CDTF">2010-03-15T05:03:21Z</dcterms:modified>
</cp:coreProperties>
</file>