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0" r:id="rId4"/>
    <p:sldId id="298" r:id="rId5"/>
    <p:sldId id="297" r:id="rId6"/>
    <p:sldId id="299" r:id="rId7"/>
    <p:sldId id="300" r:id="rId8"/>
    <p:sldId id="301" r:id="rId9"/>
    <p:sldId id="302" r:id="rId10"/>
    <p:sldId id="303" r:id="rId11"/>
    <p:sldId id="296" r:id="rId12"/>
    <p:sldId id="283" r:id="rId13"/>
  </p:sldIdLst>
  <p:sldSz cx="9144000" cy="6858000" type="screen4x3"/>
  <p:notesSz cx="6797675" cy="9926638"/>
  <p:defaultTex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1" hangingPunct="1">
      <a:defRPr sz="1600" kern="1200">
        <a:solidFill>
          <a:schemeClr val="tx1"/>
        </a:solidFill>
        <a:latin typeface="Times New Roman" pitchFamily="18" charset="0"/>
        <a:ea typeface="+mn-ea"/>
        <a:cs typeface="+mn-cs"/>
      </a:defRPr>
    </a:lvl6pPr>
    <a:lvl7pPr marL="2743200" algn="l" defTabSz="914400" rtl="0" eaLnBrk="1" latinLnBrk="1" hangingPunct="1">
      <a:defRPr sz="1600" kern="1200">
        <a:solidFill>
          <a:schemeClr val="tx1"/>
        </a:solidFill>
        <a:latin typeface="Times New Roman" pitchFamily="18" charset="0"/>
        <a:ea typeface="+mn-ea"/>
        <a:cs typeface="+mn-cs"/>
      </a:defRPr>
    </a:lvl7pPr>
    <a:lvl8pPr marL="3200400" algn="l" defTabSz="914400" rtl="0" eaLnBrk="1" latinLnBrk="1" hangingPunct="1">
      <a:defRPr sz="1600" kern="1200">
        <a:solidFill>
          <a:schemeClr val="tx1"/>
        </a:solidFill>
        <a:latin typeface="Times New Roman" pitchFamily="18" charset="0"/>
        <a:ea typeface="+mn-ea"/>
        <a:cs typeface="+mn-cs"/>
      </a:defRPr>
    </a:lvl8pPr>
    <a:lvl9pPr marL="3657600" algn="l" defTabSz="914400" rtl="0" eaLnBrk="1" latinLnBrk="1"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00FF"/>
    <a:srgbClr val="006600"/>
    <a:srgbClr val="FFCC99"/>
    <a:srgbClr val="FFFF99"/>
    <a:srgbClr val="FF5050"/>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27" autoAdjust="0"/>
    <p:restoredTop sz="84932" autoAdjust="0"/>
  </p:normalViewPr>
  <p:slideViewPr>
    <p:cSldViewPr>
      <p:cViewPr>
        <p:scale>
          <a:sx n="75" d="100"/>
          <a:sy n="75" d="100"/>
        </p:scale>
        <p:origin x="-1242" y="34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66" y="1410"/>
      </p:cViewPr>
      <p:guideLst>
        <p:guide orient="horz" pos="2363"/>
        <p:guide pos="28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290888" y="204788"/>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802.11-05/1859r0</a:t>
            </a:r>
          </a:p>
        </p:txBody>
      </p:sp>
      <p:sp>
        <p:nvSpPr>
          <p:cNvPr id="3075" name="Rectangle 3"/>
          <p:cNvSpPr>
            <a:spLocks noGrp="1" noChangeArrowheads="1"/>
          </p:cNvSpPr>
          <p:nvPr>
            <p:ph type="dt" sz="quarter" idx="1"/>
          </p:nvPr>
        </p:nvSpPr>
        <p:spPr bwMode="auto">
          <a:xfrm>
            <a:off x="681038" y="204788"/>
            <a:ext cx="2017712"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ja-JP" altLang="en-US"/>
              <a:t>November2009</a:t>
            </a:r>
            <a:r>
              <a:rPr lang="en-US" altLang="ja-JP"/>
              <a:t>November 2005</a:t>
            </a:r>
          </a:p>
        </p:txBody>
      </p:sp>
      <p:sp>
        <p:nvSpPr>
          <p:cNvPr id="3076" name="Rectangle 4"/>
          <p:cNvSpPr>
            <a:spLocks noGrp="1" noChangeArrowheads="1"/>
          </p:cNvSpPr>
          <p:nvPr>
            <p:ph type="ftr" sz="quarter" idx="2"/>
          </p:nvPr>
        </p:nvSpPr>
        <p:spPr bwMode="auto">
          <a:xfrm>
            <a:off x="3752850" y="9607550"/>
            <a:ext cx="244157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z="1200"/>
            </a:lvl1pPr>
          </a:lstStyle>
          <a:p>
            <a:r>
              <a:rPr lang="en-US" altLang="ja-JP"/>
              <a:t>Hitoshi MORIOKA, ROOT Inc.</a:t>
            </a:r>
          </a:p>
        </p:txBody>
      </p:sp>
      <p:sp>
        <p:nvSpPr>
          <p:cNvPr id="3077" name="Rectangle 5"/>
          <p:cNvSpPr>
            <a:spLocks noGrp="1" noChangeArrowheads="1"/>
          </p:cNvSpPr>
          <p:nvPr>
            <p:ph type="sldNum" sz="quarter" idx="3"/>
          </p:nvPr>
        </p:nvSpPr>
        <p:spPr bwMode="auto">
          <a:xfrm>
            <a:off x="3032125" y="9607550"/>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z="1200"/>
            </a:lvl1pPr>
          </a:lstStyle>
          <a:p>
            <a:pPr>
              <a:defRPr/>
            </a:pPr>
            <a:r>
              <a:rPr lang="en-US" altLang="ja-JP"/>
              <a:t>Page </a:t>
            </a:r>
            <a:fld id="{2577812B-2C28-44FF-A275-6271F2A786CF}" type="slidenum">
              <a:rPr lang="en-US" altLang="ja-JP"/>
              <a:pPr>
                <a:defRPr/>
              </a:pPr>
              <a:t>‹#›</a:t>
            </a:fld>
            <a:endParaRPr lang="en-US" altLang="ja-JP"/>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79450" y="9607550"/>
            <a:ext cx="698500" cy="195263"/>
          </a:xfrm>
          <a:prstGeom prst="rect">
            <a:avLst/>
          </a:prstGeom>
          <a:noFill/>
          <a:ln w="9525">
            <a:noFill/>
            <a:miter lim="800000"/>
            <a:headEnd/>
            <a:tailEnd/>
          </a:ln>
          <a:effectLst/>
        </p:spPr>
        <p:txBody>
          <a:bodyPr wrap="none" lIns="0" tIns="0" rIns="0" bIns="0">
            <a:spAutoFit/>
          </a:bodyPr>
          <a:lstStyle/>
          <a:p>
            <a:pPr defTabSz="933450">
              <a:defRPr/>
            </a:pPr>
            <a:r>
              <a:rPr lang="en-US" altLang="ja-JP" sz="1200"/>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32163"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802.11-05/1859r0</a:t>
            </a:r>
          </a:p>
        </p:txBody>
      </p:sp>
      <p:sp>
        <p:nvSpPr>
          <p:cNvPr id="2051" name="Rectangle 3"/>
          <p:cNvSpPr>
            <a:spLocks noGrp="1" noChangeArrowheads="1"/>
          </p:cNvSpPr>
          <p:nvPr>
            <p:ph type="dt" idx="1"/>
          </p:nvPr>
        </p:nvSpPr>
        <p:spPr bwMode="auto">
          <a:xfrm>
            <a:off x="641350" y="120650"/>
            <a:ext cx="201771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ja-JP" altLang="en-US"/>
              <a:t>November2009</a:t>
            </a:r>
            <a:r>
              <a:rPr lang="en-US" altLang="ja-JP"/>
              <a:t>November 2005</a:t>
            </a:r>
          </a:p>
        </p:txBody>
      </p:sp>
      <p:sp>
        <p:nvSpPr>
          <p:cNvPr id="24580"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259138" y="9610725"/>
            <a:ext cx="289877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z="1200"/>
            </a:lvl5pPr>
          </a:lstStyle>
          <a:p>
            <a:pPr lvl="4"/>
            <a:r>
              <a:rPr lang="en-US" altLang="ja-JP"/>
              <a:t>Hitoshi MORIOKA, ROOT Inc.</a:t>
            </a:r>
          </a:p>
        </p:txBody>
      </p:sp>
      <p:sp>
        <p:nvSpPr>
          <p:cNvPr id="2055" name="Rectangle 7"/>
          <p:cNvSpPr>
            <a:spLocks noGrp="1" noChangeArrowheads="1"/>
          </p:cNvSpPr>
          <p:nvPr>
            <p:ph type="sldNum" sz="quarter" idx="5"/>
          </p:nvPr>
        </p:nvSpPr>
        <p:spPr bwMode="auto">
          <a:xfrm>
            <a:off x="3079750" y="96107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z="1200"/>
            </a:lvl1pPr>
          </a:lstStyle>
          <a:p>
            <a:pPr>
              <a:defRPr/>
            </a:pPr>
            <a:r>
              <a:rPr lang="en-US" altLang="ja-JP"/>
              <a:t>Page </a:t>
            </a:r>
            <a:fld id="{BA5546DC-823A-454A-A32B-17F77CD8448F}" type="slidenum">
              <a:rPr lang="en-US" altLang="ja-JP"/>
              <a:pPr>
                <a:defRPr/>
              </a:pPr>
              <a:t>‹#›</a:t>
            </a:fld>
            <a:endParaRPr lang="en-US" altLang="ja-JP"/>
          </a:p>
        </p:txBody>
      </p:sp>
      <p:sp>
        <p:nvSpPr>
          <p:cNvPr id="2056" name="Rectangle 8"/>
          <p:cNvSpPr>
            <a:spLocks noChangeArrowheads="1"/>
          </p:cNvSpPr>
          <p:nvPr/>
        </p:nvSpPr>
        <p:spPr bwMode="auto">
          <a:xfrm>
            <a:off x="709613" y="9610725"/>
            <a:ext cx="696912" cy="195263"/>
          </a:xfrm>
          <a:prstGeom prst="rect">
            <a:avLst/>
          </a:prstGeom>
          <a:noFill/>
          <a:ln w="9525">
            <a:noFill/>
            <a:miter lim="800000"/>
            <a:headEnd/>
            <a:tailEnd/>
          </a:ln>
          <a:effectLst/>
        </p:spPr>
        <p:txBody>
          <a:bodyPr wrap="none" lIns="0" tIns="0" rIns="0" bIns="0">
            <a:spAutoFit/>
          </a:bodyPr>
          <a:lstStyle/>
          <a:p>
            <a:pPr>
              <a:defRPr/>
            </a:pPr>
            <a:r>
              <a:rPr lang="en-US" altLang="ja-JP" sz="1200"/>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318125" y="120650"/>
            <a:ext cx="839788" cy="212725"/>
          </a:xfrm>
          <a:noFill/>
        </p:spPr>
        <p:txBody>
          <a:bodyPr/>
          <a:lstStyle/>
          <a:p>
            <a:r>
              <a:rPr lang="ja-JP" altLang="en-US"/>
              <a:t>doc.: IEEE 802.11-05/1859r0</a:t>
            </a:r>
            <a:endParaRPr lang="en-US" altLang="ja-JP"/>
          </a:p>
        </p:txBody>
      </p:sp>
      <p:sp>
        <p:nvSpPr>
          <p:cNvPr id="25603" name="Rectangle 3"/>
          <p:cNvSpPr>
            <a:spLocks noGrp="1" noChangeArrowheads="1"/>
          </p:cNvSpPr>
          <p:nvPr>
            <p:ph type="dt" sz="quarter" idx="1"/>
          </p:nvPr>
        </p:nvSpPr>
        <p:spPr>
          <a:xfrm>
            <a:off x="641350" y="120650"/>
            <a:ext cx="963613" cy="212725"/>
          </a:xfrm>
          <a:noFill/>
        </p:spPr>
        <p:txBody>
          <a:bodyPr/>
          <a:lstStyle/>
          <a:p>
            <a:r>
              <a:rPr lang="ja-JP" altLang="en-US"/>
              <a:t>November 2005</a:t>
            </a:r>
            <a:endParaRPr lang="en-US" altLang="ja-JP"/>
          </a:p>
        </p:txBody>
      </p:sp>
      <p:sp>
        <p:nvSpPr>
          <p:cNvPr id="25604" name="Rectangle 6"/>
          <p:cNvSpPr>
            <a:spLocks noGrp="1" noChangeArrowheads="1"/>
          </p:cNvSpPr>
          <p:nvPr>
            <p:ph type="ftr" sz="quarter" idx="4"/>
          </p:nvPr>
        </p:nvSpPr>
        <p:spPr>
          <a:xfrm>
            <a:off x="5030788" y="9610725"/>
            <a:ext cx="1127125" cy="182563"/>
          </a:xfrm>
          <a:noFill/>
        </p:spPr>
        <p:txBody>
          <a:bodyPr/>
          <a:lstStyle/>
          <a:p>
            <a:pPr lvl="4"/>
            <a:r>
              <a:rPr lang="ja-JP" altLang="en-US"/>
              <a:t>Hitoshi MORIOKA, ROOT Inc.</a:t>
            </a:r>
            <a:endParaRPr lang="en-US" altLang="ja-JP"/>
          </a:p>
        </p:txBody>
      </p:sp>
      <p:sp>
        <p:nvSpPr>
          <p:cNvPr id="25605" name="Rectangle 7"/>
          <p:cNvSpPr>
            <a:spLocks noGrp="1" noChangeArrowheads="1"/>
          </p:cNvSpPr>
          <p:nvPr>
            <p:ph type="sldNum" sz="quarter" idx="5"/>
          </p:nvPr>
        </p:nvSpPr>
        <p:spPr>
          <a:noFill/>
        </p:spPr>
        <p:txBody>
          <a:bodyPr/>
          <a:lstStyle/>
          <a:p>
            <a:r>
              <a:rPr lang="en-US" altLang="ja-JP" smtClean="0"/>
              <a:t>Page </a:t>
            </a:r>
            <a:fld id="{793DDF31-183A-4200-957B-F4BA52143669}" type="slidenum">
              <a:rPr lang="en-US" altLang="ja-JP" smtClean="0"/>
              <a:pPr/>
              <a:t>1</a:t>
            </a:fld>
            <a:endParaRPr lang="en-US" altLang="ja-JP" smtClean="0"/>
          </a:p>
        </p:txBody>
      </p:sp>
      <p:sp>
        <p:nvSpPr>
          <p:cNvPr id="25606" name="Rectangle 2"/>
          <p:cNvSpPr>
            <a:spLocks noGrp="1" noRot="1" noChangeAspect="1" noChangeArrowheads="1" noTextEdit="1"/>
          </p:cNvSpPr>
          <p:nvPr>
            <p:ph type="sldImg"/>
          </p:nvPr>
        </p:nvSpPr>
        <p:spPr>
          <a:ln/>
        </p:spPr>
      </p:sp>
      <p:sp>
        <p:nvSpPr>
          <p:cNvPr id="25607"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en-US" altLang="ko-KR" baseline="0" dirty="0" smtClean="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11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5318125" y="120650"/>
            <a:ext cx="839788" cy="212725"/>
          </a:xfrm>
          <a:noFill/>
        </p:spPr>
        <p:txBody>
          <a:bodyPr/>
          <a:lstStyle/>
          <a:p>
            <a:r>
              <a:rPr lang="ja-JP" altLang="en-US"/>
              <a:t>doc.: IEEE 802.11-05/1859r0</a:t>
            </a:r>
            <a:endParaRPr lang="en-US" altLang="ja-JP"/>
          </a:p>
        </p:txBody>
      </p:sp>
      <p:sp>
        <p:nvSpPr>
          <p:cNvPr id="26627" name="Rectangle 3"/>
          <p:cNvSpPr>
            <a:spLocks noGrp="1" noChangeArrowheads="1"/>
          </p:cNvSpPr>
          <p:nvPr>
            <p:ph type="dt" sz="quarter" idx="1"/>
          </p:nvPr>
        </p:nvSpPr>
        <p:spPr>
          <a:xfrm>
            <a:off x="641350" y="120650"/>
            <a:ext cx="963613" cy="212725"/>
          </a:xfrm>
          <a:noFill/>
        </p:spPr>
        <p:txBody>
          <a:bodyPr/>
          <a:lstStyle/>
          <a:p>
            <a:r>
              <a:rPr lang="ja-JP" altLang="en-US"/>
              <a:t>November 2005</a:t>
            </a:r>
            <a:endParaRPr lang="en-US" altLang="ja-JP"/>
          </a:p>
        </p:txBody>
      </p:sp>
      <p:sp>
        <p:nvSpPr>
          <p:cNvPr id="26628" name="Rectangle 6"/>
          <p:cNvSpPr>
            <a:spLocks noGrp="1" noChangeArrowheads="1"/>
          </p:cNvSpPr>
          <p:nvPr>
            <p:ph type="ftr" sz="quarter" idx="4"/>
          </p:nvPr>
        </p:nvSpPr>
        <p:spPr>
          <a:xfrm>
            <a:off x="5030788" y="9610725"/>
            <a:ext cx="1127125" cy="182563"/>
          </a:xfrm>
          <a:noFill/>
        </p:spPr>
        <p:txBody>
          <a:bodyPr/>
          <a:lstStyle/>
          <a:p>
            <a:pPr lvl="4"/>
            <a:r>
              <a:rPr lang="ja-JP" altLang="en-US"/>
              <a:t>Hitoshi MORIOKA, ROOT Inc.</a:t>
            </a:r>
            <a:endParaRPr lang="en-US" altLang="ja-JP"/>
          </a:p>
        </p:txBody>
      </p:sp>
      <p:sp>
        <p:nvSpPr>
          <p:cNvPr id="26629" name="Rectangle 7"/>
          <p:cNvSpPr>
            <a:spLocks noGrp="1" noChangeArrowheads="1"/>
          </p:cNvSpPr>
          <p:nvPr>
            <p:ph type="sldNum" sz="quarter" idx="5"/>
          </p:nvPr>
        </p:nvSpPr>
        <p:spPr>
          <a:noFill/>
        </p:spPr>
        <p:txBody>
          <a:bodyPr/>
          <a:lstStyle/>
          <a:p>
            <a:r>
              <a:rPr lang="en-US" altLang="ja-JP" smtClean="0"/>
              <a:t>Page </a:t>
            </a:r>
            <a:fld id="{9DC5F82E-EEC8-47E5-A354-0DEA09B2D0C3}" type="slidenum">
              <a:rPr lang="en-US" altLang="ja-JP" smtClean="0"/>
              <a:pPr/>
              <a:t>2</a:t>
            </a:fld>
            <a:endParaRPr lang="en-US" altLang="ja-JP" smtClean="0"/>
          </a:p>
        </p:txBody>
      </p:sp>
      <p:sp>
        <p:nvSpPr>
          <p:cNvPr id="26630" name="Rectangle 2"/>
          <p:cNvSpPr>
            <a:spLocks noGrp="1" noRot="1" noChangeAspect="1" noChangeArrowheads="1" noTextEdit="1"/>
          </p:cNvSpPr>
          <p:nvPr>
            <p:ph type="sldImg"/>
          </p:nvPr>
        </p:nvSpPr>
        <p:spPr>
          <a:ln cap="flat"/>
        </p:spPr>
      </p:sp>
      <p:sp>
        <p:nvSpPr>
          <p:cNvPr id="26631" name="Rectangle 3"/>
          <p:cNvSpPr>
            <a:spLocks noGrp="1" noChangeArrowheads="1"/>
          </p:cNvSpPr>
          <p:nvPr>
            <p:ph type="body" idx="1"/>
          </p:nvPr>
        </p:nvSpPr>
        <p:spPr>
          <a:noFill/>
          <a:ln/>
        </p:spPr>
        <p:txBody>
          <a:bodyPr lIns="95250" rIns="95250"/>
          <a:lstStyle/>
          <a:p>
            <a:endParaRPr lang="ja-JP"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endParaRPr lang="en-US" altLang="ko-KR" baseline="0" dirty="0" smtClean="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FD1DC586-5942-44CB-8146-5F93BFFA40D5}"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6C6C37D0-3C65-43FA-984A-9E9875CFE414}"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6447C2B7-0E6A-497B-9CA9-8302E9E73FF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제목 및 내용">
    <p:spTree>
      <p:nvGrpSpPr>
        <p:cNvPr id="1" name=""/>
        <p:cNvGrpSpPr/>
        <p:nvPr/>
      </p:nvGrpSpPr>
      <p:grpSpPr>
        <a:xfrm>
          <a:off x="0" y="0"/>
          <a:ext cx="0" cy="0"/>
          <a:chOff x="0" y="0"/>
          <a:chExt cx="0" cy="0"/>
        </a:xfrm>
      </p:grpSpPr>
      <p:sp>
        <p:nvSpPr>
          <p:cNvPr id="4" name="Rectangle 7"/>
          <p:cNvSpPr>
            <a:spLocks noChangeArrowheads="1"/>
          </p:cNvSpPr>
          <p:nvPr/>
        </p:nvSpPr>
        <p:spPr bwMode="auto">
          <a:xfrm>
            <a:off x="4457167" y="336550"/>
            <a:ext cx="3988336" cy="276999"/>
          </a:xfrm>
          <a:prstGeom prst="rect">
            <a:avLst/>
          </a:prstGeom>
          <a:noFill/>
          <a:ln w="9525">
            <a:noFill/>
            <a:miter lim="800000"/>
            <a:headEnd/>
            <a:tailEnd/>
          </a:ln>
          <a:effectLst/>
        </p:spPr>
        <p:txBody>
          <a:bodyPr wrap="none" lIns="0" tIns="0" rIns="0" bIns="0" anchor="b">
            <a:spAutoFit/>
          </a:bodyPr>
          <a:lstStyle/>
          <a:p>
            <a:pPr marL="457200" lvl="4" algn="r"/>
            <a:r>
              <a:rPr lang="en-US" altLang="ja-JP" sz="1800" b="1" dirty="0">
                <a:ea typeface="MS PGothic" pitchFamily="34" charset="-128"/>
              </a:rPr>
              <a:t>doc.: IEEE </a:t>
            </a:r>
            <a:r>
              <a:rPr lang="en-US" altLang="ja-JP" sz="1800" b="1" dirty="0" smtClean="0">
                <a:ea typeface="MS PGothic" pitchFamily="34" charset="-128"/>
              </a:rPr>
              <a:t>802.11-10-0296-02-0wng</a:t>
            </a:r>
            <a:endParaRPr lang="ja-JP" altLang="en-US" sz="1800" b="1" dirty="0">
              <a:ea typeface="MS PGothic" pitchFamily="34" charset="-128"/>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sz="1200">
                <a:ea typeface="MS PGothic" pitchFamily="34" charset="-128"/>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 name="제목 1"/>
          <p:cNvSpPr>
            <a:spLocks noGrp="1"/>
          </p:cNvSpPr>
          <p:nvPr>
            <p:ph type="title"/>
          </p:nvPr>
        </p:nvSpPr>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8" name="Rectangle 4"/>
          <p:cNvSpPr>
            <a:spLocks noGrp="1" noChangeArrowheads="1"/>
          </p:cNvSpPr>
          <p:nvPr>
            <p:ph type="dt" sz="half" idx="10"/>
          </p:nvPr>
        </p:nvSpPr>
        <p:spPr>
          <a:xfrm>
            <a:off x="696913" y="336550"/>
            <a:ext cx="1182055" cy="276999"/>
          </a:xfrm>
        </p:spPr>
        <p:txBody>
          <a:bodyPr/>
          <a:lstStyle>
            <a:lvl1pPr>
              <a:defRPr/>
            </a:lvl1pPr>
          </a:lstStyle>
          <a:p>
            <a:r>
              <a:rPr lang="en-US" altLang="ko-KR" dirty="0" smtClean="0"/>
              <a:t>March 2010</a:t>
            </a:r>
            <a:endParaRPr lang="en-US" altLang="ja-JP" dirty="0"/>
          </a:p>
        </p:txBody>
      </p:sp>
      <p:sp>
        <p:nvSpPr>
          <p:cNvPr id="9" name="Rectangle 5"/>
          <p:cNvSpPr>
            <a:spLocks noGrp="1" noChangeArrowheads="1"/>
          </p:cNvSpPr>
          <p:nvPr>
            <p:ph type="ftr" sz="quarter" idx="11"/>
          </p:nvPr>
        </p:nvSpPr>
        <p:spPr>
          <a:xfrm>
            <a:off x="7418623" y="6475413"/>
            <a:ext cx="1125308" cy="184666"/>
          </a:xfrm>
        </p:spPr>
        <p:txBody>
          <a:bodyPr/>
          <a:lstStyle>
            <a:lvl1pPr>
              <a:defRPr/>
            </a:lvl1pPr>
          </a:lstStyle>
          <a:p>
            <a:r>
              <a:rPr lang="en-US" altLang="ja-JP" dirty="0" err="1" smtClean="0"/>
              <a:t>Broadwave</a:t>
            </a:r>
            <a:r>
              <a:rPr lang="en-US" altLang="ja-JP" dirty="0" smtClean="0"/>
              <a:t> Corp..</a:t>
            </a:r>
            <a:endParaRPr lang="en-US" altLang="ja-JP" dirty="0"/>
          </a:p>
        </p:txBody>
      </p:sp>
      <p:sp>
        <p:nvSpPr>
          <p:cNvPr id="10" name="Rectangle 6"/>
          <p:cNvSpPr>
            <a:spLocks noGrp="1" noChangeArrowheads="1"/>
          </p:cNvSpPr>
          <p:nvPr>
            <p:ph type="sldNum" sz="quarter" idx="12"/>
          </p:nvPr>
        </p:nvSpPr>
        <p:spPr/>
        <p:txBody>
          <a:bodyPr/>
          <a:lstStyle>
            <a:lvl1pPr>
              <a:defRPr/>
            </a:lvl1pPr>
          </a:lstStyle>
          <a:p>
            <a:pPr>
              <a:defRPr/>
            </a:pPr>
            <a:r>
              <a:rPr lang="en-US" altLang="ja-JP"/>
              <a:t>Slide </a:t>
            </a:r>
            <a:fld id="{58E7CB54-335C-497A-9AC8-8A0586BFA7C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361A83C3-9AA1-4176-9FDE-7787687C4C8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D7D0340C-1D71-44B9-8D3E-6804F9D57FE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8"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9" name="Rectangle 6"/>
          <p:cNvSpPr>
            <a:spLocks noGrp="1" noChangeArrowheads="1"/>
          </p:cNvSpPr>
          <p:nvPr>
            <p:ph type="sldNum" sz="quarter" idx="12"/>
          </p:nvPr>
        </p:nvSpPr>
        <p:spPr/>
        <p:txBody>
          <a:bodyPr/>
          <a:lstStyle>
            <a:lvl1pPr>
              <a:defRPr/>
            </a:lvl1pPr>
          </a:lstStyle>
          <a:p>
            <a:pPr>
              <a:defRPr/>
            </a:pPr>
            <a:r>
              <a:rPr lang="en-US" altLang="ja-JP"/>
              <a:t>Slide </a:t>
            </a:r>
            <a:fld id="{236211AA-472F-4608-88F6-1C9BE606118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4"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5" name="Rectangle 6"/>
          <p:cNvSpPr>
            <a:spLocks noGrp="1" noChangeArrowheads="1"/>
          </p:cNvSpPr>
          <p:nvPr>
            <p:ph type="sldNum" sz="quarter" idx="12"/>
          </p:nvPr>
        </p:nvSpPr>
        <p:spPr/>
        <p:txBody>
          <a:bodyPr/>
          <a:lstStyle>
            <a:lvl1pPr>
              <a:defRPr/>
            </a:lvl1pPr>
          </a:lstStyle>
          <a:p>
            <a:pPr>
              <a:defRPr/>
            </a:pPr>
            <a:r>
              <a:rPr lang="en-US" altLang="ja-JP"/>
              <a:t>Slide </a:t>
            </a:r>
            <a:fld id="{20310B8F-4E54-4709-AF85-92A60F6B0BC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3"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4" name="Rectangle 6"/>
          <p:cNvSpPr>
            <a:spLocks noGrp="1" noChangeArrowheads="1"/>
          </p:cNvSpPr>
          <p:nvPr>
            <p:ph type="sldNum" sz="quarter" idx="12"/>
          </p:nvPr>
        </p:nvSpPr>
        <p:spPr/>
        <p:txBody>
          <a:bodyPr/>
          <a:lstStyle>
            <a:lvl1pPr>
              <a:defRPr/>
            </a:lvl1pPr>
          </a:lstStyle>
          <a:p>
            <a:pPr>
              <a:defRPr/>
            </a:pPr>
            <a:r>
              <a:rPr lang="en-US" altLang="ja-JP"/>
              <a:t>Slide </a:t>
            </a:r>
            <a:fld id="{68AE5433-D92E-4C92-92D4-8D4318DBA048}"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A6FAA7AE-C6E2-4783-B199-E53EF9AF52D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F52C452E-8F06-4E42-A48C-C8FE8C92D1C5}"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ja-JP" altLang="en-US" dirty="0"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endParaRPr lang="ja-JP" altLang="en-US" dirty="0" smtClean="0"/>
          </a:p>
        </p:txBody>
      </p:sp>
      <p:sp>
        <p:nvSpPr>
          <p:cNvPr id="1028" name="Rectangle 4"/>
          <p:cNvSpPr>
            <a:spLocks noGrp="1" noChangeArrowheads="1"/>
          </p:cNvSpPr>
          <p:nvPr>
            <p:ph type="dt" sz="half" idx="2"/>
          </p:nvPr>
        </p:nvSpPr>
        <p:spPr bwMode="auto">
          <a:xfrm>
            <a:off x="696913" y="336550"/>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MS PGothic" pitchFamily="34" charset="-128"/>
              </a:defRPr>
            </a:lvl1pPr>
          </a:lstStyle>
          <a:p>
            <a:r>
              <a:rPr lang="en-US" altLang="ko-KR" dirty="0" smtClean="0"/>
              <a:t>March 2010</a:t>
            </a:r>
            <a:endParaRPr lang="en-US" altLang="ja-JP" dirty="0"/>
          </a:p>
        </p:txBody>
      </p:sp>
      <p:sp>
        <p:nvSpPr>
          <p:cNvPr id="1029" name="Rectangle 5"/>
          <p:cNvSpPr>
            <a:spLocks noGrp="1" noChangeArrowheads="1"/>
          </p:cNvSpPr>
          <p:nvPr>
            <p:ph type="ftr" sz="quarter" idx="3"/>
          </p:nvPr>
        </p:nvSpPr>
        <p:spPr bwMode="auto">
          <a:xfrm>
            <a:off x="7457097" y="6475413"/>
            <a:ext cx="10868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a:ea typeface="MS PGothic" pitchFamily="34" charset="-128"/>
              </a:defRPr>
            </a:lvl1pPr>
          </a:lstStyle>
          <a:p>
            <a:r>
              <a:rPr lang="en-US" altLang="ko-KR" dirty="0" err="1" smtClean="0"/>
              <a:t>Broadwave</a:t>
            </a:r>
            <a:r>
              <a:rPr lang="en-US" altLang="ko-KR" dirty="0" smtClean="0"/>
              <a:t> Corp.</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ea typeface="MS PGothic" pitchFamily="34" charset="-128"/>
              </a:defRPr>
            </a:lvl1pPr>
          </a:lstStyle>
          <a:p>
            <a:pPr>
              <a:defRPr/>
            </a:pPr>
            <a:r>
              <a:rPr lang="en-US" altLang="ja-JP"/>
              <a:t>Slide </a:t>
            </a:r>
            <a:fld id="{7E86049C-809A-4C3A-B516-D8B0950CD8F3}" type="slidenum">
              <a:rPr lang="en-US" altLang="ja-JP"/>
              <a:pPr>
                <a:defRPr/>
              </a:pPr>
              <a:t>‹#›</a:t>
            </a:fld>
            <a:endParaRPr lang="en-US" altLang="ja-JP"/>
          </a:p>
        </p:txBody>
      </p:sp>
      <p:sp>
        <p:nvSpPr>
          <p:cNvPr id="1031" name="Rectangle 7"/>
          <p:cNvSpPr>
            <a:spLocks noChangeArrowheads="1"/>
          </p:cNvSpPr>
          <p:nvPr/>
        </p:nvSpPr>
        <p:spPr bwMode="auto">
          <a:xfrm>
            <a:off x="4162150" y="334963"/>
            <a:ext cx="4283352"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a:ea typeface="MS PGothic" pitchFamily="34" charset="-128"/>
              </a:rPr>
              <a:t>doc.: IEEE </a:t>
            </a:r>
            <a:r>
              <a:rPr lang="en-US" altLang="ja-JP" sz="1800" b="1" dirty="0" smtClean="0">
                <a:ea typeface="MS PGothic" pitchFamily="34" charset="-128"/>
              </a:rPr>
              <a:t>802.11-</a:t>
            </a:r>
            <a:r>
              <a:rPr lang="en-US" altLang="ko-KR" sz="1800" b="1" dirty="0" smtClean="0"/>
              <a:t>11-10-0296-00-0wng</a:t>
            </a:r>
            <a:endParaRPr lang="ja-JP" altLang="en-US" sz="1800" b="1" dirty="0">
              <a:ea typeface="MS PGothic"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sz="1200">
                <a:ea typeface="MS PGothic"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p:txStyles>
    <p:titleStyle>
      <a:lvl1pPr algn="ctr" rtl="0" eaLnBrk="0" fontAlgn="base" hangingPunct="0">
        <a:spcBef>
          <a:spcPct val="0"/>
        </a:spcBef>
        <a:spcAft>
          <a:spcPct val="0"/>
        </a:spcAft>
        <a:defRPr sz="3200" b="1">
          <a:solidFill>
            <a:schemeClr val="tx2"/>
          </a:solidFill>
          <a:latin typeface="HY견고딕" pitchFamily="18" charset="-127"/>
          <a:ea typeface="HY견고딕" pitchFamily="18" charset="-127"/>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HY견고딕" pitchFamily="18" charset="-127"/>
          <a:ea typeface="HY견고딕" pitchFamily="18" charset="-127"/>
          <a:cs typeface="+mn-cs"/>
        </a:defRPr>
      </a:lvl1pPr>
      <a:lvl2pPr marL="742950" indent="-285750" algn="l" rtl="0" eaLnBrk="0" fontAlgn="base" hangingPunct="0">
        <a:spcBef>
          <a:spcPct val="20000"/>
        </a:spcBef>
        <a:spcAft>
          <a:spcPct val="0"/>
        </a:spcAft>
        <a:buChar char="–"/>
        <a:defRPr sz="2000">
          <a:solidFill>
            <a:schemeClr val="tx1"/>
          </a:solidFill>
          <a:latin typeface="HY견고딕" pitchFamily="18" charset="-127"/>
          <a:ea typeface="HY견고딕" pitchFamily="18" charset="-127"/>
        </a:defRPr>
      </a:lvl2pPr>
      <a:lvl3pPr marL="1085850" indent="-228600" algn="l" rtl="0" eaLnBrk="0" fontAlgn="base" hangingPunct="0">
        <a:spcBef>
          <a:spcPct val="20000"/>
        </a:spcBef>
        <a:spcAft>
          <a:spcPct val="0"/>
        </a:spcAft>
        <a:buChar char="•"/>
        <a:defRPr sz="2400">
          <a:solidFill>
            <a:schemeClr val="tx1"/>
          </a:solidFill>
          <a:latin typeface="HY견고딕" pitchFamily="18" charset="-127"/>
          <a:ea typeface="HY견고딕" pitchFamily="18" charset="-127"/>
        </a:defRPr>
      </a:lvl3pPr>
      <a:lvl4pPr marL="1428750" indent="-228600" algn="l" rtl="0" eaLnBrk="0" fontAlgn="base" hangingPunct="0">
        <a:spcBef>
          <a:spcPct val="20000"/>
        </a:spcBef>
        <a:spcAft>
          <a:spcPct val="0"/>
        </a:spcAft>
        <a:buChar char="–"/>
        <a:defRPr sz="1600">
          <a:solidFill>
            <a:schemeClr val="tx1"/>
          </a:solidFill>
          <a:latin typeface="HY견고딕" pitchFamily="18" charset="-127"/>
          <a:ea typeface="HY견고딕" pitchFamily="18" charset="-127"/>
        </a:defRPr>
      </a:lvl4pPr>
      <a:lvl5pPr marL="1771650" indent="-228600" algn="l" rtl="0" eaLnBrk="0" fontAlgn="base" hangingPunct="0">
        <a:spcBef>
          <a:spcPct val="20000"/>
        </a:spcBef>
        <a:spcAft>
          <a:spcPct val="0"/>
        </a:spcAft>
        <a:buChar char="•"/>
        <a:defRPr sz="1600">
          <a:solidFill>
            <a:schemeClr val="tx1"/>
          </a:solidFill>
          <a:latin typeface="HY견고딕" pitchFamily="18" charset="-127"/>
          <a:ea typeface="HY견고딕" pitchFamily="18" charset="-127"/>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uart.kerry@philips.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LSY@broadwave.co.kr" TargetMode="External"/><Relationship Id="rId5" Type="http://schemas.openxmlformats.org/officeDocument/2006/relationships/hyperlink" Target="mailto:LTJ@broadwave.co.rk"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날짜 개체 틀 3"/>
          <p:cNvSpPr>
            <a:spLocks noGrp="1"/>
          </p:cNvSpPr>
          <p:nvPr>
            <p:ph type="dt" sz="quarter" idx="10"/>
          </p:nvPr>
        </p:nvSpPr>
        <p:spPr>
          <a:xfrm>
            <a:off x="696913" y="334963"/>
            <a:ext cx="1182055" cy="276999"/>
          </a:xfrm>
          <a:noFill/>
        </p:spPr>
        <p:txBody>
          <a:bodyPr/>
          <a:lstStyle/>
          <a:p>
            <a:r>
              <a:rPr lang="en-US" altLang="ja-JP" dirty="0" smtClean="0"/>
              <a:t>March</a:t>
            </a:r>
            <a:r>
              <a:rPr lang="ja-JP" altLang="en-US" dirty="0" smtClean="0"/>
              <a:t> 20</a:t>
            </a:r>
            <a:r>
              <a:rPr lang="en-US" altLang="ja-JP" dirty="0" smtClean="0"/>
              <a:t>10</a:t>
            </a:r>
            <a:endParaRPr lang="en-US" altLang="ja-JP" dirty="0"/>
          </a:p>
        </p:txBody>
      </p:sp>
      <p:sp>
        <p:nvSpPr>
          <p:cNvPr id="1028" name="바닥글 개체 틀 4"/>
          <p:cNvSpPr>
            <a:spLocks noGrp="1"/>
          </p:cNvSpPr>
          <p:nvPr>
            <p:ph type="ftr" sz="quarter" idx="11"/>
          </p:nvPr>
        </p:nvSpPr>
        <p:spPr>
          <a:xfrm>
            <a:off x="7457099" y="6475413"/>
            <a:ext cx="1086836" cy="184666"/>
          </a:xfrm>
          <a:noFill/>
        </p:spPr>
        <p:txBody>
          <a:bodyPr/>
          <a:lstStyle/>
          <a:p>
            <a:r>
              <a:rPr lang="en-US" altLang="ja-JP" dirty="0" err="1" smtClean="0"/>
              <a:t>Broadwave</a:t>
            </a:r>
            <a:r>
              <a:rPr lang="en-US" altLang="ja-JP" dirty="0"/>
              <a:t> </a:t>
            </a:r>
            <a:r>
              <a:rPr lang="en-US" altLang="ja-JP" dirty="0" smtClean="0"/>
              <a:t>Corp.</a:t>
            </a:r>
            <a:endParaRPr lang="en-US" altLang="ja-JP" dirty="0"/>
          </a:p>
        </p:txBody>
      </p:sp>
      <p:sp>
        <p:nvSpPr>
          <p:cNvPr id="1029" name="슬라이드 번호 개체 틀 5"/>
          <p:cNvSpPr>
            <a:spLocks noGrp="1"/>
          </p:cNvSpPr>
          <p:nvPr>
            <p:ph type="sldNum" sz="quarter" idx="12"/>
          </p:nvPr>
        </p:nvSpPr>
        <p:spPr>
          <a:noFill/>
        </p:spPr>
        <p:txBody>
          <a:bodyPr/>
          <a:lstStyle/>
          <a:p>
            <a:r>
              <a:rPr lang="en-US" altLang="ja-JP" smtClean="0"/>
              <a:t>Slide </a:t>
            </a:r>
            <a:fld id="{AFBB27AC-CD94-46E6-9C8C-549E95348F22}" type="slidenum">
              <a:rPr lang="en-US" altLang="ja-JP" smtClean="0"/>
              <a:pPr/>
              <a:t>1</a:t>
            </a:fld>
            <a:endParaRPr lang="en-US" altLang="ja-JP" smtClean="0"/>
          </a:p>
        </p:txBody>
      </p:sp>
      <p:sp>
        <p:nvSpPr>
          <p:cNvPr id="1031" name="Text Box 5"/>
          <p:cNvSpPr txBox="1">
            <a:spLocks noChangeArrowheads="1"/>
          </p:cNvSpPr>
          <p:nvPr/>
        </p:nvSpPr>
        <p:spPr bwMode="auto">
          <a:xfrm>
            <a:off x="609600" y="4286250"/>
            <a:ext cx="8001000" cy="1781175"/>
          </a:xfrm>
          <a:prstGeom prst="rect">
            <a:avLst/>
          </a:prstGeom>
          <a:noFill/>
          <a:ln w="28575">
            <a:solidFill>
              <a:srgbClr val="0000FF"/>
            </a:solidFill>
            <a:miter lim="800000"/>
            <a:headEnd type="none" w="sm" len="sm"/>
            <a:tailEnd type="none" w="sm" len="sm"/>
          </a:ln>
        </p:spPr>
        <p:txBody>
          <a:bodyPr>
            <a:spAutoFit/>
          </a:bodyPr>
          <a:lstStyle/>
          <a:p>
            <a:r>
              <a:rPr lang="en-US" altLang="ja-JP" sz="900" b="1">
                <a:ea typeface="MS PGothic" pitchFamily="34" charset="-128"/>
              </a:rPr>
              <a:t>Notice:</a:t>
            </a:r>
            <a:r>
              <a:rPr lang="en-US" altLang="ja-JP" sz="900">
                <a:ea typeface="MS PGothic" pitchFamily="34" charset="-128"/>
              </a:rPr>
              <a:t> </a:t>
            </a:r>
            <a:r>
              <a:rPr lang="en-US" altLang="ja-JP" sz="800">
                <a:ea typeface="MS PGothic" pitchFamily="34" charset="-128"/>
              </a:rPr>
              <a:t>This document has been prepared to assist IEEE 802.11.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a:ea typeface="MS PGothic" pitchFamily="34" charset="-128"/>
            </a:endParaRPr>
          </a:p>
          <a:p>
            <a:r>
              <a:rPr lang="en-US" altLang="ja-JP" sz="900" b="1">
                <a:ea typeface="MS PGothic" pitchFamily="34" charset="-128"/>
              </a:rPr>
              <a:t>Release:</a:t>
            </a:r>
            <a:r>
              <a:rPr lang="en-US" altLang="ja-JP" sz="900">
                <a:ea typeface="MS PGothic" pitchFamily="34" charset="-128"/>
              </a:rPr>
              <a:t> </a:t>
            </a:r>
            <a:r>
              <a:rPr lang="en-US" altLang="ja-JP" sz="800">
                <a:ea typeface="MS PGothic"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802.11.</a:t>
            </a:r>
          </a:p>
          <a:p>
            <a:endParaRPr lang="en-US" altLang="ja-JP" sz="900" b="1">
              <a:ea typeface="MS PGothic" pitchFamily="34" charset="-128"/>
            </a:endParaRPr>
          </a:p>
          <a:p>
            <a:r>
              <a:rPr lang="en-US" altLang="ja-JP" sz="900" b="1">
                <a:ea typeface="MS PGothic" pitchFamily="34" charset="-128"/>
              </a:rPr>
              <a:t>Patent Policy and Procedures:</a:t>
            </a:r>
            <a:r>
              <a:rPr lang="en-US" altLang="ja-JP" sz="900">
                <a:ea typeface="MS PGothic" pitchFamily="34" charset="-128"/>
              </a:rPr>
              <a:t> </a:t>
            </a:r>
            <a:r>
              <a:rPr lang="en-US" altLang="ja-JP" sz="800">
                <a:ea typeface="MS PGothic" pitchFamily="34" charset="-128"/>
              </a:rPr>
              <a:t>The contributor is familiar with the IEEE 802 Patent Policy and Procedures &lt;</a:t>
            </a:r>
            <a:r>
              <a:rPr lang="en-US" altLang="ja-JP" sz="800">
                <a:ea typeface="MS PGothic" pitchFamily="34" charset="-128"/>
                <a:hlinkClick r:id=""/>
              </a:rPr>
              <a:t>http:// ieee802.org/guides/bylaws/sb-bylaws.pdf</a:t>
            </a:r>
            <a:r>
              <a:rPr lang="en-US" altLang="ja-JP" sz="800">
                <a:ea typeface="MS PGothic" pitchFamily="34" charset="-128"/>
              </a:rPr>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&lt;</a:t>
            </a:r>
            <a:r>
              <a:rPr lang="en-US" altLang="ja-JP" sz="800">
                <a:ea typeface="MS PGothic" pitchFamily="34" charset="-128"/>
                <a:hlinkClick r:id="rId3"/>
              </a:rPr>
              <a:t>stuart.kerry@philips.com</a:t>
            </a:r>
            <a:r>
              <a:rPr lang="en-US" altLang="ja-JP" sz="800">
                <a:ea typeface="MS PGothic" pitchFamily="34" charset="-128"/>
              </a:rPr>
              <a:t>&gt; as early as possible, in written or electronic form, if patented technology (or technology under patent application) might be incorporated into a draft standard being developed within the IEEE 802.11 Working Group. </a:t>
            </a:r>
            <a:r>
              <a:rPr lang="en-US" altLang="ja-JP" sz="800" b="1">
                <a:solidFill>
                  <a:srgbClr val="003399"/>
                </a:solidFill>
                <a:ea typeface="MS PGothic" pitchFamily="34" charset="-128"/>
              </a:rPr>
              <a:t>If you have questions, contact the IEEE Patent Committee Administrator at &lt;</a:t>
            </a:r>
            <a:r>
              <a:rPr lang="en-US" altLang="ja-JP" sz="800" b="1">
                <a:solidFill>
                  <a:srgbClr val="003399"/>
                </a:solidFill>
                <a:ea typeface="MS PGothic" pitchFamily="34" charset="-128"/>
                <a:hlinkClick r:id="rId4"/>
              </a:rPr>
              <a:t>patcom@ieee.org</a:t>
            </a:r>
            <a:r>
              <a:rPr lang="en-US" altLang="ja-JP" sz="800" b="1">
                <a:solidFill>
                  <a:srgbClr val="003399"/>
                </a:solidFill>
                <a:ea typeface="MS PGothic" pitchFamily="34" charset="-128"/>
              </a:rPr>
              <a:t>&gt;.</a:t>
            </a:r>
            <a:endParaRPr lang="en-US" altLang="ja-JP" sz="800" b="1">
              <a:ea typeface="MS PGothic" pitchFamily="34" charset="-128"/>
            </a:endParaRPr>
          </a:p>
        </p:txBody>
      </p:sp>
      <p:sp>
        <p:nvSpPr>
          <p:cNvPr id="1032" name="Rectangle 6"/>
          <p:cNvSpPr>
            <a:spLocks noGrp="1" noChangeArrowheads="1"/>
          </p:cNvSpPr>
          <p:nvPr>
            <p:ph type="body" idx="1"/>
          </p:nvPr>
        </p:nvSpPr>
        <p:spPr>
          <a:xfrm>
            <a:off x="685800" y="1785938"/>
            <a:ext cx="7772400" cy="381000"/>
          </a:xfrm>
          <a:noFill/>
        </p:spPr>
        <p:txBody>
          <a:bodyPr/>
          <a:lstStyle/>
          <a:p>
            <a:pPr algn="ctr">
              <a:lnSpc>
                <a:spcPct val="90000"/>
              </a:lnSpc>
              <a:buFontTx/>
              <a:buNone/>
            </a:pPr>
            <a:r>
              <a:rPr lang="en-US" altLang="ja-JP" sz="2000" dirty="0" smtClean="0">
                <a:ea typeface="MS PGothic" pitchFamily="34" charset="-128"/>
              </a:rPr>
              <a:t>Date:</a:t>
            </a:r>
            <a:r>
              <a:rPr lang="en-US" altLang="ja-JP" sz="2000" b="0" dirty="0" smtClean="0">
                <a:ea typeface="MS PGothic" pitchFamily="34" charset="-128"/>
              </a:rPr>
              <a:t> 2010-03-16</a:t>
            </a:r>
            <a:endParaRPr lang="ja-JP" altLang="en-US" sz="2000" b="0" dirty="0" smtClean="0">
              <a:ea typeface="MS PGothic" pitchFamily="34" charset="-128"/>
            </a:endParaRPr>
          </a:p>
        </p:txBody>
      </p:sp>
      <p:sp>
        <p:nvSpPr>
          <p:cNvPr id="1033" name="Rectangle 12"/>
          <p:cNvSpPr>
            <a:spLocks noChangeArrowheads="1"/>
          </p:cNvSpPr>
          <p:nvPr/>
        </p:nvSpPr>
        <p:spPr bwMode="auto">
          <a:xfrm>
            <a:off x="533400" y="2119313"/>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a:ea typeface="MS PGothic" pitchFamily="34" charset="-128"/>
              </a:rPr>
              <a:t>Authors:</a:t>
            </a:r>
            <a:endParaRPr lang="en-US" altLang="ja-JP" sz="2000">
              <a:ea typeface="MS PGothic" pitchFamily="34" charset="-128"/>
            </a:endParaRPr>
          </a:p>
        </p:txBody>
      </p:sp>
      <p:graphicFrame>
        <p:nvGraphicFramePr>
          <p:cNvPr id="10" name="表 8"/>
          <p:cNvGraphicFramePr>
            <a:graphicFrameLocks noGrp="1"/>
          </p:cNvGraphicFramePr>
          <p:nvPr/>
        </p:nvGraphicFramePr>
        <p:xfrm>
          <a:off x="642909" y="2571745"/>
          <a:ext cx="7858181" cy="1597486"/>
        </p:xfrm>
        <a:graphic>
          <a:graphicData uri="http://schemas.openxmlformats.org/drawingml/2006/table">
            <a:tbl>
              <a:tblPr/>
              <a:tblGrid>
                <a:gridCol w="1373275"/>
                <a:gridCol w="1373275"/>
                <a:gridCol w="2338063"/>
                <a:gridCol w="1387578"/>
                <a:gridCol w="1385990"/>
              </a:tblGrid>
              <a:tr h="40876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Name</a:t>
                      </a:r>
                      <a:endParaRPr kumimoji="1" lang="ja-JP" altLang="ja-JP" sz="16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Company</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Address</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Phone</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Email</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71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Tae Jin Lee</a:t>
                      </a:r>
                      <a:endParaRPr kumimoji="1" lang="ja-JP" altLang="ja-JP" sz="13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Broadwave Corp.</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203, NKIC Bdlg., 48-84</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Hongeun-dong, Seodaemun-gu,</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Seoul, 120-100, Korea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+82-2-395-5651</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hlinkClick r:id="rId5"/>
                        </a:rPr>
                        <a:t>LTJ@broadwave.co.rk</a:t>
                      </a:r>
                      <a:endPar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71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Seung Yeup Lee</a:t>
                      </a:r>
                      <a:endParaRPr kumimoji="1" lang="ja-JP" altLang="ja-JP" sz="13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Broadwave Corp.</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203, NKIC Bdlg., 48-84</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Hongeun-dong, Seodaemun-gu,</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Seoul, 120-100, Korea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+82-2-395-5651</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hlinkClick r:id="rId6"/>
                        </a:rPr>
                        <a:t>LSY@broadwave.co.kr</a:t>
                      </a:r>
                      <a:endParaRPr kumimoji="1" lang="en-US" altLang="ja-JP" sz="13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Rectangle 2"/>
          <p:cNvSpPr>
            <a:spLocks noGrp="1" noChangeArrowheads="1"/>
          </p:cNvSpPr>
          <p:nvPr>
            <p:ph type="title"/>
          </p:nvPr>
        </p:nvSpPr>
        <p:spPr>
          <a:xfrm>
            <a:off x="685800" y="685800"/>
            <a:ext cx="7772400" cy="1066800"/>
          </a:xfrm>
          <a:noFill/>
        </p:spPr>
        <p:txBody>
          <a:bodyPr/>
          <a:lstStyle/>
          <a:p>
            <a:r>
              <a:rPr lang="en-US" altLang="ko-KR" dirty="0" smtClean="0"/>
              <a:t>Heterogeneous wireless mesh network interworking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Inter-MAC Function</a:t>
            </a:r>
            <a:endParaRPr lang="ko-KR" altLang="en-US" dirty="0"/>
          </a:p>
        </p:txBody>
      </p:sp>
      <p:sp>
        <p:nvSpPr>
          <p:cNvPr id="3" name="내용 개체 틀 2"/>
          <p:cNvSpPr>
            <a:spLocks noGrp="1"/>
          </p:cNvSpPr>
          <p:nvPr>
            <p:ph idx="1"/>
          </p:nvPr>
        </p:nvSpPr>
        <p:spPr>
          <a:xfrm>
            <a:off x="714348" y="1571612"/>
            <a:ext cx="7772400" cy="2733684"/>
          </a:xfrm>
        </p:spPr>
        <p:txBody>
          <a:bodyPr/>
          <a:lstStyle/>
          <a:p>
            <a:pPr>
              <a:spcBef>
                <a:spcPts val="0"/>
              </a:spcBef>
            </a:pPr>
            <a:r>
              <a:rPr lang="en-US" altLang="ko-KR" sz="1800" dirty="0" smtClean="0"/>
              <a:t>Multi Radio Support</a:t>
            </a:r>
          </a:p>
          <a:p>
            <a:pPr lvl="1">
              <a:spcBef>
                <a:spcPts val="0"/>
              </a:spcBef>
            </a:pPr>
            <a:r>
              <a:rPr lang="en-US" altLang="ko-KR" sz="1600" dirty="0" smtClean="0"/>
              <a:t>11a/g/n/ac/ad</a:t>
            </a:r>
          </a:p>
          <a:p>
            <a:pPr lvl="1">
              <a:spcBef>
                <a:spcPts val="0"/>
              </a:spcBef>
            </a:pPr>
            <a:r>
              <a:rPr lang="en-US" altLang="ko-KR" sz="1600" dirty="0" smtClean="0"/>
              <a:t>15/16 or etc.(Optional)</a:t>
            </a:r>
          </a:p>
          <a:p>
            <a:pPr>
              <a:spcBef>
                <a:spcPts val="0"/>
              </a:spcBef>
            </a:pPr>
            <a:r>
              <a:rPr lang="en-US" altLang="ko-KR" sz="1800" dirty="0" smtClean="0"/>
              <a:t>Mobility Support</a:t>
            </a:r>
          </a:p>
          <a:p>
            <a:pPr lvl="1">
              <a:spcBef>
                <a:spcPts val="0"/>
              </a:spcBef>
            </a:pPr>
            <a:r>
              <a:rPr lang="en-US" altLang="ko-KR" sz="1600" dirty="0" smtClean="0"/>
              <a:t>Seamless mobility</a:t>
            </a:r>
          </a:p>
          <a:p>
            <a:pPr>
              <a:spcBef>
                <a:spcPts val="0"/>
              </a:spcBef>
            </a:pPr>
            <a:r>
              <a:rPr lang="en-US" altLang="ko-KR" sz="1800" dirty="0" err="1" smtClean="0"/>
              <a:t>QoS</a:t>
            </a:r>
            <a:r>
              <a:rPr lang="en-US" altLang="ko-KR" sz="1800" dirty="0" smtClean="0"/>
              <a:t> support</a:t>
            </a:r>
          </a:p>
          <a:p>
            <a:pPr lvl="1">
              <a:spcBef>
                <a:spcPts val="0"/>
              </a:spcBef>
            </a:pPr>
            <a:r>
              <a:rPr lang="en-US" altLang="ko-KR" sz="1600" dirty="0" smtClean="0"/>
              <a:t>Admission control for flow</a:t>
            </a:r>
          </a:p>
          <a:p>
            <a:pPr lvl="1">
              <a:spcBef>
                <a:spcPts val="0"/>
              </a:spcBef>
            </a:pPr>
            <a:r>
              <a:rPr lang="en-US" altLang="ko-KR" sz="1600" dirty="0" smtClean="0"/>
              <a:t>Help for different </a:t>
            </a:r>
            <a:r>
              <a:rPr lang="en-US" altLang="ko-KR" sz="1600" dirty="0" err="1" smtClean="0"/>
              <a:t>QoS</a:t>
            </a:r>
            <a:r>
              <a:rPr lang="en-US" altLang="ko-KR" sz="1600" dirty="0" smtClean="0"/>
              <a:t> type</a:t>
            </a:r>
          </a:p>
          <a:p>
            <a:pPr>
              <a:spcBef>
                <a:spcPts val="0"/>
              </a:spcBef>
            </a:pPr>
            <a:r>
              <a:rPr lang="en-US" altLang="ko-KR" sz="1800" dirty="0" smtClean="0"/>
              <a:t>Management</a:t>
            </a:r>
          </a:p>
          <a:p>
            <a:pPr lvl="1">
              <a:spcBef>
                <a:spcPts val="0"/>
              </a:spcBef>
            </a:pPr>
            <a:r>
              <a:rPr lang="en-US" altLang="ko-KR" sz="1600" dirty="0" smtClean="0"/>
              <a:t>Interworking NMS(SNMP etc.)</a:t>
            </a:r>
          </a:p>
          <a:p>
            <a:pPr lvl="1">
              <a:spcBef>
                <a:spcPts val="0"/>
              </a:spcBef>
              <a:buNone/>
            </a:pPr>
            <a:r>
              <a:rPr lang="en-US" altLang="ko-KR" sz="1600" dirty="0" smtClean="0"/>
              <a:t>- </a:t>
            </a:r>
            <a:endParaRPr lang="ko-KR" altLang="en-US" sz="1600" dirty="0"/>
          </a:p>
        </p:txBody>
      </p:sp>
      <p:sp>
        <p:nvSpPr>
          <p:cNvPr id="4" name="날짜 개체 틀 3"/>
          <p:cNvSpPr>
            <a:spLocks noGrp="1"/>
          </p:cNvSpPr>
          <p:nvPr>
            <p:ph type="dt" sz="half" idx="10"/>
          </p:nvPr>
        </p:nvSpPr>
        <p:spPr/>
        <p:txBody>
          <a:bodyPr/>
          <a:lstStyle/>
          <a:p>
            <a:r>
              <a:rPr lang="en-US" altLang="ko-KR" dirty="0"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10</a:t>
            </a:fld>
            <a:endParaRPr lang="en-US" altLang="ja-JP"/>
          </a:p>
        </p:txBody>
      </p:sp>
      <p:pic>
        <p:nvPicPr>
          <p:cNvPr id="1027" name="Picture 3"/>
          <p:cNvPicPr>
            <a:picLocks noChangeAspect="1" noChangeArrowheads="1"/>
          </p:cNvPicPr>
          <p:nvPr/>
        </p:nvPicPr>
        <p:blipFill>
          <a:blip r:embed="rId3" cstate="print"/>
          <a:srcRect/>
          <a:stretch>
            <a:fillRect/>
          </a:stretch>
        </p:blipFill>
        <p:spPr bwMode="auto">
          <a:xfrm>
            <a:off x="642910" y="4286256"/>
            <a:ext cx="7858148" cy="20687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smtClean="0">
                <a:ea typeface="굴림" charset="-127"/>
              </a:rPr>
              <a:t>Conclusion</a:t>
            </a:r>
            <a:endParaRPr lang="ko-KR" altLang="en-US" smtClean="0">
              <a:ea typeface="굴림" charset="-127"/>
            </a:endParaRPr>
          </a:p>
        </p:txBody>
      </p:sp>
      <p:sp>
        <p:nvSpPr>
          <p:cNvPr id="21507" name="내용 개체 틀 2"/>
          <p:cNvSpPr>
            <a:spLocks noGrp="1"/>
          </p:cNvSpPr>
          <p:nvPr>
            <p:ph idx="1"/>
          </p:nvPr>
        </p:nvSpPr>
        <p:spPr/>
        <p:txBody>
          <a:bodyPr/>
          <a:lstStyle/>
          <a:p>
            <a:pPr>
              <a:lnSpc>
                <a:spcPct val="150000"/>
              </a:lnSpc>
            </a:pPr>
            <a:r>
              <a:rPr lang="en-US" altLang="ko-KR" sz="2000" dirty="0" smtClean="0">
                <a:ea typeface="굴림" charset="-127"/>
              </a:rPr>
              <a:t>In the field, the most of WMN did not comply with TGs.</a:t>
            </a:r>
          </a:p>
          <a:p>
            <a:pPr>
              <a:lnSpc>
                <a:spcPct val="150000"/>
              </a:lnSpc>
            </a:pPr>
            <a:r>
              <a:rPr lang="en-US" altLang="ko-KR" sz="2000" dirty="0" smtClean="0">
                <a:ea typeface="굴림" charset="-127"/>
              </a:rPr>
              <a:t>Also 11n and 11ac/11ad will be the same case.</a:t>
            </a:r>
          </a:p>
          <a:p>
            <a:pPr>
              <a:lnSpc>
                <a:spcPct val="150000"/>
              </a:lnSpc>
            </a:pPr>
            <a:r>
              <a:rPr lang="en-US" altLang="ko-KR" sz="2000" dirty="0" smtClean="0">
                <a:ea typeface="굴림" charset="-127"/>
              </a:rPr>
              <a:t>Therefore, in order to interworking with heterogeneous WMN, interworking function is needed.</a:t>
            </a:r>
          </a:p>
          <a:p>
            <a:pPr>
              <a:lnSpc>
                <a:spcPct val="150000"/>
              </a:lnSpc>
            </a:pPr>
            <a:r>
              <a:rPr lang="en-US" altLang="ko-KR" sz="2000" dirty="0" smtClean="0">
                <a:ea typeface="굴림" charset="-127"/>
              </a:rPr>
              <a:t>Interworking function support multi-radio and inter-MAC function.</a:t>
            </a:r>
          </a:p>
        </p:txBody>
      </p:sp>
      <p:sp>
        <p:nvSpPr>
          <p:cNvPr id="21510" name="슬라이드 번호 개체 틀 5"/>
          <p:cNvSpPr>
            <a:spLocks noGrp="1"/>
          </p:cNvSpPr>
          <p:nvPr>
            <p:ph type="sldNum" sz="quarter" idx="12"/>
          </p:nvPr>
        </p:nvSpPr>
        <p:spPr>
          <a:noFill/>
        </p:spPr>
        <p:txBody>
          <a:bodyPr/>
          <a:lstStyle/>
          <a:p>
            <a:r>
              <a:rPr lang="en-US" altLang="ja-JP" smtClean="0"/>
              <a:t>Slide </a:t>
            </a:r>
            <a:fld id="{29FF0852-681B-4B2C-8FE6-B3B40A1A9E32}" type="slidenum">
              <a:rPr lang="en-US" altLang="ja-JP" smtClean="0"/>
              <a:pPr/>
              <a:t>11</a:t>
            </a:fld>
            <a:endParaRPr lang="en-US" altLang="ja-JP" smtClean="0"/>
          </a:p>
        </p:txBody>
      </p:sp>
      <p:sp>
        <p:nvSpPr>
          <p:cNvPr id="7" name="바닥글 개체 틀 4"/>
          <p:cNvSpPr>
            <a:spLocks noGrp="1"/>
          </p:cNvSpPr>
          <p:nvPr>
            <p:ph type="ftr" sz="quarter" idx="11"/>
          </p:nvPr>
        </p:nvSpPr>
        <p:spPr>
          <a:xfrm>
            <a:off x="7418623" y="6475413"/>
            <a:ext cx="1125308" cy="184666"/>
          </a:xfrm>
        </p:spPr>
        <p:txBody>
          <a:bodyPr/>
          <a:lstStyle/>
          <a:p>
            <a:r>
              <a:rPr lang="en-US" altLang="ja-JP" dirty="0" err="1" smtClean="0"/>
              <a:t>Broadwave</a:t>
            </a:r>
            <a:r>
              <a:rPr lang="en-US" altLang="ja-JP" dirty="0" smtClean="0"/>
              <a:t> Corp.</a:t>
            </a:r>
            <a:endParaRPr lang="en-US" altLang="ja-JP" dirty="0"/>
          </a:p>
        </p:txBody>
      </p:sp>
      <p:sp>
        <p:nvSpPr>
          <p:cNvPr id="8" name="날짜 개체 틀 3"/>
          <p:cNvSpPr>
            <a:spLocks noGrp="1"/>
          </p:cNvSpPr>
          <p:nvPr>
            <p:ph type="dt" sz="half" idx="10"/>
          </p:nvPr>
        </p:nvSpPr>
        <p:spPr>
          <a:xfrm>
            <a:off x="696913" y="336550"/>
            <a:ext cx="1182055" cy="276999"/>
          </a:xfrm>
        </p:spPr>
        <p:txBody>
          <a:bodyPr/>
          <a:lstStyle/>
          <a:p>
            <a:r>
              <a:rPr lang="en-US" altLang="ko-KR" dirty="0" smtClean="0"/>
              <a:t>March 2010</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슬라이드 번호 개체 틀 5"/>
          <p:cNvSpPr>
            <a:spLocks noGrp="1"/>
          </p:cNvSpPr>
          <p:nvPr>
            <p:ph type="sldNum" sz="quarter" idx="12"/>
          </p:nvPr>
        </p:nvSpPr>
        <p:spPr>
          <a:noFill/>
        </p:spPr>
        <p:txBody>
          <a:bodyPr/>
          <a:lstStyle/>
          <a:p>
            <a:r>
              <a:rPr lang="en-US" altLang="ja-JP" smtClean="0"/>
              <a:t>Slide </a:t>
            </a:r>
            <a:fld id="{F3237740-99A5-4137-B076-6EA430DC1FF1}" type="slidenum">
              <a:rPr lang="en-US" altLang="ja-JP" smtClean="0"/>
              <a:pPr/>
              <a:t>12</a:t>
            </a:fld>
            <a:endParaRPr lang="en-US" altLang="ja-JP" smtClean="0"/>
          </a:p>
        </p:txBody>
      </p:sp>
      <p:sp>
        <p:nvSpPr>
          <p:cNvPr id="22532" name="Rectangle 2"/>
          <p:cNvSpPr>
            <a:spLocks noGrp="1" noChangeArrowheads="1"/>
          </p:cNvSpPr>
          <p:nvPr>
            <p:ph type="title"/>
          </p:nvPr>
        </p:nvSpPr>
        <p:spPr/>
        <p:txBody>
          <a:bodyPr/>
          <a:lstStyle/>
          <a:p>
            <a:r>
              <a:rPr lang="en-US" altLang="ja-JP" smtClean="0">
                <a:ea typeface="MS PGothic" pitchFamily="34" charset="-128"/>
              </a:rPr>
              <a:t>Questions &amp; Comments</a:t>
            </a:r>
          </a:p>
        </p:txBody>
      </p:sp>
      <p:sp>
        <p:nvSpPr>
          <p:cNvPr id="7" name="날짜 개체 틀 3"/>
          <p:cNvSpPr>
            <a:spLocks noGrp="1"/>
          </p:cNvSpPr>
          <p:nvPr>
            <p:ph type="dt" sz="half" idx="10"/>
          </p:nvPr>
        </p:nvSpPr>
        <p:spPr>
          <a:xfrm>
            <a:off x="696913" y="336550"/>
            <a:ext cx="1182055" cy="276999"/>
          </a:xfrm>
        </p:spPr>
        <p:txBody>
          <a:bodyPr/>
          <a:lstStyle/>
          <a:p>
            <a:r>
              <a:rPr lang="en-US" altLang="ko-KR" dirty="0" smtClean="0"/>
              <a:t>March 2010</a:t>
            </a:r>
            <a:endParaRPr lang="en-US" altLang="ja-JP" dirty="0"/>
          </a:p>
        </p:txBody>
      </p:sp>
      <p:sp>
        <p:nvSpPr>
          <p:cNvPr id="8" name="바닥글 개체 틀 4"/>
          <p:cNvSpPr>
            <a:spLocks noGrp="1"/>
          </p:cNvSpPr>
          <p:nvPr>
            <p:ph type="ftr" sz="quarter" idx="11"/>
          </p:nvPr>
        </p:nvSpPr>
        <p:spPr>
          <a:xfrm>
            <a:off x="7418623" y="6475413"/>
            <a:ext cx="1125308" cy="184666"/>
          </a:xfrm>
        </p:spPr>
        <p:txBody>
          <a:bodyPr/>
          <a:lstStyle/>
          <a:p>
            <a:r>
              <a:rPr lang="en-US" altLang="ja-JP" dirty="0" err="1" smtClean="0"/>
              <a:t>Broadwave</a:t>
            </a:r>
            <a:r>
              <a:rPr lang="en-US" altLang="ja-JP" dirty="0" smtClean="0"/>
              <a:t> Corp.</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날짜 개체 틀 3"/>
          <p:cNvSpPr>
            <a:spLocks noGrp="1"/>
          </p:cNvSpPr>
          <p:nvPr>
            <p:ph type="dt" sz="quarter" idx="10"/>
          </p:nvPr>
        </p:nvSpPr>
        <p:spPr>
          <a:xfrm>
            <a:off x="696913" y="334189"/>
            <a:ext cx="1182055" cy="276999"/>
          </a:xfrm>
          <a:noFill/>
        </p:spPr>
        <p:txBody>
          <a:bodyPr/>
          <a:lstStyle/>
          <a:p>
            <a:r>
              <a:rPr lang="en-US" altLang="ja-JP" dirty="0" smtClean="0"/>
              <a:t>March 2010</a:t>
            </a:r>
            <a:endParaRPr lang="en-US" altLang="ja-JP" dirty="0"/>
          </a:p>
        </p:txBody>
      </p:sp>
      <p:sp>
        <p:nvSpPr>
          <p:cNvPr id="14339" name="슬라이드 번호 개체 틀 5"/>
          <p:cNvSpPr>
            <a:spLocks noGrp="1"/>
          </p:cNvSpPr>
          <p:nvPr>
            <p:ph type="sldNum" sz="quarter" idx="12"/>
          </p:nvPr>
        </p:nvSpPr>
        <p:spPr>
          <a:noFill/>
        </p:spPr>
        <p:txBody>
          <a:bodyPr/>
          <a:lstStyle/>
          <a:p>
            <a:r>
              <a:rPr lang="en-US" altLang="ja-JP" smtClean="0"/>
              <a:t>Slide </a:t>
            </a:r>
            <a:fld id="{B36F245A-1806-46B9-9074-EF4A753041FC}" type="slidenum">
              <a:rPr lang="en-US" altLang="ja-JP" smtClean="0"/>
              <a:pPr/>
              <a:t>2</a:t>
            </a:fld>
            <a:endParaRPr lang="en-US" altLang="ja-JP" smtClean="0"/>
          </a:p>
        </p:txBody>
      </p:sp>
      <p:sp>
        <p:nvSpPr>
          <p:cNvPr id="14340" name="Rectangle 2"/>
          <p:cNvSpPr>
            <a:spLocks noGrp="1" noChangeArrowheads="1"/>
          </p:cNvSpPr>
          <p:nvPr>
            <p:ph type="title"/>
          </p:nvPr>
        </p:nvSpPr>
        <p:spPr>
          <a:noFill/>
        </p:spPr>
        <p:txBody>
          <a:bodyPr/>
          <a:lstStyle/>
          <a:p>
            <a:r>
              <a:rPr lang="en-US" altLang="ja-JP" smtClean="0">
                <a:ea typeface="MS PGothic" pitchFamily="34" charset="-128"/>
              </a:rPr>
              <a:t>Abstract</a:t>
            </a:r>
          </a:p>
        </p:txBody>
      </p:sp>
      <p:sp>
        <p:nvSpPr>
          <p:cNvPr id="14341" name="Rectangle 3"/>
          <p:cNvSpPr>
            <a:spLocks noGrp="1" noChangeArrowheads="1"/>
          </p:cNvSpPr>
          <p:nvPr>
            <p:ph type="body" idx="1"/>
          </p:nvPr>
        </p:nvSpPr>
        <p:spPr>
          <a:xfrm>
            <a:off x="685800" y="1828800"/>
            <a:ext cx="7772400" cy="4114800"/>
          </a:xfrm>
          <a:noFill/>
        </p:spPr>
        <p:txBody>
          <a:bodyPr/>
          <a:lstStyle/>
          <a:p>
            <a:r>
              <a:rPr lang="en-US" altLang="ja-JP" dirty="0" smtClean="0">
                <a:ea typeface="MS PGothic" pitchFamily="34" charset="-128"/>
              </a:rPr>
              <a:t>We talk about interworking of heterogeneous wireless mesh network</a:t>
            </a:r>
          </a:p>
          <a:p>
            <a:pPr lvl="1"/>
            <a:endParaRPr lang="en-US" altLang="ja-JP" dirty="0" smtClean="0">
              <a:ea typeface="MS PGothic" pitchFamily="34" charset="-128"/>
            </a:endParaRPr>
          </a:p>
          <a:p>
            <a:pPr lvl="1"/>
            <a:r>
              <a:rPr lang="en-US" altLang="ja-JP" dirty="0" smtClean="0">
                <a:ea typeface="MS PGothic" pitchFamily="34" charset="-128"/>
              </a:rPr>
              <a:t>Homogeneous WMN based on TGs</a:t>
            </a:r>
          </a:p>
          <a:p>
            <a:pPr lvl="1"/>
            <a:r>
              <a:rPr lang="en-US" altLang="ja-JP" dirty="0" smtClean="0">
                <a:ea typeface="MS PGothic" pitchFamily="34" charset="-128"/>
              </a:rPr>
              <a:t>The status of WMN</a:t>
            </a:r>
          </a:p>
          <a:p>
            <a:pPr lvl="1"/>
            <a:r>
              <a:rPr lang="en-US" altLang="ja-JP" dirty="0" smtClean="0">
                <a:ea typeface="MS PGothic" pitchFamily="34" charset="-128"/>
              </a:rPr>
              <a:t>Problems</a:t>
            </a:r>
          </a:p>
          <a:p>
            <a:pPr lvl="1"/>
            <a:r>
              <a:rPr lang="en-US" altLang="ja-JP" dirty="0" smtClean="0">
                <a:ea typeface="MS PGothic" pitchFamily="34" charset="-128"/>
              </a:rPr>
              <a:t>Case of heterogeneous wireless mesh network</a:t>
            </a:r>
          </a:p>
          <a:p>
            <a:pPr lvl="1"/>
            <a:r>
              <a:rPr lang="en-US" altLang="ja-JP" dirty="0" smtClean="0">
                <a:ea typeface="MS PGothic" pitchFamily="34" charset="-128"/>
              </a:rPr>
              <a:t>Requirement of solution</a:t>
            </a:r>
          </a:p>
          <a:p>
            <a:pPr lvl="1"/>
            <a:r>
              <a:rPr lang="en-US" altLang="ja-JP" dirty="0" smtClean="0">
                <a:ea typeface="MS PGothic" pitchFamily="34" charset="-128"/>
              </a:rPr>
              <a:t>Conclusion</a:t>
            </a:r>
          </a:p>
        </p:txBody>
      </p:sp>
      <p:sp>
        <p:nvSpPr>
          <p:cNvPr id="14342" name="바닥글 개체 틀 4"/>
          <p:cNvSpPr>
            <a:spLocks noGrp="1"/>
          </p:cNvSpPr>
          <p:nvPr>
            <p:ph type="ftr" sz="quarter" idx="11"/>
          </p:nvPr>
        </p:nvSpPr>
        <p:spPr>
          <a:xfrm>
            <a:off x="7457089" y="6475413"/>
            <a:ext cx="1086836" cy="184666"/>
          </a:xfrm>
          <a:noFill/>
        </p:spPr>
        <p:txBody>
          <a:bodyPr/>
          <a:lstStyle/>
          <a:p>
            <a:r>
              <a:rPr lang="en-US" altLang="ja-JP" dirty="0" err="1" smtClean="0"/>
              <a:t>Broadwave</a:t>
            </a:r>
            <a:r>
              <a:rPr lang="en-US" altLang="ja-JP" dirty="0" smtClean="0"/>
              <a:t> Corp.</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z="2800" dirty="0" smtClean="0">
                <a:ea typeface="굴림" charset="-127"/>
              </a:rPr>
              <a:t>Homogeneous wireless mesh network with TGs</a:t>
            </a:r>
            <a:endParaRPr lang="ko-KR" altLang="en-US" sz="2800" dirty="0" smtClean="0">
              <a:ea typeface="굴림" charset="-127"/>
            </a:endParaRPr>
          </a:p>
        </p:txBody>
      </p:sp>
      <p:sp>
        <p:nvSpPr>
          <p:cNvPr id="15367" name="날짜 개체 틀 3"/>
          <p:cNvSpPr>
            <a:spLocks noGrp="1"/>
          </p:cNvSpPr>
          <p:nvPr>
            <p:ph type="dt" sz="quarter" idx="10"/>
          </p:nvPr>
        </p:nvSpPr>
        <p:spPr>
          <a:xfrm>
            <a:off x="696913" y="334189"/>
            <a:ext cx="1182055" cy="276999"/>
          </a:xfrm>
          <a:noFill/>
        </p:spPr>
        <p:txBody>
          <a:bodyPr/>
          <a:lstStyle/>
          <a:p>
            <a:r>
              <a:rPr lang="en-US" altLang="ja-JP" dirty="0" smtClean="0"/>
              <a:t>March</a:t>
            </a:r>
            <a:r>
              <a:rPr lang="ja-JP" altLang="en-US" dirty="0" smtClean="0"/>
              <a:t> 20</a:t>
            </a:r>
            <a:r>
              <a:rPr lang="en-US" altLang="ja-JP" dirty="0" smtClean="0"/>
              <a:t>10</a:t>
            </a:r>
            <a:endParaRPr lang="en-US" altLang="ja-JP" dirty="0"/>
          </a:p>
        </p:txBody>
      </p:sp>
      <p:sp>
        <p:nvSpPr>
          <p:cNvPr id="15368" name="바닥글 개체 틀 4"/>
          <p:cNvSpPr>
            <a:spLocks noGrp="1"/>
          </p:cNvSpPr>
          <p:nvPr>
            <p:ph type="ftr" sz="quarter" idx="11"/>
          </p:nvPr>
        </p:nvSpPr>
        <p:spPr>
          <a:xfrm>
            <a:off x="7457091" y="6475413"/>
            <a:ext cx="1086836" cy="184666"/>
          </a:xfrm>
          <a:noFill/>
        </p:spPr>
        <p:txBody>
          <a:bodyPr/>
          <a:lstStyle/>
          <a:p>
            <a:r>
              <a:rPr lang="en-US" altLang="ja-JP" dirty="0" err="1" smtClean="0"/>
              <a:t>Broadwave</a:t>
            </a:r>
            <a:r>
              <a:rPr lang="en-US" altLang="ja-JP" dirty="0" smtClean="0"/>
              <a:t> Corp.</a:t>
            </a:r>
            <a:endParaRPr lang="en-US" altLang="ja-JP" dirty="0"/>
          </a:p>
        </p:txBody>
      </p:sp>
      <p:sp>
        <p:nvSpPr>
          <p:cNvPr id="10"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defRPr/>
            </a:pPr>
            <a:endParaRPr lang="en-US" altLang="ja-JP" sz="2000" kern="0" dirty="0" smtClean="0">
              <a:latin typeface="+mn-lt"/>
              <a:ea typeface="MS PGothic" pitchFamily="34" charset="-128"/>
            </a:endParaRPr>
          </a:p>
        </p:txBody>
      </p:sp>
      <p:pic>
        <p:nvPicPr>
          <p:cNvPr id="1026" name="Picture 2"/>
          <p:cNvPicPr>
            <a:picLocks noChangeAspect="1" noChangeArrowheads="1"/>
          </p:cNvPicPr>
          <p:nvPr/>
        </p:nvPicPr>
        <p:blipFill>
          <a:blip r:embed="rId3" cstate="print"/>
          <a:srcRect/>
          <a:stretch>
            <a:fillRect/>
          </a:stretch>
        </p:blipFill>
        <p:spPr bwMode="auto">
          <a:xfrm>
            <a:off x="428597" y="1643050"/>
            <a:ext cx="6929486" cy="3899552"/>
          </a:xfrm>
          <a:prstGeom prst="rect">
            <a:avLst/>
          </a:prstGeom>
          <a:noFill/>
          <a:ln w="9525">
            <a:noFill/>
            <a:miter lim="800000"/>
            <a:headEnd/>
            <a:tailEnd/>
          </a:ln>
          <a:effectLst/>
        </p:spPr>
      </p:pic>
      <p:sp>
        <p:nvSpPr>
          <p:cNvPr id="8" name="TextBox 7"/>
          <p:cNvSpPr txBox="1"/>
          <p:nvPr/>
        </p:nvSpPr>
        <p:spPr>
          <a:xfrm>
            <a:off x="1142976" y="5643578"/>
            <a:ext cx="6858048" cy="707886"/>
          </a:xfrm>
          <a:prstGeom prst="rect">
            <a:avLst/>
          </a:prstGeom>
          <a:noFill/>
        </p:spPr>
        <p:txBody>
          <a:bodyPr wrap="square" rtlCol="0">
            <a:spAutoFit/>
          </a:bodyPr>
          <a:lstStyle/>
          <a:p>
            <a:pPr>
              <a:buFont typeface="Arial" pitchFamily="34" charset="0"/>
              <a:buChar char="•"/>
            </a:pPr>
            <a:r>
              <a:rPr lang="en-US" altLang="ko-KR" sz="2000" dirty="0" smtClean="0"/>
              <a:t> 11a, 11n, 11ac based</a:t>
            </a:r>
            <a:r>
              <a:rPr lang="ko-KR" altLang="en-US" sz="2000" dirty="0" smtClean="0"/>
              <a:t> </a:t>
            </a:r>
            <a:r>
              <a:rPr lang="en-US" altLang="ko-KR" sz="2000" dirty="0" smtClean="0"/>
              <a:t>TGs</a:t>
            </a:r>
          </a:p>
          <a:p>
            <a:r>
              <a:rPr lang="en-US" altLang="ko-KR" sz="2000" dirty="0" smtClean="0"/>
              <a:t>   - Assume 11ac interoperability with  11a and 11n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4</a:t>
            </a:fld>
            <a:endParaRPr lang="en-US" altLang="ja-JP"/>
          </a:p>
        </p:txBody>
      </p:sp>
      <p:sp>
        <p:nvSpPr>
          <p:cNvPr id="7" name="제목 1"/>
          <p:cNvSpPr>
            <a:spLocks noGrp="1"/>
          </p:cNvSpPr>
          <p:nvPr>
            <p:ph type="title"/>
          </p:nvPr>
        </p:nvSpPr>
        <p:spPr>
          <a:xfrm>
            <a:off x="685800" y="685800"/>
            <a:ext cx="7772400" cy="1066800"/>
          </a:xfrm>
        </p:spPr>
        <p:txBody>
          <a:bodyPr/>
          <a:lstStyle/>
          <a:p>
            <a:r>
              <a:rPr lang="en-US" altLang="ko-KR" dirty="0" smtClean="0">
                <a:ea typeface="굴림" charset="-127"/>
              </a:rPr>
              <a:t>The status of wireless mesh network</a:t>
            </a:r>
            <a:endParaRPr lang="ko-KR" altLang="en-US" dirty="0" smtClean="0">
              <a:ea typeface="굴림" charset="-127"/>
            </a:endParaRPr>
          </a:p>
        </p:txBody>
      </p:sp>
      <p:sp>
        <p:nvSpPr>
          <p:cNvPr id="8"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R="0" lvl="0" indent="-342900" algn="l" defTabSz="914400" rtl="0" eaLnBrk="0" fontAlgn="base" latinLnBrk="0" hangingPunct="0">
              <a:lnSpc>
                <a:spcPts val="2500"/>
              </a:lnSpc>
              <a:spcBef>
                <a:spcPts val="0"/>
              </a:spcBef>
              <a:spcAft>
                <a:spcPct val="0"/>
              </a:spcAft>
              <a:buClrTx/>
              <a:buSzTx/>
              <a:buFont typeface="Wingdings" pitchFamily="2" charset="2"/>
              <a:buChar char="l"/>
              <a:tabLst/>
              <a:defRPr/>
            </a:pPr>
            <a:r>
              <a:rPr lang="en-US" altLang="ko-KR" b="1" kern="0" dirty="0" smtClean="0">
                <a:latin typeface="+mj-lt"/>
                <a:ea typeface="MS PGothic" pitchFamily="34" charset="-128"/>
              </a:rPr>
              <a:t>Multi-vendor Wireless Mesh Network</a:t>
            </a:r>
          </a:p>
          <a:p>
            <a:pPr lvl="1"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Mesh Architecture</a:t>
            </a:r>
          </a:p>
          <a:p>
            <a:pPr lvl="2" indent="-342900">
              <a:lnSpc>
                <a:spcPts val="2500"/>
              </a:lnSpc>
              <a:spcBef>
                <a:spcPts val="0"/>
              </a:spcBef>
              <a:buFont typeface="Wingdings" pitchFamily="2" charset="2"/>
              <a:buChar char="ü"/>
              <a:defRPr/>
            </a:pPr>
            <a:r>
              <a:rPr lang="en-US" altLang="zh-CN" b="1" dirty="0" smtClean="0">
                <a:latin typeface="+mj-lt"/>
                <a:ea typeface="宋体" pitchFamily="2" charset="-122"/>
              </a:rPr>
              <a:t>Autonomous, Centralized, Distributed</a:t>
            </a:r>
          </a:p>
          <a:p>
            <a:pPr marL="457200" lvl="2"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Routing Algorithm and Layer</a:t>
            </a:r>
          </a:p>
          <a:p>
            <a:pPr marL="457200" lvl="2"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Security</a:t>
            </a:r>
          </a:p>
          <a:p>
            <a:pPr marR="0" lvl="0" indent="-342900" algn="l" defTabSz="914400" rtl="0" eaLnBrk="0" fontAlgn="base" latinLnBrk="0" hangingPunct="0">
              <a:lnSpc>
                <a:spcPts val="2500"/>
              </a:lnSpc>
              <a:spcBef>
                <a:spcPts val="0"/>
              </a:spcBef>
              <a:spcAft>
                <a:spcPct val="0"/>
              </a:spcAft>
              <a:buClrTx/>
              <a:buSzTx/>
              <a:buFontTx/>
              <a:buChar char="•"/>
              <a:tabLst/>
              <a:defRPr/>
            </a:pPr>
            <a:endParaRPr lang="en-US" altLang="ko-KR" b="1" kern="0" dirty="0" smtClean="0">
              <a:latin typeface="+mj-lt"/>
              <a:ea typeface="MS PGothic" pitchFamily="34" charset="-128"/>
            </a:endParaRPr>
          </a:p>
          <a:p>
            <a:pPr marR="0" lvl="0" indent="-342900" algn="l" defTabSz="914400" rtl="0" eaLnBrk="0" fontAlgn="base" latinLnBrk="0" hangingPunct="0">
              <a:lnSpc>
                <a:spcPts val="2500"/>
              </a:lnSpc>
              <a:spcBef>
                <a:spcPts val="0"/>
              </a:spcBef>
              <a:spcAft>
                <a:spcPct val="0"/>
              </a:spcAft>
              <a:buClrTx/>
              <a:buSzTx/>
              <a:buFont typeface="Wingdings" pitchFamily="2" charset="2"/>
              <a:buChar char="l"/>
              <a:tabLst/>
              <a:defRPr/>
            </a:pPr>
            <a:r>
              <a:rPr lang="en-US" altLang="ko-KR" b="1" kern="0" dirty="0" smtClean="0">
                <a:latin typeface="+mj-lt"/>
                <a:ea typeface="MS PGothic" pitchFamily="34" charset="-128"/>
              </a:rPr>
              <a:t>Impossible to interworking with multi-vendor Mesh AP</a:t>
            </a:r>
          </a:p>
          <a:p>
            <a:pPr marL="457200" lvl="2" indent="-342900">
              <a:lnSpc>
                <a:spcPts val="2500"/>
              </a:lnSpc>
              <a:spcBef>
                <a:spcPts val="0"/>
              </a:spcBef>
              <a:buFontTx/>
              <a:buChar char="•"/>
            </a:pPr>
            <a:r>
              <a:rPr lang="en-US" altLang="ja-JP" b="1" kern="0" dirty="0" smtClean="0">
                <a:latin typeface="+mj-lt"/>
                <a:ea typeface="MS PGothic" pitchFamily="34" charset="-128"/>
              </a:rPr>
              <a:t>Roaming and Fast Handover</a:t>
            </a:r>
          </a:p>
          <a:p>
            <a:pPr marL="457200" lvl="2" indent="-342900">
              <a:lnSpc>
                <a:spcPts val="2500"/>
              </a:lnSpc>
              <a:spcBef>
                <a:spcPts val="0"/>
              </a:spcBef>
              <a:buFontTx/>
              <a:buChar char="•"/>
            </a:pPr>
            <a:r>
              <a:rPr lang="en-US" altLang="ja-JP" b="1" kern="0" dirty="0" smtClean="0">
                <a:latin typeface="+mj-lt"/>
                <a:ea typeface="MS PGothic" pitchFamily="34" charset="-128"/>
              </a:rPr>
              <a:t>Multi Radio Multi Channel or single Radio, Single Channel</a:t>
            </a:r>
          </a:p>
          <a:p>
            <a:pPr marL="457200" lvl="2" indent="-342900">
              <a:lnSpc>
                <a:spcPts val="2500"/>
              </a:lnSpc>
              <a:spcBef>
                <a:spcPts val="0"/>
              </a:spcBef>
              <a:buFontTx/>
              <a:buChar char="•"/>
            </a:pPr>
            <a:r>
              <a:rPr lang="en-US" altLang="ja-JP" b="1" kern="0" dirty="0" err="1" smtClean="0">
                <a:latin typeface="+mj-lt"/>
                <a:ea typeface="MS PGothic" pitchFamily="34" charset="-128"/>
              </a:rPr>
              <a:t>QoS</a:t>
            </a:r>
            <a:endParaRPr lang="en-US" altLang="ja-JP" b="1" kern="0" dirty="0" smtClean="0">
              <a:latin typeface="+mj-lt"/>
              <a:ea typeface="MS PGothic" pitchFamily="34" charset="-128"/>
            </a:endParaRPr>
          </a:p>
          <a:p>
            <a:pPr marL="457200" lvl="2" indent="-342900">
              <a:lnSpc>
                <a:spcPts val="2500"/>
              </a:lnSpc>
              <a:spcBef>
                <a:spcPts val="0"/>
              </a:spcBef>
              <a:buFontTx/>
              <a:buChar char="•"/>
            </a:pPr>
            <a:r>
              <a:rPr lang="en-US" altLang="ja-JP" b="1" kern="0" dirty="0" smtClean="0">
                <a:latin typeface="+mj-lt"/>
                <a:ea typeface="MS PGothic" pitchFamily="34" charset="-128"/>
              </a:rPr>
              <a:t>VLAN, Multi-SSID etc.</a:t>
            </a:r>
          </a:p>
          <a:p>
            <a:pPr marL="457200" lvl="2" indent="-342900">
              <a:lnSpc>
                <a:spcPts val="2500"/>
              </a:lnSpc>
              <a:spcBef>
                <a:spcPts val="0"/>
              </a:spcBef>
              <a:buFontTx/>
              <a:buChar char="•"/>
            </a:pPr>
            <a:r>
              <a:rPr lang="en-US" altLang="ja-JP" b="1" kern="0" dirty="0" smtClean="0">
                <a:latin typeface="+mj-lt"/>
                <a:ea typeface="MS PGothic" pitchFamily="34" charset="-128"/>
              </a:rPr>
              <a:t>Network Management</a:t>
            </a:r>
          </a:p>
          <a:p>
            <a:pPr marL="0" lvl="1" indent="-342900">
              <a:lnSpc>
                <a:spcPts val="2500"/>
              </a:lnSpc>
              <a:spcBef>
                <a:spcPts val="0"/>
              </a:spcBef>
            </a:pPr>
            <a:endParaRPr lang="en-US" altLang="ja-JP" b="1" kern="0" dirty="0" smtClean="0">
              <a:latin typeface="+mj-lt"/>
              <a:ea typeface="MS PGothic" pitchFamily="34" charset="-128"/>
            </a:endParaRPr>
          </a:p>
          <a:p>
            <a:pPr marR="0" lvl="0" indent="-342900" algn="l" defTabSz="914400" rtl="0" eaLnBrk="0" fontAlgn="base" latinLnBrk="0" hangingPunct="0">
              <a:lnSpc>
                <a:spcPts val="2500"/>
              </a:lnSpc>
              <a:spcBef>
                <a:spcPts val="0"/>
              </a:spcBef>
              <a:spcAft>
                <a:spcPct val="0"/>
              </a:spcAft>
              <a:buClrTx/>
              <a:buSzTx/>
              <a:buFontTx/>
              <a:buChar char="•"/>
              <a:tabLst/>
              <a:defRPr/>
            </a:pPr>
            <a:endParaRPr lang="en-US" altLang="ja-JP" kern="0" dirty="0" smtClean="0">
              <a:latin typeface="+mj-lt"/>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5</a:t>
            </a:fld>
            <a:endParaRPr lang="en-US" altLang="ja-JP"/>
          </a:p>
        </p:txBody>
      </p:sp>
      <p:sp>
        <p:nvSpPr>
          <p:cNvPr id="7" name="제목 1"/>
          <p:cNvSpPr>
            <a:spLocks noGrp="1"/>
          </p:cNvSpPr>
          <p:nvPr>
            <p:ph type="title"/>
          </p:nvPr>
        </p:nvSpPr>
        <p:spPr>
          <a:xfrm>
            <a:off x="685800" y="685800"/>
            <a:ext cx="7772400" cy="1066800"/>
          </a:xfrm>
        </p:spPr>
        <p:txBody>
          <a:bodyPr/>
          <a:lstStyle/>
          <a:p>
            <a:r>
              <a:rPr lang="en-US" altLang="ko-KR" dirty="0" smtClean="0">
                <a:ea typeface="굴림" charset="-127"/>
              </a:rPr>
              <a:t>Problems</a:t>
            </a:r>
            <a:endParaRPr lang="ko-KR" altLang="en-US" dirty="0" smtClean="0">
              <a:ea typeface="굴림" charset="-127"/>
            </a:endParaRPr>
          </a:p>
        </p:txBody>
      </p:sp>
      <p:sp>
        <p:nvSpPr>
          <p:cNvPr id="8"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a:lnSpc>
                <a:spcPct val="150000"/>
              </a:lnSpc>
              <a:buFont typeface="Wingdings" pitchFamily="2" charset="2"/>
              <a:buChar char="l"/>
            </a:pPr>
            <a:r>
              <a:rPr lang="en-US" altLang="zh-CN" sz="2000" b="1" dirty="0" smtClean="0">
                <a:ea typeface="宋体" pitchFamily="2" charset="-122"/>
                <a:cs typeface="Times New Roman" pitchFamily="18" charset="0"/>
              </a:rPr>
              <a:t> Most of new 11n mesh AP don’t comply with TGs</a:t>
            </a:r>
          </a:p>
          <a:p>
            <a:pPr lvl="1">
              <a:lnSpc>
                <a:spcPct val="150000"/>
              </a:lnSpc>
              <a:buFont typeface="Arial" pitchFamily="34" charset="0"/>
              <a:buChar char="•"/>
            </a:pPr>
            <a:r>
              <a:rPr lang="en-US" altLang="zh-CN" sz="2000" b="1" dirty="0" smtClean="0">
                <a:ea typeface="宋体" pitchFamily="2" charset="-122"/>
                <a:cs typeface="Times New Roman" pitchFamily="18" charset="0"/>
              </a:rPr>
              <a:t> Interoperability  with legacy product</a:t>
            </a:r>
          </a:p>
          <a:p>
            <a:pPr lvl="1">
              <a:lnSpc>
                <a:spcPct val="150000"/>
              </a:lnSpc>
              <a:buFont typeface="Arial" pitchFamily="34" charset="0"/>
              <a:buChar char="•"/>
            </a:pPr>
            <a:r>
              <a:rPr lang="en-US" altLang="ko-KR" sz="2000" b="1" kern="0" dirty="0" smtClean="0">
                <a:ea typeface="宋体" pitchFamily="2" charset="-122"/>
                <a:cs typeface="Times New Roman" pitchFamily="18" charset="0"/>
              </a:rPr>
              <a:t> Product differentiation </a:t>
            </a:r>
            <a:endParaRPr lang="en-US" altLang="ko-KR" sz="2000" b="1" kern="0" dirty="0" smtClean="0">
              <a:ea typeface="MS PGothic" pitchFamily="34" charset="-128"/>
              <a:cs typeface="Times New Roman" pitchFamily="18" charset="0"/>
            </a:endParaRPr>
          </a:p>
          <a:p>
            <a:pPr>
              <a:lnSpc>
                <a:spcPct val="150000"/>
              </a:lnSpc>
              <a:buFont typeface="Wingdings" pitchFamily="2" charset="2"/>
              <a:buChar char="l"/>
            </a:pPr>
            <a:r>
              <a:rPr lang="en-US" altLang="zh-CN" sz="2000" b="1" kern="0" dirty="0" smtClean="0">
                <a:ea typeface="MS PGothic" pitchFamily="34" charset="-128"/>
                <a:cs typeface="Times New Roman" pitchFamily="18" charset="0"/>
              </a:rPr>
              <a:t> Maybe heterogeneous WMN will apply to 11ac or 11ad</a:t>
            </a:r>
          </a:p>
          <a:p>
            <a:pPr lvl="1">
              <a:lnSpc>
                <a:spcPct val="150000"/>
              </a:lnSpc>
              <a:buFont typeface="Arial" pitchFamily="34" charset="0"/>
              <a:buChar char="•"/>
            </a:pPr>
            <a:r>
              <a:rPr lang="en-US" altLang="zh-CN" sz="2000" b="1" kern="0" dirty="0" smtClean="0">
                <a:ea typeface="MS PGothic" pitchFamily="34" charset="-128"/>
                <a:cs typeface="Times New Roman" pitchFamily="18" charset="0"/>
              </a:rPr>
              <a:t> Legacy product</a:t>
            </a:r>
          </a:p>
          <a:p>
            <a:pPr lvl="1">
              <a:lnSpc>
                <a:spcPct val="150000"/>
              </a:lnSpc>
              <a:buFont typeface="Arial" pitchFamily="34" charset="0"/>
              <a:buChar char="•"/>
            </a:pPr>
            <a:r>
              <a:rPr lang="en-US" altLang="zh-CN" sz="2000" b="1" kern="0" dirty="0" smtClean="0">
                <a:ea typeface="MS PGothic" pitchFamily="34" charset="-128"/>
                <a:cs typeface="Times New Roman" pitchFamily="18" charset="0"/>
              </a:rPr>
              <a:t> Different usage model</a:t>
            </a:r>
          </a:p>
          <a:p>
            <a:pPr>
              <a:lnSpc>
                <a:spcPct val="150000"/>
              </a:lnSpc>
              <a:buFont typeface="Wingdings" pitchFamily="2" charset="2"/>
              <a:buChar char="l"/>
            </a:pPr>
            <a:r>
              <a:rPr lang="en-US" altLang="zh-CN" sz="2000" b="1" kern="0" dirty="0" smtClean="0">
                <a:ea typeface="MS PGothic" pitchFamily="34" charset="-128"/>
                <a:cs typeface="Times New Roman" pitchFamily="18" charset="0"/>
              </a:rPr>
              <a:t> WMAN, </a:t>
            </a:r>
            <a:r>
              <a:rPr lang="en-US" altLang="ko-KR" sz="2000" b="1" kern="0" dirty="0" smtClean="0">
                <a:ea typeface="MS PGothic" pitchFamily="34" charset="-128"/>
                <a:cs typeface="Times New Roman" pitchFamily="18" charset="0"/>
              </a:rPr>
              <a:t>WPAN also need heterogeneous WMN interworking solution</a:t>
            </a:r>
          </a:p>
          <a:p>
            <a:pPr lvl="1">
              <a:lnSpc>
                <a:spcPct val="150000"/>
              </a:lnSpc>
              <a:buFont typeface="Arial" pitchFamily="34" charset="0"/>
              <a:buChar char="•"/>
            </a:pPr>
            <a:r>
              <a:rPr lang="en-US" altLang="ko-KR" sz="2000" b="1" kern="0" dirty="0" smtClean="0">
                <a:ea typeface="MS PGothic" pitchFamily="34" charset="-128"/>
                <a:cs typeface="Times New Roman" pitchFamily="18" charset="0"/>
              </a:rPr>
              <a:t> 802.15 and 802.16’s WMN is heterogeneous from 11’s WMN</a:t>
            </a:r>
          </a:p>
          <a:p>
            <a:pPr>
              <a:lnSpc>
                <a:spcPct val="150000"/>
              </a:lnSpc>
            </a:pPr>
            <a:endParaRPr lang="en-US" altLang="ko-KR" sz="2000" b="1" dirty="0" smtClean="0">
              <a:ea typeface="宋体" pitchFamily="2" charset="-122"/>
              <a:cs typeface="Times New Roman" pitchFamily="18" charset="0"/>
            </a:endParaRPr>
          </a:p>
          <a:p>
            <a:pPr lvl="1">
              <a:lnSpc>
                <a:spcPct val="150000"/>
              </a:lnSpc>
            </a:pPr>
            <a:endParaRPr lang="en-US" altLang="zh-CN" sz="2000" b="1" dirty="0" smtClean="0">
              <a:ea typeface="宋体" pitchFamily="2" charset="-122"/>
              <a:cs typeface="Times New Roman" pitchFamily="18" charset="0"/>
            </a:endParaRPr>
          </a:p>
          <a:p>
            <a:pPr>
              <a:lnSpc>
                <a:spcPct val="150000"/>
              </a:lnSpc>
              <a:buFontTx/>
              <a:buChar char="-"/>
            </a:pPr>
            <a:endParaRPr lang="en-US" altLang="zh-CN" sz="2000" b="1" dirty="0" smtClean="0">
              <a:ea typeface="宋体" pitchFamily="2" charset="-122"/>
              <a:cs typeface="Times New Roman" pitchFamily="18" charset="0"/>
            </a:endParaRPr>
          </a:p>
          <a:p>
            <a:pPr lvl="1">
              <a:lnSpc>
                <a:spcPct val="150000"/>
              </a:lnSpc>
            </a:pPr>
            <a:endParaRPr lang="en-US" altLang="ja-JP" sz="2000" b="1" kern="0" dirty="0" smtClean="0">
              <a:ea typeface="MS PGothic" pitchFamily="34" charset="-128"/>
              <a:cs typeface="Times New Roman" pitchFamily="18" charset="0"/>
            </a:endParaRPr>
          </a:p>
          <a:p>
            <a:pPr marL="342900" marR="0" lvl="0" indent="-342900" algn="l" defTabSz="914400" rtl="0" eaLnBrk="0" fontAlgn="base" latinLnBrk="0" hangingPunct="0">
              <a:lnSpc>
                <a:spcPct val="150000"/>
              </a:lnSpc>
              <a:spcBef>
                <a:spcPct val="20000"/>
              </a:spcBef>
              <a:spcAft>
                <a:spcPct val="0"/>
              </a:spcAft>
              <a:buClrTx/>
              <a:buSzTx/>
              <a:buFontTx/>
              <a:buChar char="•"/>
              <a:tabLst/>
              <a:defRPr/>
            </a:pPr>
            <a:endParaRPr lang="en-US" altLang="ja-JP" sz="2000" b="1" kern="0" dirty="0" smtClean="0">
              <a:ea typeface="MS PGothic"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The consideration of heterogeneous </a:t>
            </a:r>
            <a:br>
              <a:rPr lang="en-US" altLang="ko-KR" sz="2800" dirty="0" smtClean="0"/>
            </a:br>
            <a:r>
              <a:rPr lang="en-US" altLang="ko-KR" sz="2800" dirty="0" smtClean="0"/>
              <a:t>wireless mesh networking</a:t>
            </a:r>
            <a:endParaRPr lang="ko-KR" altLang="en-US" sz="2800"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6</a:t>
            </a:fld>
            <a:endParaRPr lang="en-US" altLang="ja-JP"/>
          </a:p>
        </p:txBody>
      </p:sp>
      <p:pic>
        <p:nvPicPr>
          <p:cNvPr id="4098" name="Picture 2"/>
          <p:cNvPicPr>
            <a:picLocks noChangeAspect="1" noChangeArrowheads="1"/>
          </p:cNvPicPr>
          <p:nvPr/>
        </p:nvPicPr>
        <p:blipFill>
          <a:blip r:embed="rId3" cstate="print"/>
          <a:srcRect/>
          <a:stretch>
            <a:fillRect/>
          </a:stretch>
        </p:blipFill>
        <p:spPr bwMode="auto">
          <a:xfrm>
            <a:off x="4214810" y="2214554"/>
            <a:ext cx="4676842" cy="1576390"/>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714348" y="2000240"/>
            <a:ext cx="3357586" cy="1678793"/>
          </a:xfrm>
          <a:prstGeom prst="rect">
            <a:avLst/>
          </a:prstGeom>
          <a:noFill/>
          <a:ln w="9525">
            <a:noFill/>
            <a:miter lim="800000"/>
            <a:headEnd/>
            <a:tailEnd/>
          </a:ln>
        </p:spPr>
      </p:pic>
      <p:sp>
        <p:nvSpPr>
          <p:cNvPr id="10" name="한쪽 모서리가 잘린 사각형 9"/>
          <p:cNvSpPr/>
          <p:nvPr/>
        </p:nvSpPr>
        <p:spPr bwMode="auto">
          <a:xfrm>
            <a:off x="500034" y="3857628"/>
            <a:ext cx="3786214" cy="235745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baseline="0" dirty="0" smtClean="0">
                <a:ln>
                  <a:noFill/>
                </a:ln>
                <a:solidFill>
                  <a:schemeClr val="tx1"/>
                </a:solidFill>
                <a:effectLst/>
                <a:latin typeface="Times New Roman" pitchFamily="18" charset="0"/>
              </a:rPr>
              <a:t> L3</a:t>
            </a:r>
            <a:r>
              <a:rPr kumimoji="0" lang="en-US" altLang="ko-KR" sz="1800" b="1" i="0" u="none" strike="noStrike" cap="none" normalizeH="0" dirty="0" smtClean="0">
                <a:ln>
                  <a:noFill/>
                </a:ln>
                <a:solidFill>
                  <a:schemeClr val="tx1"/>
                </a:solidFill>
                <a:effectLst/>
                <a:latin typeface="Times New Roman" pitchFamily="18" charset="0"/>
              </a:rPr>
              <a:t> Routing interworking</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dirty="0" smtClean="0">
                <a:ln>
                  <a:noFill/>
                </a:ln>
                <a:solidFill>
                  <a:schemeClr val="tx1"/>
                </a:solidFill>
                <a:effectLst/>
                <a:latin typeface="Times New Roman" pitchFamily="18" charset="0"/>
              </a:rPr>
              <a:t> </a:t>
            </a:r>
            <a:r>
              <a:rPr lang="en-US" altLang="ko-KR" sz="1800" b="1" dirty="0" smtClean="0"/>
              <a:t>Router interconnect with h</a:t>
            </a:r>
            <a:r>
              <a:rPr kumimoji="0" lang="en-US" altLang="ko-KR" sz="1800" b="1" i="0" u="none" strike="noStrike" cap="none" normalizeH="0" dirty="0" smtClean="0">
                <a:ln>
                  <a:noFill/>
                </a:ln>
                <a:solidFill>
                  <a:schemeClr val="tx1"/>
                </a:solidFill>
                <a:effectLst/>
                <a:latin typeface="Times New Roman" pitchFamily="18" charset="0"/>
              </a:rPr>
              <a:t>eterogeneous WMN subnet</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lang="en-US" altLang="ko-KR" sz="1800" b="1" dirty="0" smtClean="0"/>
              <a:t> WM-AP has IP gateway function</a:t>
            </a:r>
            <a:endParaRPr kumimoji="0" lang="ko-KR" altLang="en-US" sz="1800" b="1" i="0" u="none" strike="noStrike" cap="none" normalizeH="0" baseline="0" dirty="0" smtClean="0">
              <a:ln>
                <a:noFill/>
              </a:ln>
              <a:solidFill>
                <a:schemeClr val="tx1"/>
              </a:solidFill>
              <a:effectLst/>
              <a:latin typeface="Times New Roman" pitchFamily="18" charset="0"/>
            </a:endParaRPr>
          </a:p>
        </p:txBody>
      </p:sp>
      <p:sp>
        <p:nvSpPr>
          <p:cNvPr id="11" name="한쪽 모서리가 잘린 사각형 10"/>
          <p:cNvSpPr/>
          <p:nvPr/>
        </p:nvSpPr>
        <p:spPr bwMode="auto">
          <a:xfrm>
            <a:off x="4714876" y="3857628"/>
            <a:ext cx="3929090" cy="235745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nSpc>
                <a:spcPct val="150000"/>
              </a:lnSpc>
              <a:buFont typeface="Arial" pitchFamily="34" charset="0"/>
              <a:buChar char="•"/>
            </a:pPr>
            <a:r>
              <a:rPr lang="en-US" altLang="ko-KR" sz="1800" b="1" dirty="0" smtClean="0"/>
              <a:t> Using bridge protocol(</a:t>
            </a:r>
            <a:r>
              <a:rPr lang="en-US" altLang="ko-KR" sz="1800" b="1" dirty="0" err="1" smtClean="0"/>
              <a:t>eg</a:t>
            </a:r>
            <a:r>
              <a:rPr lang="en-US" altLang="ko-KR" sz="1800" b="1" dirty="0" smtClean="0"/>
              <a:t>. 802.1D)</a:t>
            </a:r>
          </a:p>
          <a:p>
            <a:pPr>
              <a:lnSpc>
                <a:spcPct val="150000"/>
              </a:lnSpc>
              <a:buFont typeface="Arial" pitchFamily="34" charset="0"/>
              <a:buChar char="•"/>
            </a:pPr>
            <a:r>
              <a:rPr lang="en-US" altLang="ko-KR" sz="1800" b="1" dirty="0" smtClean="0"/>
              <a:t> Create logical layer 2 subnet LAN</a:t>
            </a:r>
          </a:p>
          <a:p>
            <a:pPr>
              <a:lnSpc>
                <a:spcPct val="150000"/>
              </a:lnSpc>
            </a:pPr>
            <a:r>
              <a:rPr lang="en-US" altLang="ko-KR" sz="1800" b="1" dirty="0" smtClean="0"/>
              <a:t>   spanning heterogeneous WMN</a:t>
            </a:r>
            <a:endParaRPr lang="ko-KR" altLang="en-US" sz="1800" b="1" dirty="0" smtClean="0"/>
          </a:p>
        </p:txBody>
      </p:sp>
      <p:sp>
        <p:nvSpPr>
          <p:cNvPr id="12" name="TextBox 11"/>
          <p:cNvSpPr txBox="1"/>
          <p:nvPr/>
        </p:nvSpPr>
        <p:spPr>
          <a:xfrm>
            <a:off x="428596" y="1643050"/>
            <a:ext cx="2214578"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L3 interworking</a:t>
            </a:r>
          </a:p>
        </p:txBody>
      </p:sp>
      <p:sp>
        <p:nvSpPr>
          <p:cNvPr id="13" name="TextBox 12"/>
          <p:cNvSpPr txBox="1"/>
          <p:nvPr/>
        </p:nvSpPr>
        <p:spPr>
          <a:xfrm>
            <a:off x="4429124" y="1643050"/>
            <a:ext cx="2214578"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L2 interworking</a:t>
            </a:r>
          </a:p>
        </p:txBody>
      </p:sp>
      <p:sp>
        <p:nvSpPr>
          <p:cNvPr id="14" name="모서리가 둥근 직사각형 13"/>
          <p:cNvSpPr/>
          <p:nvPr/>
        </p:nvSpPr>
        <p:spPr bwMode="auto">
          <a:xfrm>
            <a:off x="1785918" y="5857892"/>
            <a:ext cx="5143536" cy="571504"/>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imes New Roman" pitchFamily="18" charset="0"/>
              </a:rPr>
              <a:t>Assume heterogeneous</a:t>
            </a:r>
            <a:r>
              <a:rPr kumimoji="0" lang="en-US" altLang="ko-KR" sz="1600" b="0" i="0" u="none" strike="noStrike" cap="none" normalizeH="0" dirty="0" smtClean="0">
                <a:ln>
                  <a:noFill/>
                </a:ln>
                <a:solidFill>
                  <a:schemeClr val="tx1"/>
                </a:solidFill>
                <a:effectLst/>
                <a:latin typeface="Times New Roman" pitchFamily="18" charset="0"/>
              </a:rPr>
              <a:t> WMN has the same subnet</a:t>
            </a:r>
            <a:endParaRPr kumimoji="0" lang="ko-KR" altLang="en-US" sz="16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7</a:t>
            </a:fld>
            <a:endParaRPr lang="en-US" altLang="ja-JP"/>
          </a:p>
        </p:txBody>
      </p:sp>
      <p:pic>
        <p:nvPicPr>
          <p:cNvPr id="1026" name="Picture 2"/>
          <p:cNvPicPr>
            <a:picLocks noChangeAspect="1" noChangeArrowheads="1"/>
          </p:cNvPicPr>
          <p:nvPr/>
        </p:nvPicPr>
        <p:blipFill>
          <a:blip r:embed="rId3" cstate="print"/>
          <a:srcRect/>
          <a:stretch>
            <a:fillRect/>
          </a:stretch>
        </p:blipFill>
        <p:spPr bwMode="auto">
          <a:xfrm>
            <a:off x="642910" y="2000240"/>
            <a:ext cx="6843729" cy="3861133"/>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6215076" y="4286255"/>
            <a:ext cx="152400" cy="419100"/>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6786580" y="5072073"/>
            <a:ext cx="152400" cy="419100"/>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7358084" y="4286255"/>
            <a:ext cx="152400" cy="419100"/>
          </a:xfrm>
          <a:prstGeom prst="rect">
            <a:avLst/>
          </a:prstGeom>
          <a:noFill/>
          <a:ln w="9525">
            <a:noFill/>
            <a:miter lim="800000"/>
            <a:headEnd/>
            <a:tailEnd/>
          </a:ln>
        </p:spPr>
      </p:pic>
      <p:sp>
        <p:nvSpPr>
          <p:cNvPr id="11" name="왼쪽/오른쪽 화살표 10"/>
          <p:cNvSpPr/>
          <p:nvPr/>
        </p:nvSpPr>
        <p:spPr bwMode="auto">
          <a:xfrm>
            <a:off x="6572266" y="4357693"/>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2" name="왼쪽/오른쪽 화살표 11"/>
          <p:cNvSpPr/>
          <p:nvPr/>
        </p:nvSpPr>
        <p:spPr bwMode="auto">
          <a:xfrm rot="3293054">
            <a:off x="6282006" y="4816498"/>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3" name="왼쪽/오른쪽 화살표 12"/>
          <p:cNvSpPr/>
          <p:nvPr/>
        </p:nvSpPr>
        <p:spPr bwMode="auto">
          <a:xfrm rot="7523463">
            <a:off x="6925674" y="4827813"/>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4" name="십자형 13"/>
          <p:cNvSpPr/>
          <p:nvPr/>
        </p:nvSpPr>
        <p:spPr bwMode="auto">
          <a:xfrm rot="2282296">
            <a:off x="6705917" y="4347772"/>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5" name="십자형 14"/>
          <p:cNvSpPr/>
          <p:nvPr/>
        </p:nvSpPr>
        <p:spPr bwMode="auto">
          <a:xfrm rot="2282296">
            <a:off x="6420166" y="4776400"/>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6" name="십자형 15"/>
          <p:cNvSpPr/>
          <p:nvPr/>
        </p:nvSpPr>
        <p:spPr bwMode="auto">
          <a:xfrm rot="2282296">
            <a:off x="7063108" y="4847838"/>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5000628" y="5643578"/>
            <a:ext cx="3769045" cy="338554"/>
          </a:xfrm>
          <a:prstGeom prst="rect">
            <a:avLst/>
          </a:prstGeom>
          <a:noFill/>
        </p:spPr>
        <p:txBody>
          <a:bodyPr wrap="none" rtlCol="0">
            <a:spAutoFit/>
          </a:bodyPr>
          <a:lstStyle/>
          <a:p>
            <a:r>
              <a:rPr lang="en-US" altLang="ko-KR" b="1" dirty="0" smtClean="0"/>
              <a:t>Can not interconnect each other directly </a:t>
            </a:r>
            <a:endParaRPr lang="ko-KR" altLang="en-US" b="1" dirty="0"/>
          </a:p>
        </p:txBody>
      </p:sp>
      <p:sp>
        <p:nvSpPr>
          <p:cNvPr id="18" name="TextBox 17"/>
          <p:cNvSpPr txBox="1"/>
          <p:nvPr/>
        </p:nvSpPr>
        <p:spPr>
          <a:xfrm>
            <a:off x="428596" y="1643050"/>
            <a:ext cx="3857652"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1</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11a network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8</a:t>
            </a:fld>
            <a:endParaRPr lang="en-US" altLang="ja-JP"/>
          </a:p>
        </p:txBody>
      </p:sp>
      <p:sp>
        <p:nvSpPr>
          <p:cNvPr id="18" name="TextBox 17"/>
          <p:cNvSpPr txBox="1"/>
          <p:nvPr/>
        </p:nvSpPr>
        <p:spPr>
          <a:xfrm>
            <a:off x="428596" y="1643050"/>
            <a:ext cx="5500726"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2</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11ac, 11n, 11a network  </a:t>
            </a:r>
          </a:p>
        </p:txBody>
      </p:sp>
      <p:pic>
        <p:nvPicPr>
          <p:cNvPr id="2050" name="Picture 2"/>
          <p:cNvPicPr>
            <a:picLocks noChangeAspect="1" noChangeArrowheads="1"/>
          </p:cNvPicPr>
          <p:nvPr/>
        </p:nvPicPr>
        <p:blipFill>
          <a:blip r:embed="rId3" cstate="print"/>
          <a:srcRect/>
          <a:stretch>
            <a:fillRect/>
          </a:stretch>
        </p:blipFill>
        <p:spPr bwMode="auto">
          <a:xfrm>
            <a:off x="357158" y="1928802"/>
            <a:ext cx="5363378" cy="4429156"/>
          </a:xfrm>
          <a:prstGeom prst="rect">
            <a:avLst/>
          </a:prstGeom>
          <a:noFill/>
          <a:ln w="9525">
            <a:noFill/>
            <a:miter lim="800000"/>
            <a:headEnd/>
            <a:tailEnd/>
          </a:ln>
        </p:spPr>
      </p:pic>
      <p:sp>
        <p:nvSpPr>
          <p:cNvPr id="20" name="한쪽 모서리가 잘린 사각형 19"/>
          <p:cNvSpPr/>
          <p:nvPr/>
        </p:nvSpPr>
        <p:spPr bwMode="auto">
          <a:xfrm>
            <a:off x="5786446" y="2000240"/>
            <a:ext cx="3143272" cy="414340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baseline="0" dirty="0" smtClean="0">
                <a:ln>
                  <a:noFill/>
                </a:ln>
                <a:solidFill>
                  <a:schemeClr val="tx1"/>
                </a:solidFill>
                <a:effectLst/>
                <a:latin typeface="+mj-lt"/>
              </a:rPr>
              <a:t> Interworking with existing</a:t>
            </a:r>
            <a:r>
              <a:rPr kumimoji="0" lang="en-US" altLang="ko-KR" sz="1800" b="1" i="0" u="none" strike="noStrike" cap="none" normalizeH="0" dirty="0" smtClean="0">
                <a:ln>
                  <a:noFill/>
                </a:ln>
                <a:solidFill>
                  <a:schemeClr val="tx1"/>
                </a:solidFill>
                <a:effectLst/>
                <a:latin typeface="+mj-lt"/>
              </a:rPr>
              <a:t> WMN</a:t>
            </a:r>
            <a:r>
              <a:rPr kumimoji="0" lang="en-US" altLang="ko-KR" sz="1800" b="1" i="0" u="none" strike="noStrike" cap="none" normalizeH="0" baseline="0" dirty="0" smtClean="0">
                <a:ln>
                  <a:noFill/>
                </a:ln>
                <a:solidFill>
                  <a:schemeClr val="tx1"/>
                </a:solidFill>
                <a:effectLst/>
                <a:latin typeface="+mj-lt"/>
              </a:rPr>
              <a:t> (11a or 11n)</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lang="en-US" altLang="ko-KR" sz="1800" b="1" dirty="0" smtClean="0">
                <a:latin typeface="+mj-lt"/>
              </a:rPr>
              <a:t>  Also, 11n or 11ac’s WMN could be heterogeneous</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dirty="0" smtClean="0">
                <a:ln>
                  <a:noFill/>
                </a:ln>
                <a:solidFill>
                  <a:schemeClr val="tx1"/>
                </a:solidFill>
                <a:effectLst/>
                <a:latin typeface="+mj-lt"/>
              </a:rPr>
              <a:t> </a:t>
            </a:r>
            <a:r>
              <a:rPr lang="en-US" altLang="ko-KR" sz="1800" b="1" dirty="0" smtClean="0">
                <a:latin typeface="+mj-lt"/>
              </a:rPr>
              <a:t>Relay node has heterogeneous WM-AP and inter-MAC function.</a:t>
            </a:r>
            <a:endParaRPr kumimoji="0" lang="ko-KR" altLang="en-US" sz="1800" b="1"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9</a:t>
            </a:fld>
            <a:endParaRPr lang="en-US" altLang="ja-JP"/>
          </a:p>
        </p:txBody>
      </p:sp>
      <p:sp>
        <p:nvSpPr>
          <p:cNvPr id="18" name="TextBox 17"/>
          <p:cNvSpPr txBox="1"/>
          <p:nvPr/>
        </p:nvSpPr>
        <p:spPr>
          <a:xfrm>
            <a:off x="428596" y="1643050"/>
            <a:ext cx="5500726"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3</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WMAN, WPAN, WLAN network</a:t>
            </a:r>
          </a:p>
        </p:txBody>
      </p:sp>
      <p:sp>
        <p:nvSpPr>
          <p:cNvPr id="20" name="한쪽 모서리가 잘린 사각형 19"/>
          <p:cNvSpPr/>
          <p:nvPr/>
        </p:nvSpPr>
        <p:spPr bwMode="auto">
          <a:xfrm>
            <a:off x="5857884" y="1928802"/>
            <a:ext cx="3000396" cy="4429156"/>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nSpc>
                <a:spcPct val="150000"/>
              </a:lnSpc>
              <a:buFont typeface="Arial" pitchFamily="34" charset="0"/>
              <a:buChar char="•"/>
            </a:pPr>
            <a:r>
              <a:rPr lang="en-US" altLang="ko-KR" sz="1800" b="1" dirty="0" smtClean="0">
                <a:latin typeface="+mj-lt"/>
              </a:rPr>
              <a:t> The case of </a:t>
            </a:r>
            <a:r>
              <a:rPr lang="en-US" altLang="ko-KR" sz="1800" b="1" dirty="0" err="1" smtClean="0">
                <a:latin typeface="+mj-lt"/>
              </a:rPr>
              <a:t>WiMAX</a:t>
            </a:r>
            <a:r>
              <a:rPr lang="en-US" altLang="ko-KR" sz="1800" b="1" dirty="0" smtClean="0">
                <a:latin typeface="+mj-lt"/>
              </a:rPr>
              <a:t>, WPAN, WLAN is same as a heterogeneous WMN</a:t>
            </a:r>
          </a:p>
          <a:p>
            <a:pPr>
              <a:lnSpc>
                <a:spcPct val="150000"/>
              </a:lnSpc>
              <a:buFont typeface="Arial" pitchFamily="34" charset="0"/>
              <a:buChar char="•"/>
            </a:pPr>
            <a:r>
              <a:rPr lang="en-US" altLang="ko-KR" sz="1800" b="1" dirty="0" smtClean="0">
                <a:latin typeface="+mj-lt"/>
              </a:rPr>
              <a:t> Relay Node also has heterogeneous physical media and inter-MAC function</a:t>
            </a:r>
            <a:endParaRPr lang="ko-KR" altLang="en-US" sz="1800" b="1" dirty="0" smtClean="0">
              <a:latin typeface="+mj-lt"/>
            </a:endParaRPr>
          </a:p>
        </p:txBody>
      </p:sp>
      <p:pic>
        <p:nvPicPr>
          <p:cNvPr id="3074" name="Picture 2"/>
          <p:cNvPicPr>
            <a:picLocks noChangeAspect="1" noChangeArrowheads="1"/>
          </p:cNvPicPr>
          <p:nvPr/>
        </p:nvPicPr>
        <p:blipFill>
          <a:blip r:embed="rId3" cstate="print"/>
          <a:srcRect/>
          <a:stretch>
            <a:fillRect/>
          </a:stretch>
        </p:blipFill>
        <p:spPr bwMode="auto">
          <a:xfrm>
            <a:off x="387424" y="2076463"/>
            <a:ext cx="5541898" cy="43529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Settings\Administrator\デスクトップ\ROOT\IEEE802\802-11-Submission.pot</Template>
  <TotalTime>33509</TotalTime>
  <Words>1034</Words>
  <Application>Microsoft Office PowerPoint</Application>
  <PresentationFormat>화면 슬라이드 쇼(4:3)</PresentationFormat>
  <Paragraphs>183</Paragraphs>
  <Slides>12</Slides>
  <Notes>11</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802-11-Submission</vt:lpstr>
      <vt:lpstr>Heterogeneous wireless mesh network interworking</vt:lpstr>
      <vt:lpstr>Abstract</vt:lpstr>
      <vt:lpstr>Homogeneous wireless mesh network with TGs</vt:lpstr>
      <vt:lpstr>The status of wireless mesh network</vt:lpstr>
      <vt:lpstr>Problems</vt:lpstr>
      <vt:lpstr>The consideration of heterogeneous  wireless mesh networking</vt:lpstr>
      <vt:lpstr>Heterogeneous Wireless Mesh Network</vt:lpstr>
      <vt:lpstr>Heterogeneous Wireless Mesh Network</vt:lpstr>
      <vt:lpstr>Heterogeneous Wireless Mesh Network</vt:lpstr>
      <vt:lpstr>Inter-MAC Function</vt:lpstr>
      <vt:lpstr>Conclusion</vt:lpstr>
      <vt:lpstr>Questions &amp; Comments</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Time-based ranging technology for IEEE802.11</dc:title>
  <dc:creator>Dong Kyoo Kim</dc:creator>
  <cp:lastModifiedBy>tjlee</cp:lastModifiedBy>
  <cp:revision>491</cp:revision>
  <cp:lastPrinted>1998-02-10T13:28:06Z</cp:lastPrinted>
  <dcterms:created xsi:type="dcterms:W3CDTF">2005-09-15T05:22:08Z</dcterms:created>
  <dcterms:modified xsi:type="dcterms:W3CDTF">2010-03-19T09:52:41Z</dcterms:modified>
</cp:coreProperties>
</file>