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71" r:id="rId4"/>
    <p:sldId id="272" r:id="rId5"/>
    <p:sldId id="273" r:id="rId6"/>
    <p:sldId id="274" r:id="rId7"/>
    <p:sldId id="281" r:id="rId8"/>
    <p:sldId id="275" r:id="rId9"/>
    <p:sldId id="292" r:id="rId10"/>
    <p:sldId id="284" r:id="rId11"/>
    <p:sldId id="285" r:id="rId12"/>
    <p:sldId id="286" r:id="rId13"/>
    <p:sldId id="291" r:id="rId14"/>
    <p:sldId id="293" r:id="rId15"/>
    <p:sldId id="296" r:id="rId16"/>
    <p:sldId id="278" r:id="rId17"/>
    <p:sldId id="290" r:id="rId18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63" autoAdjust="0"/>
  </p:normalViewPr>
  <p:slideViewPr>
    <p:cSldViewPr>
      <p:cViewPr varScale="1">
        <p:scale>
          <a:sx n="79" d="100"/>
          <a:sy n="79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"/>
    </p:cViewPr>
  </p:sorterViewPr>
  <p:notesViewPr>
    <p:cSldViewPr>
      <p:cViewPr varScale="1">
        <p:scale>
          <a:sx n="69" d="100"/>
          <a:sy n="69" d="100"/>
        </p:scale>
        <p:origin x="-2736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802.11-10/0287r2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338990" y="8982075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10033D9-8447-4BBD-AFC5-2A4C44A0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  <a:lvl5pPr marL="0" marR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>
              <a:defRPr/>
            </a:pPr>
            <a:r>
              <a:rPr lang="en-US" dirty="0" smtClean="0"/>
              <a:t>doc.: IEEE 802.11-10/0287r2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0813" y="8985250"/>
            <a:ext cx="244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DBB95E-FD94-4741-83FE-65C0BBAA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3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Stefan Mangold, Roberto Aiello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5AE551A-9D69-435F-B6E9-4F0A68C86A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3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Stefan Mangold, Roberto Aiello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CB67469-DDA4-485F-A810-71B74437CEA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33700" y="8985250"/>
            <a:ext cx="801688" cy="184666"/>
          </a:xfrm>
        </p:spPr>
        <p:txBody>
          <a:bodyPr/>
          <a:lstStyle/>
          <a:p>
            <a:fld id="{7F1C0000-F60A-48D1-B2F9-2FCE50817B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33700" y="8985250"/>
            <a:ext cx="801688" cy="184666"/>
          </a:xfrm>
        </p:spPr>
        <p:txBody>
          <a:bodyPr/>
          <a:lstStyle/>
          <a:p>
            <a:fld id="{7F1C0000-F60A-48D1-B2F9-2FCE50817B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6FD10D-B3E7-42BB-8B1E-F13D00C6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3E6EC4-F8BA-4690-AEEF-E972220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F684E-F529-4FE1-AE73-6B9BE889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F6B5ED-9DE0-4115-961A-A6247573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181915-EA11-4EC2-9EB1-8B4B6A41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FA59A1-FDBB-4716-9DFF-B445CD3A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029A44-03F0-42BE-A029-CEE68296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B15D97-0107-4ED2-91CA-057FD027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760BC-53C7-4996-A405-C67154FD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DF78E7-BDEA-462E-813D-F109983F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C9E103-3F0F-4254-A85F-D06147F2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64665" y="6475413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BC1EF-71F9-4E10-8501-DB5B3CFB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802.11-10/0287r2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hettysid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neyresearch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ei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hyperlink" Target="http://www.showmywhitespa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Stefan Mangold, Roberto Aiello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3AD196C-BCF4-4616-B409-6708D14FF7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noProof="0" dirty="0" err="1" smtClean="0"/>
              <a:t>owards</a:t>
            </a:r>
            <a:r>
              <a:rPr lang="en-US" noProof="0" dirty="0" smtClean="0"/>
              <a:t> carrier-grade 802.11 at </a:t>
            </a:r>
            <a:br>
              <a:rPr lang="en-US" noProof="0" dirty="0" smtClean="0"/>
            </a:br>
            <a:r>
              <a:rPr lang="en-US" noProof="0" dirty="0" smtClean="0"/>
              <a:t>Disney theme parks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smtClean="0"/>
              <a:t>Date:</a:t>
            </a:r>
            <a:r>
              <a:rPr lang="en-US" sz="2000" b="0" noProof="0" smtClean="0"/>
              <a:t> 2010-03-16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7997825" cy="2570163"/>
        </p:xfrm>
        <a:graphic>
          <a:graphicData uri="http://schemas.openxmlformats.org/presentationml/2006/ole">
            <p:oleObj spid="_x0000_s1026" name="Document" r:id="rId4" imgW="8231336" imgH="2646291" progId="Word.Document.8">
              <p:embed/>
            </p:oleObj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link budget estimation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4876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loss mode: Okumura-</a:t>
            </a:r>
            <a:r>
              <a:rPr lang="en-US" dirty="0" err="1" smtClean="0"/>
              <a:t>Hata</a:t>
            </a:r>
            <a:r>
              <a:rPr lang="en-US" dirty="0" smtClean="0"/>
              <a:t>, suburban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56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Sid </a:t>
            </a:r>
            <a:r>
              <a:rPr lang="en-US" dirty="0" err="1" smtClean="0"/>
              <a:t>Shetty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shettysid@gmail.com</a:t>
            </a:r>
            <a:r>
              <a:rPr lang="en-US" dirty="0" smtClean="0"/>
              <a:t>) for contribution to the link budget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1371600"/>
            <a:ext cx="594360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Transmitter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characteristics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Downlink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Uplink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Transmitter power	1	W	0.04	W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/>
              </a:rPr>
              <a:t>TX antenna gain	10	dBi	0	dBi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smtClean="0">
                <a:solidFill>
                  <a:srgbClr val="000000"/>
                </a:solidFill>
                <a:latin typeface="Arial"/>
              </a:rPr>
              <a:t>Receiver 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characteristics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RX 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antenna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gain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0	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dBi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10	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dBi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err="1" smtClean="0">
                <a:solidFill>
                  <a:srgbClr val="000000"/>
                </a:solidFill>
                <a:latin typeface="Arial"/>
              </a:rPr>
              <a:t>Imp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Loss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3	dB	2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NF	6	dB	4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SNR (64-QAM 5/6)	19.9	dB	19.9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err="1" smtClean="0">
                <a:solidFill>
                  <a:srgbClr val="000000"/>
                </a:solidFill>
                <a:latin typeface="Arial"/>
              </a:rPr>
              <a:t>Channel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 BW	5	MHz	5	MHz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RX sensitivity	78	dBm	81	dBm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Diversity gain	0	dB	3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Total receiver gain 	78	dB	94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Margins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Coverage probability (cell edge)	0.98		0.98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Shadow Fading Margin	20	dB	20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Allowed propagation loss	98	dB	90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smtClean="0">
                <a:solidFill>
                  <a:srgbClr val="000000"/>
                </a:solidFill>
                <a:latin typeface="Arial"/>
              </a:rPr>
              <a:t>Range 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Carrier frequency	200	MHz	700	MHz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BS antenna height	15	m	15	m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MS antenna height	1.5	m	1.5	m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Range	1.04	km	0.37	km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parameters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noProof="0" dirty="0" err="1" smtClean="0"/>
              <a:t>odulation</a:t>
            </a:r>
            <a:r>
              <a:rPr lang="en-US" noProof="0" dirty="0" smtClean="0"/>
              <a:t> parameters</a:t>
            </a:r>
          </a:p>
          <a:p>
            <a:pPr lvl="1"/>
            <a:r>
              <a:rPr lang="en-US" noProof="0" dirty="0" smtClean="0"/>
              <a:t>64-QAM, 5/6, 5MHz bandwidth. 16.25Mbps at 800ns GI</a:t>
            </a:r>
          </a:p>
          <a:p>
            <a:r>
              <a:rPr lang="en-US" dirty="0" smtClean="0"/>
              <a:t>b</a:t>
            </a:r>
            <a:r>
              <a:rPr lang="en-US" noProof="0" dirty="0" err="1" smtClean="0"/>
              <a:t>andwidth</a:t>
            </a:r>
            <a:endParaRPr lang="en-US" noProof="0" dirty="0" smtClean="0"/>
          </a:p>
          <a:p>
            <a:pPr lvl="1"/>
            <a:r>
              <a:rPr lang="en-US" noProof="0" dirty="0" smtClean="0"/>
              <a:t>8 channels x 5 MHz</a:t>
            </a:r>
          </a:p>
          <a:p>
            <a:r>
              <a:rPr lang="en-US" noProof="0" dirty="0" smtClean="0"/>
              <a:t>throughput </a:t>
            </a:r>
          </a:p>
          <a:p>
            <a:pPr lvl="1"/>
            <a:r>
              <a:rPr lang="en-US" noProof="0" dirty="0" smtClean="0"/>
              <a:t>132Mbps data rate, single spatial stream</a:t>
            </a:r>
          </a:p>
          <a:p>
            <a:pPr lvl="1"/>
            <a:r>
              <a:rPr lang="en-US" noProof="0" dirty="0" smtClean="0"/>
              <a:t>528Mbps data rate, four spatial streams</a:t>
            </a:r>
          </a:p>
          <a:p>
            <a:r>
              <a:rPr lang="en-US" dirty="0" smtClean="0"/>
              <a:t>c</a:t>
            </a:r>
            <a:r>
              <a:rPr lang="en-US" noProof="0" dirty="0" err="1" smtClean="0"/>
              <a:t>omparison</a:t>
            </a:r>
            <a:r>
              <a:rPr lang="en-US" noProof="0" dirty="0" smtClean="0"/>
              <a:t> with other technologies</a:t>
            </a:r>
          </a:p>
          <a:p>
            <a:pPr lvl="1"/>
            <a:r>
              <a:rPr lang="en-US" dirty="0" smtClean="0"/>
              <a:t>o</a:t>
            </a:r>
            <a:r>
              <a:rPr lang="en-US" noProof="0" dirty="0" err="1" smtClean="0"/>
              <a:t>nly</a:t>
            </a:r>
            <a:r>
              <a:rPr lang="en-US" noProof="0" dirty="0" smtClean="0"/>
              <a:t> one access point as compared to 802.11g or 802.11n that requires infrastructure</a:t>
            </a:r>
          </a:p>
          <a:p>
            <a:pPr lvl="1"/>
            <a:r>
              <a:rPr lang="en-US" dirty="0" smtClean="0"/>
              <a:t>s</a:t>
            </a:r>
            <a:r>
              <a:rPr lang="en-US" noProof="0" dirty="0" smtClean="0"/>
              <a:t>ingle-cell throughput comparable to WiMAX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carrier-grade 802.11</a:t>
            </a:r>
            <a:br>
              <a:rPr lang="en-US" dirty="0" smtClean="0"/>
            </a:br>
            <a:r>
              <a:rPr lang="en-US" sz="2800" b="0" noProof="0" dirty="0" smtClean="0"/>
              <a:t>frequency division duplex</a:t>
            </a:r>
            <a:endParaRPr lang="en-US" sz="2800" b="0" noProof="0" dirty="0"/>
          </a:p>
        </p:txBody>
      </p:sp>
      <p:pic>
        <p:nvPicPr>
          <p:cNvPr id="7" name="Content Placeholder 6" descr="802.11FDD basics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2967"/>
            <a:ext cx="6661151" cy="41130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evaluation scenario</a:t>
            </a:r>
            <a:br>
              <a:rPr lang="en-US" noProof="0" dirty="0" smtClean="0"/>
            </a:br>
            <a:r>
              <a:rPr lang="en-US" sz="2800" b="0" dirty="0" smtClean="0"/>
              <a:t>3 clients per access point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scenario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475990" cy="3475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enario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3200400" cy="32004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438400"/>
            <a:ext cx="6934200" cy="2895600"/>
            <a:chOff x="5854" y="1157"/>
            <a:chExt cx="5133" cy="2727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5854" y="2144"/>
              <a:ext cx="646" cy="64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16388" name="AutoShape 4"/>
            <p:cNvCxnSpPr>
              <a:cxnSpLocks noChangeShapeType="1"/>
            </p:cNvCxnSpPr>
            <p:nvPr/>
          </p:nvCxnSpPr>
          <p:spPr bwMode="auto">
            <a:xfrm flipV="1">
              <a:off x="6115" y="1157"/>
              <a:ext cx="3234" cy="9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6389" name="AutoShape 5"/>
            <p:cNvCxnSpPr>
              <a:cxnSpLocks noChangeShapeType="1"/>
            </p:cNvCxnSpPr>
            <p:nvPr/>
          </p:nvCxnSpPr>
          <p:spPr bwMode="auto">
            <a:xfrm>
              <a:off x="6115" y="2777"/>
              <a:ext cx="3041" cy="102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8260" y="1157"/>
              <a:ext cx="2727" cy="27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comparing FDD with 802.11</a:t>
            </a:r>
            <a:endParaRPr lang="en-US" noProof="0" dirty="0"/>
          </a:p>
        </p:txBody>
      </p:sp>
      <p:pic>
        <p:nvPicPr>
          <p:cNvPr id="7" name="Content Placeholder 6" descr="CSMAdel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9238" y="2510076"/>
            <a:ext cx="3204762" cy="19095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17065" y="6475413"/>
            <a:ext cx="1979260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" name="Picture 11" descr="CSMAthr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409" y="2510076"/>
            <a:ext cx="3176191" cy="1909524"/>
          </a:xfrm>
          <a:prstGeom prst="rect">
            <a:avLst/>
          </a:prstGeom>
        </p:spPr>
      </p:pic>
      <p:pic>
        <p:nvPicPr>
          <p:cNvPr id="13" name="Picture 12" descr="FDDthr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7409" y="4486752"/>
            <a:ext cx="3176191" cy="1909524"/>
          </a:xfrm>
          <a:prstGeom prst="rect">
            <a:avLst/>
          </a:prstGeom>
        </p:spPr>
      </p:pic>
      <p:pic>
        <p:nvPicPr>
          <p:cNvPr id="14" name="Picture 13" descr="FDDdela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4000" y="4491276"/>
            <a:ext cx="3200000" cy="190952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sz="2000" noProof="0" dirty="0" smtClean="0"/>
              <a:t>scenario: two downlink &amp; two uplink streams (high and low priority)</a:t>
            </a:r>
          </a:p>
          <a:p>
            <a:pPr>
              <a:buNone/>
            </a:pPr>
            <a:endParaRPr lang="en-US" sz="1800" noProof="0" dirty="0" smtClean="0"/>
          </a:p>
          <a:p>
            <a:pPr>
              <a:buNone/>
            </a:pPr>
            <a:r>
              <a:rPr lang="en-US" sz="2000" noProof="0" dirty="0" smtClean="0"/>
              <a:t>802.11:</a:t>
            </a:r>
          </a:p>
          <a:p>
            <a:r>
              <a:rPr lang="en-US" sz="2000" noProof="0" dirty="0" smtClean="0"/>
              <a:t>single channel</a:t>
            </a:r>
          </a:p>
          <a:p>
            <a:r>
              <a:rPr lang="en-US" sz="2000" noProof="0" dirty="0" smtClean="0"/>
              <a:t>1x12Mb/s</a:t>
            </a:r>
          </a:p>
          <a:p>
            <a:pPr>
              <a:buNone/>
            </a:pPr>
            <a:endParaRPr lang="en-US" sz="2000" noProof="0" dirty="0" smtClean="0"/>
          </a:p>
          <a:p>
            <a:pPr>
              <a:buNone/>
            </a:pPr>
            <a:r>
              <a:rPr lang="en-US" sz="2000" noProof="0" dirty="0" smtClean="0"/>
              <a:t>FDD:</a:t>
            </a:r>
          </a:p>
          <a:p>
            <a:r>
              <a:rPr lang="en-US" sz="2000" noProof="0" dirty="0" smtClean="0"/>
              <a:t>dual channel</a:t>
            </a:r>
          </a:p>
          <a:p>
            <a:r>
              <a:rPr lang="en-US" sz="2000" noProof="0" dirty="0" smtClean="0"/>
              <a:t>2x6Mb/s</a:t>
            </a:r>
          </a:p>
          <a:p>
            <a:r>
              <a:rPr lang="en-US" sz="2000" noProof="0" dirty="0" smtClean="0"/>
              <a:t>same </a:t>
            </a:r>
            <a:r>
              <a:rPr lang="en-US" sz="2000" noProof="0" dirty="0" err="1" smtClean="0"/>
              <a:t>thrp</a:t>
            </a:r>
            <a:r>
              <a:rPr lang="en-US" sz="2000" noProof="0" dirty="0" smtClean="0"/>
              <a:t>.</a:t>
            </a:r>
          </a:p>
          <a:p>
            <a:r>
              <a:rPr lang="en-US" sz="2000" noProof="0" dirty="0" smtClean="0"/>
              <a:t>slightly higher</a:t>
            </a:r>
            <a:br>
              <a:rPr lang="en-US" sz="2000" noProof="0" dirty="0" smtClean="0"/>
            </a:br>
            <a:r>
              <a:rPr lang="en-US" sz="2000" noProof="0" dirty="0" smtClean="0"/>
              <a:t>delay</a:t>
            </a:r>
            <a:endParaRPr lang="en-US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potentially more TVWS channels available for 802.11</a:t>
            </a:r>
          </a:p>
          <a:p>
            <a:pPr lvl="1"/>
            <a:r>
              <a:rPr lang="en-US" dirty="0" smtClean="0"/>
              <a:t>example: Magic Kingdom application</a:t>
            </a:r>
          </a:p>
          <a:p>
            <a:r>
              <a:rPr lang="en-US" dirty="0" smtClean="0"/>
              <a:t>802.11 could be deployed in any paired spectrum</a:t>
            </a:r>
          </a:p>
          <a:p>
            <a:pPr lvl="1"/>
            <a:r>
              <a:rPr lang="en-US" dirty="0" smtClean="0"/>
              <a:t>WiMAX</a:t>
            </a:r>
          </a:p>
          <a:p>
            <a:pPr lvl="1"/>
            <a:r>
              <a:rPr lang="en-US" dirty="0" smtClean="0"/>
              <a:t>LTE, including 700 MHz</a:t>
            </a:r>
          </a:p>
          <a:p>
            <a:r>
              <a:rPr lang="en-US" dirty="0" smtClean="0"/>
              <a:t>facilitates regulation for multiple operators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Simulation shows FDD throughput similar to CSMA</a:t>
            </a:r>
          </a:p>
          <a:p>
            <a:pPr lvl="1"/>
            <a:r>
              <a:rPr lang="en-US" dirty="0" smtClean="0"/>
              <a:t>FDD allows to reserve capacity to the access point for carrier-grade networks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noProof="0" dirty="0" err="1" smtClean="0"/>
              <a:t>onclusions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p</a:t>
            </a:r>
            <a:r>
              <a:rPr lang="en-US" sz="1600" noProof="0" dirty="0" err="1" smtClean="0"/>
              <a:t>otential</a:t>
            </a:r>
            <a:r>
              <a:rPr lang="en-US" sz="1600" noProof="0" dirty="0" smtClean="0"/>
              <a:t> use of 802.11 enabled handhelds in Disney theme </a:t>
            </a:r>
            <a:r>
              <a:rPr lang="en-US" sz="1600" dirty="0" smtClean="0"/>
              <a:t>p</a:t>
            </a:r>
            <a:r>
              <a:rPr lang="en-US" sz="1600" noProof="0" dirty="0" smtClean="0"/>
              <a:t>arks </a:t>
            </a:r>
          </a:p>
          <a:p>
            <a:pPr lvl="1"/>
            <a:r>
              <a:rPr lang="en-US" sz="1400" dirty="0" smtClean="0"/>
              <a:t>m</a:t>
            </a:r>
            <a:r>
              <a:rPr lang="en-US" sz="1400" noProof="0" dirty="0" err="1" smtClean="0"/>
              <a:t>obile</a:t>
            </a:r>
            <a:r>
              <a:rPr lang="en-US" sz="1400" noProof="0" dirty="0" smtClean="0"/>
              <a:t> and fixed operation</a:t>
            </a:r>
          </a:p>
          <a:p>
            <a:pPr lvl="1"/>
            <a:r>
              <a:rPr lang="en-US" sz="1400" dirty="0" smtClean="0"/>
              <a:t>single TVWS base station to cover the theme park</a:t>
            </a:r>
            <a:endParaRPr lang="en-US" sz="1400" noProof="0" dirty="0" smtClean="0"/>
          </a:p>
          <a:p>
            <a:r>
              <a:rPr lang="en-US" sz="1600" noProof="0" dirty="0" smtClean="0"/>
              <a:t>Magic Kingdom example</a:t>
            </a:r>
          </a:p>
          <a:p>
            <a:pPr lvl="1"/>
            <a:r>
              <a:rPr lang="en-US" sz="1400" dirty="0" smtClean="0"/>
              <a:t>separate uplink and downlink due to FCC regulations</a:t>
            </a:r>
          </a:p>
          <a:p>
            <a:pPr lvl="1"/>
            <a:r>
              <a:rPr lang="en-US" sz="1400" noProof="0" dirty="0" smtClean="0"/>
              <a:t>need FDD</a:t>
            </a:r>
          </a:p>
          <a:p>
            <a:r>
              <a:rPr lang="en-US" sz="1600" noProof="0" dirty="0" smtClean="0"/>
              <a:t>PHY </a:t>
            </a:r>
            <a:r>
              <a:rPr lang="en-US" sz="1600" dirty="0" smtClean="0"/>
              <a:t>requirements</a:t>
            </a:r>
          </a:p>
          <a:p>
            <a:pPr lvl="1"/>
            <a:r>
              <a:rPr lang="en-US" sz="1400" dirty="0" smtClean="0"/>
              <a:t>PHY changes for low cost implementation (OOB filtering)</a:t>
            </a:r>
          </a:p>
          <a:p>
            <a:r>
              <a:rPr lang="en-US" sz="1600" dirty="0" smtClean="0"/>
              <a:t>MAC requirements</a:t>
            </a:r>
          </a:p>
          <a:p>
            <a:pPr lvl="1"/>
            <a:r>
              <a:rPr lang="en-US" sz="1400" dirty="0" smtClean="0"/>
              <a:t>single transmitter for half duplex: dual channel CCA &amp; NAV</a:t>
            </a:r>
          </a:p>
          <a:p>
            <a:pPr lvl="1"/>
            <a:r>
              <a:rPr lang="en-US" sz="1400" dirty="0" smtClean="0"/>
              <a:t>coordinated dual-radio for full duplex: dual channel CCA &amp; NAV</a:t>
            </a:r>
          </a:p>
          <a:p>
            <a:pPr lvl="1"/>
            <a:r>
              <a:rPr lang="en-US" sz="1400" dirty="0" smtClean="0"/>
              <a:t>modified NAV rules</a:t>
            </a:r>
            <a:endParaRPr lang="en-US" sz="1400" noProof="0" dirty="0" smtClean="0"/>
          </a:p>
          <a:p>
            <a:r>
              <a:rPr lang="en-US" sz="1600" dirty="0" smtClean="0"/>
              <a:t>a step towards carrier-grade 802.11 with FDD</a:t>
            </a:r>
          </a:p>
          <a:p>
            <a:pPr lvl="1"/>
            <a:r>
              <a:rPr lang="en-US" sz="1400" dirty="0" smtClean="0"/>
              <a:t>allows to reserve capacity to the access point</a:t>
            </a:r>
          </a:p>
          <a:p>
            <a:pPr lvl="1"/>
            <a:r>
              <a:rPr lang="en-US" sz="1400" dirty="0" smtClean="0"/>
              <a:t>collision detection instead of collision avoidance</a:t>
            </a:r>
          </a:p>
          <a:p>
            <a:pPr lvl="1"/>
            <a:r>
              <a:rPr lang="en-US" sz="1400" dirty="0" smtClean="0"/>
              <a:t>operation in licensed, paired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438400"/>
          </a:xfrm>
        </p:spPr>
        <p:txBody>
          <a:bodyPr/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thank you for your attention!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www.disneyresearch.com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noProof="0" dirty="0" err="1" smtClean="0"/>
              <a:t>ummary</a:t>
            </a:r>
            <a:endParaRPr lang="en-US" noProof="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about Disney &amp; Disney Research</a:t>
            </a:r>
          </a:p>
          <a:p>
            <a:r>
              <a:rPr lang="en-US" noProof="0" dirty="0" smtClean="0"/>
              <a:t>deployment scenarios &amp; application examples</a:t>
            </a:r>
          </a:p>
          <a:p>
            <a:pPr lvl="1"/>
            <a:r>
              <a:rPr lang="en-US" noProof="0" dirty="0" smtClean="0"/>
              <a:t>detailed analysis for Magic Kingdom</a:t>
            </a:r>
          </a:p>
          <a:p>
            <a:r>
              <a:rPr lang="en-US" noProof="0" dirty="0" smtClean="0"/>
              <a:t>TVWS opportunity for Magic Kingdom application</a:t>
            </a:r>
          </a:p>
          <a:p>
            <a:pPr lvl="1"/>
            <a:r>
              <a:rPr lang="en-US" noProof="0" dirty="0" smtClean="0"/>
              <a:t>channel availability, link budget</a:t>
            </a:r>
          </a:p>
          <a:p>
            <a:r>
              <a:rPr lang="en-US" dirty="0" smtClean="0"/>
              <a:t>n</a:t>
            </a:r>
            <a:r>
              <a:rPr lang="en-US" noProof="0" dirty="0" err="1" smtClean="0"/>
              <a:t>eed</a:t>
            </a:r>
            <a:r>
              <a:rPr lang="en-US" noProof="0" dirty="0" smtClean="0"/>
              <a:t> for frequency division duplex</a:t>
            </a:r>
          </a:p>
          <a:p>
            <a:r>
              <a:rPr lang="en-US" noProof="0" dirty="0" smtClean="0"/>
              <a:t>conclusions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A772BD6-2E25-450D-802C-87A03F7DB74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noProof="0" dirty="0" smtClean="0"/>
              <a:t>bout Disney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our divisions / ventures with interest in </a:t>
            </a:r>
            <a:r>
              <a:rPr lang="en-US" noProof="0" dirty="0" smtClean="0"/>
              <a:t>carrier-grade 802.11 &amp; TVWS:</a:t>
            </a:r>
          </a:p>
          <a:p>
            <a:pPr lvl="1"/>
            <a:r>
              <a:rPr lang="en-US" noProof="0" dirty="0" smtClean="0"/>
              <a:t>Walt Disney Studio Entertainment</a:t>
            </a:r>
          </a:p>
          <a:p>
            <a:pPr lvl="1"/>
            <a:r>
              <a:rPr lang="en-US" noProof="0" dirty="0" smtClean="0"/>
              <a:t>Disney Consumer Products</a:t>
            </a:r>
          </a:p>
          <a:p>
            <a:pPr lvl="1"/>
            <a:r>
              <a:rPr lang="en-US" noProof="0" dirty="0" smtClean="0"/>
              <a:t>Walt Disney Parks and Resorts</a:t>
            </a:r>
          </a:p>
          <a:p>
            <a:pPr lvl="1"/>
            <a:r>
              <a:rPr lang="en-US" noProof="0" dirty="0" smtClean="0"/>
              <a:t>Disney Cruise Line</a:t>
            </a:r>
          </a:p>
          <a:p>
            <a:pPr lvl="1"/>
            <a:r>
              <a:rPr lang="en-US" noProof="0" dirty="0" smtClean="0"/>
              <a:t>Disney Interactive Media Group</a:t>
            </a:r>
          </a:p>
          <a:p>
            <a:pPr lvl="1"/>
            <a:r>
              <a:rPr lang="en-US" noProof="0" dirty="0" smtClean="0"/>
              <a:t>Disney-ABC Television Group</a:t>
            </a:r>
          </a:p>
          <a:p>
            <a:pPr lvl="1"/>
            <a:r>
              <a:rPr lang="en-US" noProof="0" dirty="0" smtClean="0"/>
              <a:t>ESPN Inc.</a:t>
            </a:r>
          </a:p>
          <a:p>
            <a:pPr lvl="1"/>
            <a:r>
              <a:rPr lang="en-US" noProof="0" dirty="0" smtClean="0"/>
              <a:t>Radio Disney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noProof="0" dirty="0" smtClean="0"/>
              <a:t>bout Disney Research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noProof="0" dirty="0" err="1" smtClean="0"/>
              <a:t>ission</a:t>
            </a:r>
            <a:endParaRPr lang="en-US" noProof="0" dirty="0" smtClean="0"/>
          </a:p>
          <a:p>
            <a:pPr lvl="1"/>
            <a:r>
              <a:rPr lang="en-US" noProof="0" dirty="0" smtClean="0"/>
              <a:t>Invent new technologies for the media &amp; entertainment industry</a:t>
            </a:r>
          </a:p>
          <a:p>
            <a:pPr lvl="1"/>
            <a:r>
              <a:rPr lang="en-US" noProof="0" dirty="0" smtClean="0"/>
              <a:t>Take research results to market: spin-in or spin-out</a:t>
            </a:r>
          </a:p>
          <a:p>
            <a:r>
              <a:rPr lang="en-US" noProof="0" dirty="0" smtClean="0"/>
              <a:t>organization</a:t>
            </a:r>
          </a:p>
          <a:p>
            <a:pPr lvl="1"/>
            <a:r>
              <a:rPr lang="en-US" noProof="0" dirty="0" smtClean="0"/>
              <a:t>Association of research labs: Disney Research Zurich &amp; Pittsburgh, Pixar Research, Walt Disney Animation Studios Research, Walt Disney Imagineering Research, Disney Interactive Media Group Research</a:t>
            </a:r>
          </a:p>
          <a:p>
            <a:r>
              <a:rPr lang="en-US" dirty="0" smtClean="0"/>
              <a:t>a</a:t>
            </a:r>
            <a:r>
              <a:rPr lang="en-US" noProof="0" dirty="0" err="1" smtClean="0"/>
              <a:t>reas</a:t>
            </a:r>
            <a:r>
              <a:rPr lang="en-US" noProof="0" dirty="0" smtClean="0"/>
              <a:t> of research</a:t>
            </a:r>
          </a:p>
          <a:p>
            <a:pPr lvl="1"/>
            <a:r>
              <a:rPr lang="en-US" noProof="0" dirty="0" smtClean="0"/>
              <a:t>AI &amp; Autonomous Agents, Computer Graphics, Computer &amp; Sensor Networks, Computer Vision, Display Technologies, Mobile Computing, Radios &amp; Antennas, Robotics, Video Processing,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deployment areas</a:t>
            </a:r>
            <a:br>
              <a:rPr lang="en-US" noProof="0" dirty="0" smtClean="0"/>
            </a:br>
            <a:r>
              <a:rPr lang="en-US" sz="2800" b="0" noProof="0" dirty="0" smtClean="0"/>
              <a:t>of carrier-grade 802.11</a:t>
            </a:r>
            <a:endParaRPr lang="en-US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20181"/>
          <a:stretch>
            <a:fillRect/>
          </a:stretch>
        </p:blipFill>
        <p:spPr bwMode="auto">
          <a:xfrm>
            <a:off x="614972" y="1905000"/>
            <a:ext cx="37284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733061" cy="25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495800"/>
            <a:ext cx="2324698" cy="18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/>
          <a:srcRect b="11381"/>
          <a:stretch>
            <a:fillRect/>
          </a:stretch>
        </p:blipFill>
        <p:spPr bwMode="auto">
          <a:xfrm>
            <a:off x="4800600" y="1893888"/>
            <a:ext cx="41433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application examples</a:t>
            </a:r>
            <a:br>
              <a:rPr lang="en-US" noProof="0" dirty="0" smtClean="0"/>
            </a:br>
            <a:r>
              <a:rPr lang="en-US" sz="2800" b="0" dirty="0" smtClean="0"/>
              <a:t> of carrier-grade 802.11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802.11-enabled handheld</a:t>
            </a:r>
          </a:p>
          <a:p>
            <a:r>
              <a:rPr lang="en-US" noProof="0" dirty="0" smtClean="0"/>
              <a:t>audio and video streaming </a:t>
            </a:r>
          </a:p>
          <a:p>
            <a:r>
              <a:rPr lang="en-US" noProof="0" dirty="0" smtClean="0"/>
              <a:t>real time information</a:t>
            </a:r>
          </a:p>
          <a:p>
            <a:r>
              <a:rPr lang="en-US" noProof="0" dirty="0" smtClean="0"/>
              <a:t>interactive games in queues</a:t>
            </a:r>
          </a:p>
          <a:p>
            <a:r>
              <a:rPr lang="en-US" noProof="0" dirty="0" smtClean="0"/>
              <a:t>real time social interaction</a:t>
            </a:r>
          </a:p>
          <a:p>
            <a:endParaRPr lang="en-US" noProof="0" dirty="0" smtClean="0"/>
          </a:p>
          <a:p>
            <a:r>
              <a:rPr lang="en-US" noProof="0" dirty="0" smtClean="0"/>
              <a:t>example: Mobile Magic </a:t>
            </a:r>
          </a:p>
          <a:p>
            <a:pPr lvl="1"/>
            <a:r>
              <a:rPr lang="en-US" noProof="0" dirty="0" smtClean="0"/>
              <a:t>disneyparksmobile.com</a:t>
            </a:r>
          </a:p>
          <a:p>
            <a:pPr lvl="1"/>
            <a:r>
              <a:rPr lang="en-US" noProof="0" dirty="0" smtClean="0"/>
              <a:t>m.disneyland.com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03738"/>
            <a:ext cx="25908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 descr="mm_m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0"/>
            <a:ext cx="1176337" cy="1568450"/>
          </a:xfrm>
          <a:prstGeom prst="rect">
            <a:avLst/>
          </a:prstGeom>
          <a:noFill/>
        </p:spPr>
      </p:pic>
      <p:pic>
        <p:nvPicPr>
          <p:cNvPr id="10" name="Picture 14" descr="02_tip_bo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00" y="4572000"/>
            <a:ext cx="12573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around 50,000 visitors per day</a:t>
            </a:r>
          </a:p>
          <a:p>
            <a:pPr lvl="1"/>
            <a:r>
              <a:rPr lang="en-US" noProof="0" dirty="0" smtClean="0"/>
              <a:t>Source: TEA/ERA. “Theme Park Attendance Report 2008”</a:t>
            </a:r>
            <a:br>
              <a:rPr lang="en-US" noProof="0" dirty="0" smtClean="0"/>
            </a:br>
            <a:r>
              <a:rPr lang="en-US" noProof="0" dirty="0" smtClean="0">
                <a:hlinkClick r:id="rId3"/>
              </a:rPr>
              <a:t>www.themeit.com</a:t>
            </a:r>
            <a:r>
              <a:rPr lang="en-US" noProof="0" dirty="0" smtClean="0"/>
              <a:t> [2009]</a:t>
            </a:r>
          </a:p>
          <a:p>
            <a:r>
              <a:rPr lang="en-US" noProof="0" dirty="0" smtClean="0"/>
              <a:t>size around 370m radius (107 acres) </a:t>
            </a:r>
          </a:p>
          <a:p>
            <a:r>
              <a:rPr lang="en-US" noProof="0" dirty="0" smtClean="0"/>
              <a:t>one access point in the middle of the park</a:t>
            </a:r>
          </a:p>
          <a:p>
            <a:pPr lvl="1"/>
            <a:r>
              <a:rPr lang="en-US" noProof="0" dirty="0" smtClean="0"/>
              <a:t>carrier-grade access point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 descr="802.11FDD theme par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648201"/>
            <a:ext cx="4069770" cy="1676400"/>
          </a:xfrm>
          <a:prstGeom prst="rect">
            <a:avLst/>
          </a:prstGeom>
        </p:spPr>
      </p:pic>
      <p:pic>
        <p:nvPicPr>
          <p:cNvPr id="30" name="Picture 29" descr="802.11FDD for connected toys V2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5043" y="3962400"/>
            <a:ext cx="3475557" cy="247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r>
              <a:rPr lang="en-US" sz="2800" b="0" noProof="0" dirty="0" smtClean="0"/>
              <a:t>application requirements</a:t>
            </a:r>
            <a:endParaRPr lang="en-US" sz="2800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long range</a:t>
            </a:r>
          </a:p>
          <a:p>
            <a:pPr lvl="1"/>
            <a:r>
              <a:rPr lang="en-US" noProof="0" dirty="0" smtClean="0"/>
              <a:t>large coverage area (connected toys)</a:t>
            </a:r>
          </a:p>
          <a:p>
            <a:pPr lvl="1"/>
            <a:r>
              <a:rPr lang="en-US" noProof="0" dirty="0" smtClean="0"/>
              <a:t>hard to install infrastructure because of attractions</a:t>
            </a:r>
          </a:p>
          <a:p>
            <a:r>
              <a:rPr lang="en-US" noProof="0" dirty="0" smtClean="0"/>
              <a:t>high capacity</a:t>
            </a:r>
          </a:p>
          <a:p>
            <a:pPr lvl="1"/>
            <a:r>
              <a:rPr lang="en-US" noProof="0" dirty="0" smtClean="0"/>
              <a:t>high user density, especially in proximity of rides</a:t>
            </a:r>
          </a:p>
          <a:p>
            <a:r>
              <a:rPr lang="en-US" noProof="0" dirty="0" smtClean="0"/>
              <a:t>high throughput</a:t>
            </a:r>
          </a:p>
          <a:p>
            <a:pPr lvl="1"/>
            <a:r>
              <a:rPr lang="en-US" noProof="0" dirty="0" smtClean="0"/>
              <a:t>audio and video streaming</a:t>
            </a:r>
          </a:p>
          <a:p>
            <a:r>
              <a:rPr lang="en-US" dirty="0" smtClean="0"/>
              <a:t>g</a:t>
            </a:r>
            <a:r>
              <a:rPr lang="en-US" noProof="0" dirty="0" err="1" smtClean="0"/>
              <a:t>ood</a:t>
            </a:r>
            <a:r>
              <a:rPr lang="en-US" noProof="0" dirty="0" smtClean="0"/>
              <a:t> </a:t>
            </a:r>
            <a:r>
              <a:rPr lang="en-US" noProof="0" dirty="0" err="1" smtClean="0"/>
              <a:t>QoS</a:t>
            </a:r>
            <a:endParaRPr lang="en-US" noProof="0" dirty="0" smtClean="0"/>
          </a:p>
          <a:p>
            <a:pPr lvl="1"/>
            <a:r>
              <a:rPr lang="en-US" noProof="0" dirty="0" smtClean="0"/>
              <a:t>interactive games</a:t>
            </a:r>
          </a:p>
          <a:p>
            <a:r>
              <a:rPr lang="en-US" noProof="0" dirty="0" smtClean="0"/>
              <a:t>low-complexity</a:t>
            </a:r>
          </a:p>
          <a:p>
            <a:pPr lvl="1"/>
            <a:r>
              <a:rPr lang="en-US" noProof="0" dirty="0" smtClean="0"/>
              <a:t>affordable in consumer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vhotspots.e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73998"/>
            <a:ext cx="9144000" cy="2043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r>
              <a:rPr lang="en-US" sz="2800" b="0" noProof="0" dirty="0" smtClean="0"/>
              <a:t>TVWS</a:t>
            </a:r>
            <a:endParaRPr lang="en-US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2000" b="0" noProof="0" dirty="0" smtClean="0"/>
              <a:t>a few channels available in Disneyworld</a:t>
            </a:r>
          </a:p>
          <a:p>
            <a:r>
              <a:rPr lang="en-US" sz="2000" b="0" dirty="0" smtClean="0"/>
              <a:t>FCC regulations separate fixed and portable channels</a:t>
            </a:r>
            <a:endParaRPr lang="en-US" sz="2000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65048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www.showmywhitespace.com</a:t>
            </a:r>
            <a:endParaRPr lang="en-US" dirty="0" smtClean="0"/>
          </a:p>
        </p:txBody>
      </p:sp>
      <p:pic>
        <p:nvPicPr>
          <p:cNvPr id="13" name="Picture 12" descr="tvchannels.em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79920"/>
            <a:ext cx="9144000" cy="20431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84252" y="5257800"/>
            <a:ext cx="7543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870</Words>
  <Application>Microsoft Office PowerPoint</Application>
  <PresentationFormat>On-screen Show (4:3)</PresentationFormat>
  <Paragraphs>241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802-11-Submission</vt:lpstr>
      <vt:lpstr>Document</vt:lpstr>
      <vt:lpstr>towards carrier-grade 802.11 at  Disney theme parks</vt:lpstr>
      <vt:lpstr>summary</vt:lpstr>
      <vt:lpstr>about Disney</vt:lpstr>
      <vt:lpstr>about Disney Research</vt:lpstr>
      <vt:lpstr>deployment areas of carrier-grade 802.11</vt:lpstr>
      <vt:lpstr>application examples  of carrier-grade 802.11</vt:lpstr>
      <vt:lpstr>Magic Kingdom </vt:lpstr>
      <vt:lpstr>Magic Kingdom application requirements</vt:lpstr>
      <vt:lpstr>Magic Kingdom TVWS</vt:lpstr>
      <vt:lpstr>link budget estimation </vt:lpstr>
      <vt:lpstr>system parameters</vt:lpstr>
      <vt:lpstr>carrier-grade 802.11 frequency division duplex</vt:lpstr>
      <vt:lpstr>evaluation scenario 3 clients per access point</vt:lpstr>
      <vt:lpstr>comparing FDD with 802.11</vt:lpstr>
      <vt:lpstr>FDD advantages</vt:lpstr>
      <vt:lpstr>conclusions </vt:lpstr>
      <vt:lpstr> thank you for your attention!  www.disneyresearch.com </vt:lpstr>
    </vt:vector>
  </TitlesOfParts>
  <Company>Research In Motion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carrier-grade 802.11 at Disney Theme Parks</dc:title>
  <dc:creator>Stefan Mangold, Roberto Aiello</dc:creator>
  <cp:lastModifiedBy>Stefan</cp:lastModifiedBy>
  <cp:revision>651</cp:revision>
  <cp:lastPrinted>1998-02-10T13:28:06Z</cp:lastPrinted>
  <dcterms:created xsi:type="dcterms:W3CDTF">2009-04-21T18:18:19Z</dcterms:created>
  <dcterms:modified xsi:type="dcterms:W3CDTF">2010-03-15T16:33:20Z</dcterms:modified>
</cp:coreProperties>
</file>