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doc" ContentType="application/msword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69" r:id="rId2"/>
    <p:sldId id="270" r:id="rId3"/>
    <p:sldId id="271" r:id="rId4"/>
    <p:sldId id="272" r:id="rId5"/>
    <p:sldId id="273" r:id="rId6"/>
    <p:sldId id="274" r:id="rId7"/>
    <p:sldId id="281" r:id="rId8"/>
    <p:sldId id="275" r:id="rId9"/>
    <p:sldId id="292" r:id="rId10"/>
    <p:sldId id="284" r:id="rId11"/>
    <p:sldId id="285" r:id="rId12"/>
    <p:sldId id="286" r:id="rId13"/>
    <p:sldId id="291" r:id="rId14"/>
    <p:sldId id="293" r:id="rId15"/>
    <p:sldId id="296" r:id="rId16"/>
    <p:sldId id="278" r:id="rId17"/>
    <p:sldId id="290" r:id="rId18"/>
  </p:sldIdLst>
  <p:sldSz cx="9144000" cy="6858000" type="screen4x3"/>
  <p:notesSz cx="6934200" cy="92805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89" autoAdjust="0"/>
    <p:restoredTop sz="86463" autoAdjust="0"/>
  </p:normalViewPr>
  <p:slideViewPr>
    <p:cSldViewPr>
      <p:cViewPr varScale="1">
        <p:scale>
          <a:sx n="79" d="100"/>
          <a:sy n="79" d="100"/>
        </p:scale>
        <p:origin x="-40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5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94"/>
    </p:cViewPr>
  </p:sorterViewPr>
  <p:notesViewPr>
    <p:cSldViewPr>
      <p:cViewPr varScale="1">
        <p:scale>
          <a:sx n="69" d="100"/>
          <a:sy n="69" d="100"/>
        </p:scale>
        <p:origin x="-2688" y="-108"/>
      </p:cViewPr>
      <p:guideLst>
        <p:guide orient="horz" pos="2923"/>
        <p:guide pos="218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033143" y="175081"/>
            <a:ext cx="220573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 eaLnBrk="0" hangingPunct="0">
              <a:defRPr sz="1400" b="1"/>
            </a:lvl1pPr>
          </a:lstStyle>
          <a:p>
            <a:pPr>
              <a:defRPr/>
            </a:pPr>
            <a:r>
              <a:rPr lang="en-US" dirty="0" smtClean="0"/>
              <a:t>doc.: IEEE 802.11-10/0287r1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95325" y="177800"/>
            <a:ext cx="8270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 eaLnBrk="0" hangingPunct="0">
              <a:defRPr sz="1400" b="1"/>
            </a:lvl1pPr>
          </a:lstStyle>
          <a:p>
            <a:pPr>
              <a:defRPr/>
            </a:pPr>
            <a:r>
              <a:rPr lang="de-DE" smtClean="0"/>
              <a:t>March 2010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4338990" y="8982075"/>
            <a:ext cx="197926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 eaLnBrk="0" hangingPunct="0">
              <a:defRPr/>
            </a:lvl1pPr>
          </a:lstStyle>
          <a:p>
            <a:pPr>
              <a:defRPr/>
            </a:pPr>
            <a:r>
              <a:rPr lang="en-US" dirty="0" smtClean="0"/>
              <a:t>Stefan Mangold, Roberto Aiello</a:t>
            </a:r>
            <a:endParaRPr lang="en-US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133725" y="8982075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3450" eaLnBrk="0" hangingPunct="0"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A10033D9-8447-4BBD-AFC5-2A4C44A05A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693738" y="387350"/>
            <a:ext cx="55467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693738" y="8982075"/>
            <a:ext cx="7112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933450" eaLnBrk="0" hangingPunct="0">
              <a:defRPr/>
            </a:pPr>
            <a:r>
              <a:rPr lang="en-US"/>
              <a:t>Submission</a:t>
            </a:r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693738" y="8970963"/>
            <a:ext cx="57007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085880" y="95706"/>
            <a:ext cx="219585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 eaLnBrk="0" hangingPunct="0">
              <a:defRPr sz="1400" b="1"/>
            </a:lvl1pPr>
            <a:lvl5pPr marL="0" marR="0" indent="0" algn="r" defTabSz="9334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5pPr>
          </a:lstStyle>
          <a:p>
            <a:pPr>
              <a:defRPr/>
            </a:pPr>
            <a:r>
              <a:rPr lang="en-US" dirty="0" smtClean="0"/>
              <a:t>doc.: IEEE 802.11-10/0287r1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54050" y="98425"/>
            <a:ext cx="8270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 eaLnBrk="0" hangingPunct="0">
              <a:defRPr sz="1400" b="1"/>
            </a:lvl1pPr>
          </a:lstStyle>
          <a:p>
            <a:pPr>
              <a:defRPr/>
            </a:pPr>
            <a:r>
              <a:rPr lang="de-DE" smtClean="0"/>
              <a:t>March 2010</a:t>
            </a:r>
            <a:endParaRPr lang="en-US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701675"/>
            <a:ext cx="4629150" cy="34686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408488"/>
            <a:ext cx="5086350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2" tIns="46038" rIns="936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40813" y="8985250"/>
            <a:ext cx="244092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7200" lvl="4" algn="r" defTabSz="933450" eaLnBrk="0" hangingPunct="0">
              <a:defRPr/>
            </a:lvl5pPr>
          </a:lstStyle>
          <a:p>
            <a:pPr lvl="4">
              <a:defRPr/>
            </a:pPr>
            <a:r>
              <a:rPr lang="en-US" dirty="0" smtClean="0"/>
              <a:t>Stefan Mangold, Roberto Aiello</a:t>
            </a:r>
            <a:endParaRPr lang="en-US" dirty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222625" y="8985250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 eaLnBrk="0" hangingPunct="0"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96DBB95E-FD94-4741-83FE-65C0BBAA54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3900" y="8985250"/>
            <a:ext cx="7112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/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doc.: IEEE 802.19-09/xxxxr0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de-DE" smtClean="0"/>
              <a:t>March 2010</a:t>
            </a:r>
            <a:endParaRPr lang="en-US" smtClean="0"/>
          </a:p>
        </p:txBody>
      </p:sp>
      <p:sp>
        <p:nvSpPr>
          <p:cNvPr id="40964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840813" y="8985250"/>
            <a:ext cx="2440925" cy="184666"/>
          </a:xfrm>
          <a:noFill/>
        </p:spPr>
        <p:txBody>
          <a:bodyPr/>
          <a:lstStyle/>
          <a:p>
            <a:pPr lvl="4"/>
            <a:r>
              <a:rPr lang="en-US" dirty="0" smtClean="0"/>
              <a:t>Stefan Mangold, Roberto Aiello</a:t>
            </a:r>
          </a:p>
        </p:txBody>
      </p:sp>
      <p:sp>
        <p:nvSpPr>
          <p:cNvPr id="409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 smtClean="0"/>
              <a:t>Page </a:t>
            </a:r>
            <a:fld id="{C5AE551A-9D69-435F-B6E9-4F0A68C86A16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409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409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802.19-09/xxxxr0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March 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Stefan Mangold, Roberto Aiello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96DBB95E-FD94-4741-83FE-65C0BBAA54C1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802.19-09/xxxxr0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March 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Stefan Mangold, Roberto Aiello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96DBB95E-FD94-4741-83FE-65C0BBAA54C1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802.19-09/xxxxr0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March 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Stefan Mangold, Roberto Aiello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96DBB95E-FD94-4741-83FE-65C0BBAA54C1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doc.: IEEE 802.15-&lt;doc#&gt;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de-DE" smtClean="0"/>
              <a:t>March 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/>
            <a:r>
              <a:rPr lang="en-US" smtClean="0"/>
              <a:t>&lt;author&gt;, &lt;company&gt;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8233D6C6-329C-4004-BFD9-EE1311C8510D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doc.: IEEE 802.19-09/xxxxr0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de-DE" smtClean="0"/>
              <a:t>March 2010</a:t>
            </a:r>
            <a:endParaRPr lang="en-US" smtClean="0"/>
          </a:p>
        </p:txBody>
      </p:sp>
      <p:sp>
        <p:nvSpPr>
          <p:cNvPr id="4198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840813" y="8985250"/>
            <a:ext cx="2440925" cy="184666"/>
          </a:xfrm>
          <a:noFill/>
        </p:spPr>
        <p:txBody>
          <a:bodyPr/>
          <a:lstStyle/>
          <a:p>
            <a:pPr lvl="4"/>
            <a:r>
              <a:rPr lang="en-US" dirty="0" smtClean="0"/>
              <a:t>Stefan Mangold, Roberto Aiello</a:t>
            </a:r>
          </a:p>
        </p:txBody>
      </p:sp>
      <p:sp>
        <p:nvSpPr>
          <p:cNvPr id="419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 smtClean="0"/>
              <a:t>Page </a:t>
            </a:r>
            <a:fld id="{BCB67469-DDA4-485F-A810-71B74437CEA8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419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419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5250" rIns="95250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933700" y="8985250"/>
            <a:ext cx="801688" cy="184666"/>
          </a:xfrm>
        </p:spPr>
        <p:txBody>
          <a:bodyPr/>
          <a:lstStyle/>
          <a:p>
            <a:fld id="{7F1C0000-F60A-48D1-B2F9-2FCE50817B2F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933700" y="8985250"/>
            <a:ext cx="801688" cy="184666"/>
          </a:xfrm>
        </p:spPr>
        <p:txBody>
          <a:bodyPr/>
          <a:lstStyle/>
          <a:p>
            <a:fld id="{7F1C0000-F60A-48D1-B2F9-2FCE50817B2F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doc.: IEEE 802.15-&lt;doc#&gt;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de-DE" smtClean="0"/>
              <a:t>March 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/>
            <a:r>
              <a:rPr lang="en-US" smtClean="0"/>
              <a:t>&lt;author&gt;, &lt;company&gt;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8233D6C6-329C-4004-BFD9-EE1311C8510D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doc.: IEEE 802.15-&lt;doc#&gt;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de-DE" smtClean="0"/>
              <a:t>March 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/>
            <a:r>
              <a:rPr lang="en-US" smtClean="0"/>
              <a:t>&lt;author&gt;, &lt;company&gt;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8233D6C6-329C-4004-BFD9-EE1311C8510D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802.19-09/xxxxr0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March 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Stefan Mangold, Roberto Aiello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96DBB95E-FD94-4741-83FE-65C0BBAA54C1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doc.: IEEE 802.15-&lt;doc#&gt;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de-DE" smtClean="0"/>
              <a:t>March 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/>
            <a:r>
              <a:rPr lang="en-US" smtClean="0"/>
              <a:t>&lt;author&gt;, &lt;company&gt;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8233D6C6-329C-4004-BFD9-EE1311C8510D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802.19-09/xxxxr0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March 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Stefan Mangold, Roberto Aiello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96DBB95E-FD94-4741-83FE-65C0BBAA54C1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1182055" cy="27699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March 2010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564665" y="6475413"/>
            <a:ext cx="1979260" cy="184666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Stefan Mangold, Roberto Aiello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336FD10D-B3E7-42BB-8B1E-F13D00C682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March 2010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Stefan Mangold, Roberto Aiello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253E6EC4-F8BA-4690-AEEF-E972220B1A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3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March 2010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Stefan Mangold, Roberto Aiello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863F684E-F529-4FE1-AE73-6B9BE88963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1182055" cy="27699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March 2010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564665" y="6475413"/>
            <a:ext cx="1979260" cy="184666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Stefan Mangold, Roberto Aiello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F1F6B5ED-9DE0-4115-961A-A62475735C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March 2010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Stefan Mangold, Roberto Aiello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5181915-EA11-4EC2-9EB1-8B4B6A41FC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March 2010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Stefan Mangold, Roberto Aiello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29FA59A1-FDBB-4716-9DFF-B445CD3A0F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March 2010</a:t>
            </a: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Stefan Mangold, Roberto Aiello</a:t>
            </a: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EE029A44-03F0-42BE-A029-CEE682965D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March 2010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Stefan Mangold, Roberto Aiello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F7B15D97-0107-4ED2-91CA-057FD02714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March 2010</a:t>
            </a: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Stefan Mangold, Roberto Aiello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022760BC-53C7-4996-A405-C67154FDBE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March 2010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Stefan Mangold, Roberto Aiello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86DF78E7-BDEA-462E-813D-F109983F64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March 2010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Stefan Mangold, Roberto Aiello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99C9E103-3F0F-4254-A85F-D06147F2BF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2601"/>
            <a:ext cx="118205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800" b="1"/>
            </a:lvl1pPr>
          </a:lstStyle>
          <a:p>
            <a:pPr>
              <a:defRPr/>
            </a:pPr>
            <a:r>
              <a:rPr lang="de-DE" smtClean="0"/>
              <a:t>March 2010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564665" y="6475413"/>
            <a:ext cx="197926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defRPr/>
            </a:lvl1pPr>
          </a:lstStyle>
          <a:p>
            <a:pPr>
              <a:defRPr/>
            </a:pPr>
            <a:r>
              <a:rPr lang="en-US" dirty="0" smtClean="0"/>
              <a:t>Stefan Mangold, Roberto Aiello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eaLnBrk="0" hangingPunct="0"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06ABC1EF-71F9-4E10-8501-DB5B3CFB18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5162485" y="332601"/>
            <a:ext cx="328301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b">
            <a:spAutoFit/>
          </a:bodyPr>
          <a:lstStyle/>
          <a:p>
            <a:pPr marL="457200" lvl="4" algn="r" eaLnBrk="0" hangingPunct="0">
              <a:defRPr/>
            </a:pPr>
            <a:r>
              <a:rPr lang="en-US" sz="1800" b="1" dirty="0"/>
              <a:t>doc.: IEEE </a:t>
            </a:r>
            <a:r>
              <a:rPr lang="en-US" sz="1800" b="1" dirty="0" smtClean="0"/>
              <a:t>802.11-10/0287r1</a:t>
            </a:r>
            <a:endParaRPr lang="en-US" sz="1800" b="1" dirty="0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85800" y="6475413"/>
            <a:ext cx="7112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/>
              <a:t>Submission</a:t>
            </a: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Microsoft_Office_Word_97_-_2003_Document1.doc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shettysid@gmail.com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isneyresearch.com/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meit.com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emf"/><Relationship Id="rId4" Type="http://schemas.openxmlformats.org/officeDocument/2006/relationships/hyperlink" Target="http://www.showmywhitespace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March 2010</a:t>
            </a:r>
            <a:endParaRPr lang="en-US" dirty="0" smtClean="0"/>
          </a:p>
        </p:txBody>
      </p:sp>
      <p:sp>
        <p:nvSpPr>
          <p:cNvPr id="102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Stefan Mangold, Roberto Aiello</a:t>
            </a:r>
            <a:endParaRPr lang="en-US" dirty="0" smtClean="0"/>
          </a:p>
        </p:txBody>
      </p:sp>
      <p:sp>
        <p:nvSpPr>
          <p:cNvPr id="10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B3AD196C-BCF4-4616-B409-6708D14FF716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38200"/>
            <a:ext cx="7772400" cy="1066800"/>
          </a:xfrm>
        </p:spPr>
        <p:txBody>
          <a:bodyPr/>
          <a:lstStyle/>
          <a:p>
            <a:r>
              <a:rPr lang="en-US" noProof="0" dirty="0" smtClean="0"/>
              <a:t>Towards carrier-grade 802.11 at </a:t>
            </a:r>
            <a:br>
              <a:rPr lang="en-US" noProof="0" dirty="0" smtClean="0"/>
            </a:br>
            <a:r>
              <a:rPr lang="en-US" noProof="0" dirty="0" smtClean="0"/>
              <a:t>Disney theme parks</a:t>
            </a:r>
          </a:p>
        </p:txBody>
      </p:sp>
      <p:sp>
        <p:nvSpPr>
          <p:cNvPr id="103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2286000"/>
            <a:ext cx="7772400" cy="381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2000" noProof="0" smtClean="0"/>
              <a:t>Date:</a:t>
            </a:r>
            <a:r>
              <a:rPr lang="en-US" sz="2000" b="0" noProof="0" smtClean="0"/>
              <a:t> 2010-03-16</a:t>
            </a:r>
          </a:p>
        </p:txBody>
      </p:sp>
      <p:graphicFrame>
        <p:nvGraphicFramePr>
          <p:cNvPr id="1026" name="Object 11"/>
          <p:cNvGraphicFramePr>
            <a:graphicFrameLocks noChangeAspect="1"/>
          </p:cNvGraphicFramePr>
          <p:nvPr/>
        </p:nvGraphicFramePr>
        <p:xfrm>
          <a:off x="509588" y="3067050"/>
          <a:ext cx="7997825" cy="2570163"/>
        </p:xfrm>
        <a:graphic>
          <a:graphicData uri="http://schemas.openxmlformats.org/presentationml/2006/ole">
            <p:oleObj spid="_x0000_s1026" name="Document" r:id="rId4" imgW="8231336" imgH="2646291" progId="Word.Document.8">
              <p:embed/>
            </p:oleObj>
          </a:graphicData>
        </a:graphic>
      </p:graphicFrame>
      <p:sp>
        <p:nvSpPr>
          <p:cNvPr id="1032" name="Rectangle 12"/>
          <p:cNvSpPr>
            <a:spLocks noChangeArrowheads="1"/>
          </p:cNvSpPr>
          <p:nvPr/>
        </p:nvSpPr>
        <p:spPr bwMode="auto">
          <a:xfrm>
            <a:off x="533400" y="2667000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b="1"/>
              <a:t>Authors:</a:t>
            </a:r>
            <a:endParaRPr lang="en-US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link budget estimation</a:t>
            </a:r>
            <a:br>
              <a:rPr lang="en-US" noProof="0" dirty="0" smtClean="0"/>
            </a:br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March 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Stefan Mangold, Roberto Aiello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F1F6B5ED-9DE0-4115-961A-A62475735CD0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523999"/>
            <a:ext cx="5029200" cy="4817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6248400" y="4992469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Path loss mode: Okumura-</a:t>
            </a:r>
            <a:r>
              <a:rPr lang="en-US" dirty="0" err="1" smtClean="0"/>
              <a:t>Hata</a:t>
            </a:r>
            <a:r>
              <a:rPr lang="en-US" dirty="0" smtClean="0"/>
              <a:t>, suburban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248400" y="5678269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Thanks to Sid </a:t>
            </a:r>
            <a:r>
              <a:rPr lang="en-US" dirty="0" err="1" smtClean="0"/>
              <a:t>Shetty</a:t>
            </a:r>
            <a:r>
              <a:rPr lang="en-US" dirty="0" smtClean="0"/>
              <a:t> (</a:t>
            </a:r>
            <a:r>
              <a:rPr lang="en-US" dirty="0" smtClean="0">
                <a:hlinkClick r:id="rId4"/>
              </a:rPr>
              <a:t>shettysid@gmail.com</a:t>
            </a:r>
            <a:r>
              <a:rPr lang="en-US" dirty="0" smtClean="0"/>
              <a:t>) for contribution to the link budget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</a:t>
            </a:r>
            <a:r>
              <a:rPr lang="en-US" dirty="0" smtClean="0"/>
              <a:t>ystem parameters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</a:t>
            </a:r>
            <a:r>
              <a:rPr lang="en-US" noProof="0" dirty="0" err="1" smtClean="0"/>
              <a:t>odulation</a:t>
            </a:r>
            <a:r>
              <a:rPr lang="en-US" noProof="0" dirty="0" smtClean="0"/>
              <a:t> </a:t>
            </a:r>
            <a:r>
              <a:rPr lang="en-US" noProof="0" dirty="0" smtClean="0"/>
              <a:t>parameters</a:t>
            </a:r>
          </a:p>
          <a:p>
            <a:pPr lvl="1"/>
            <a:r>
              <a:rPr lang="en-US" noProof="0" dirty="0" smtClean="0"/>
              <a:t>64-QAM, 5/6, 5MHz bandwidth. 16.25Mbps at 800ns GI</a:t>
            </a:r>
          </a:p>
          <a:p>
            <a:r>
              <a:rPr lang="en-US" dirty="0" smtClean="0"/>
              <a:t>b</a:t>
            </a:r>
            <a:r>
              <a:rPr lang="en-US" noProof="0" dirty="0" err="1" smtClean="0"/>
              <a:t>andwidth</a:t>
            </a:r>
            <a:endParaRPr lang="en-US" noProof="0" dirty="0" smtClean="0"/>
          </a:p>
          <a:p>
            <a:pPr lvl="1"/>
            <a:r>
              <a:rPr lang="en-US" noProof="0" dirty="0" smtClean="0"/>
              <a:t>8 channels x 5 MHz</a:t>
            </a:r>
          </a:p>
          <a:p>
            <a:r>
              <a:rPr lang="en-US" noProof="0" dirty="0" smtClean="0"/>
              <a:t>throughput </a:t>
            </a:r>
            <a:endParaRPr lang="en-US" noProof="0" dirty="0" smtClean="0"/>
          </a:p>
          <a:p>
            <a:pPr lvl="1"/>
            <a:r>
              <a:rPr lang="en-US" noProof="0" dirty="0" smtClean="0"/>
              <a:t>132Mbps data rate, single spatial stream</a:t>
            </a:r>
          </a:p>
          <a:p>
            <a:pPr lvl="1"/>
            <a:r>
              <a:rPr lang="en-US" noProof="0" dirty="0" smtClean="0"/>
              <a:t>528Mbps data rate, four spatial streams</a:t>
            </a:r>
          </a:p>
          <a:p>
            <a:r>
              <a:rPr lang="en-US" dirty="0" smtClean="0"/>
              <a:t>c</a:t>
            </a:r>
            <a:r>
              <a:rPr lang="en-US" noProof="0" dirty="0" err="1" smtClean="0"/>
              <a:t>omparison</a:t>
            </a:r>
            <a:r>
              <a:rPr lang="en-US" noProof="0" dirty="0" smtClean="0"/>
              <a:t> </a:t>
            </a:r>
            <a:r>
              <a:rPr lang="en-US" noProof="0" dirty="0" smtClean="0"/>
              <a:t>with other technologies</a:t>
            </a:r>
          </a:p>
          <a:p>
            <a:pPr lvl="1"/>
            <a:r>
              <a:rPr lang="en-US" dirty="0" smtClean="0"/>
              <a:t>o</a:t>
            </a:r>
            <a:r>
              <a:rPr lang="en-US" noProof="0" dirty="0" err="1" smtClean="0"/>
              <a:t>nly</a:t>
            </a:r>
            <a:r>
              <a:rPr lang="en-US" noProof="0" dirty="0" smtClean="0"/>
              <a:t> </a:t>
            </a:r>
            <a:r>
              <a:rPr lang="en-US" noProof="0" dirty="0" smtClean="0"/>
              <a:t>one access point as compared to 802.11g or 802.11n that requires infrastructure</a:t>
            </a:r>
          </a:p>
          <a:p>
            <a:pPr lvl="1"/>
            <a:r>
              <a:rPr lang="en-US" dirty="0" smtClean="0"/>
              <a:t>s</a:t>
            </a:r>
            <a:r>
              <a:rPr lang="en-US" noProof="0" dirty="0" smtClean="0"/>
              <a:t>ingle-cell throughput comparable to WiMAX</a:t>
            </a:r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March 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Stefan Mangold, Roberto Aiello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F1F6B5ED-9DE0-4115-961A-A62475735CD0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carrier-grade 802.11</a:t>
            </a:r>
            <a:br>
              <a:rPr lang="en-US" dirty="0" smtClean="0"/>
            </a:br>
            <a:r>
              <a:rPr lang="en-US" sz="2800" b="0" noProof="0" dirty="0" smtClean="0"/>
              <a:t>frequency division duplex</a:t>
            </a:r>
            <a:endParaRPr lang="en-US" sz="2800" b="0" noProof="0" dirty="0"/>
          </a:p>
        </p:txBody>
      </p:sp>
      <p:pic>
        <p:nvPicPr>
          <p:cNvPr id="7" name="Content Placeholder 6" descr="802.11FDD basics.em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24000" y="1982967"/>
            <a:ext cx="6661151" cy="4113033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March 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Stefan Mangold, Roberto Aiello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F1F6B5ED-9DE0-4115-961A-A62475735CD0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evaluation scenario</a:t>
            </a:r>
            <a:br>
              <a:rPr lang="en-US" noProof="0" dirty="0" smtClean="0"/>
            </a:br>
            <a:r>
              <a:rPr lang="en-US" sz="2800" b="0" dirty="0" smtClean="0"/>
              <a:t>3 clients per access point</a:t>
            </a:r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March 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Stefan Mangold, Roberto Aiello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F1F6B5ED-9DE0-4115-961A-A62475735CD0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7" name="Picture 6" descr="scenario02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53000" y="2286000"/>
            <a:ext cx="3475990" cy="347599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scenario01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2362200"/>
            <a:ext cx="3200400" cy="3200400"/>
          </a:xfrm>
          <a:prstGeom prst="rect">
            <a:avLst/>
          </a:prstGeom>
        </p:spPr>
      </p:pic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/>
          </a:p>
        </p:txBody>
      </p:sp>
      <p:grpSp>
        <p:nvGrpSpPr>
          <p:cNvPr id="16386" name="Group 2"/>
          <p:cNvGrpSpPr>
            <a:grpSpLocks/>
          </p:cNvGrpSpPr>
          <p:nvPr/>
        </p:nvGrpSpPr>
        <p:grpSpPr bwMode="auto">
          <a:xfrm>
            <a:off x="1828800" y="2438400"/>
            <a:ext cx="6934200" cy="2895600"/>
            <a:chOff x="5854" y="1157"/>
            <a:chExt cx="5133" cy="2727"/>
          </a:xfrm>
        </p:grpSpPr>
        <p:sp>
          <p:nvSpPr>
            <p:cNvPr id="16387" name="Oval 3"/>
            <p:cNvSpPr>
              <a:spLocks noChangeArrowheads="1"/>
            </p:cNvSpPr>
            <p:nvPr/>
          </p:nvSpPr>
          <p:spPr bwMode="auto">
            <a:xfrm>
              <a:off x="5854" y="2144"/>
              <a:ext cx="646" cy="649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  <p:cxnSp>
          <p:nvCxnSpPr>
            <p:cNvPr id="16388" name="AutoShape 4"/>
            <p:cNvCxnSpPr>
              <a:cxnSpLocks noChangeShapeType="1"/>
            </p:cNvCxnSpPr>
            <p:nvPr/>
          </p:nvCxnSpPr>
          <p:spPr bwMode="auto">
            <a:xfrm flipV="1">
              <a:off x="6115" y="1157"/>
              <a:ext cx="3234" cy="987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prstDash val="sysDot"/>
              <a:round/>
              <a:headEnd/>
              <a:tailEnd/>
            </a:ln>
          </p:spPr>
        </p:cxnSp>
        <p:cxnSp>
          <p:nvCxnSpPr>
            <p:cNvPr id="16389" name="AutoShape 5"/>
            <p:cNvCxnSpPr>
              <a:cxnSpLocks noChangeShapeType="1"/>
            </p:cNvCxnSpPr>
            <p:nvPr/>
          </p:nvCxnSpPr>
          <p:spPr bwMode="auto">
            <a:xfrm>
              <a:off x="6115" y="2777"/>
              <a:ext cx="3041" cy="1027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prstDash val="sysDot"/>
              <a:round/>
              <a:headEnd/>
              <a:tailEnd/>
            </a:ln>
          </p:spPr>
        </p:cxnSp>
        <p:sp>
          <p:nvSpPr>
            <p:cNvPr id="16390" name="Oval 6"/>
            <p:cNvSpPr>
              <a:spLocks noChangeArrowheads="1"/>
            </p:cNvSpPr>
            <p:nvPr/>
          </p:nvSpPr>
          <p:spPr bwMode="auto">
            <a:xfrm>
              <a:off x="8260" y="1157"/>
              <a:ext cx="2727" cy="2727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comparing FDD </a:t>
            </a:r>
            <a:r>
              <a:rPr lang="en-US" noProof="0" dirty="0" smtClean="0"/>
              <a:t>with 802.11</a:t>
            </a:r>
            <a:endParaRPr lang="en-US" noProof="0" dirty="0"/>
          </a:p>
        </p:txBody>
      </p:sp>
      <p:pic>
        <p:nvPicPr>
          <p:cNvPr id="7" name="Content Placeholder 6" descr="CSMAdelay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939238" y="2510076"/>
            <a:ext cx="3204762" cy="1909524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March 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17065" y="6475413"/>
            <a:ext cx="1979260" cy="184666"/>
          </a:xfrm>
        </p:spPr>
        <p:txBody>
          <a:bodyPr/>
          <a:lstStyle/>
          <a:p>
            <a:pPr>
              <a:defRPr/>
            </a:pPr>
            <a:r>
              <a:rPr lang="en-US" smtClean="0"/>
              <a:t>Stefan Mangold, Roberto Aiello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497388" y="6475413"/>
            <a:ext cx="530225" cy="182562"/>
          </a:xfrm>
        </p:spPr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F1F6B5ED-9DE0-4115-961A-A62475735CD0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12" name="Picture 11" descr="CSMAthrp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67409" y="2510076"/>
            <a:ext cx="3176191" cy="1909524"/>
          </a:xfrm>
          <a:prstGeom prst="rect">
            <a:avLst/>
          </a:prstGeom>
        </p:spPr>
      </p:pic>
      <p:pic>
        <p:nvPicPr>
          <p:cNvPr id="13" name="Picture 12" descr="FDDthrp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67409" y="4486752"/>
            <a:ext cx="3176191" cy="1909524"/>
          </a:xfrm>
          <a:prstGeom prst="rect">
            <a:avLst/>
          </a:prstGeom>
        </p:spPr>
      </p:pic>
      <p:pic>
        <p:nvPicPr>
          <p:cNvPr id="14" name="Picture 13" descr="FDDdelay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44000" y="4491276"/>
            <a:ext cx="3200000" cy="1909524"/>
          </a:xfrm>
          <a:prstGeom prst="rect">
            <a:avLst/>
          </a:prstGeom>
        </p:spPr>
      </p:pic>
      <p:sp>
        <p:nvSpPr>
          <p:cNvPr id="18" name="Text Placeholder 17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buNone/>
            </a:pPr>
            <a:r>
              <a:rPr lang="en-US" sz="2000" noProof="0" dirty="0" smtClean="0"/>
              <a:t>scenario: two downlink &amp; two uplink streams (high and low priority)</a:t>
            </a:r>
          </a:p>
          <a:p>
            <a:pPr>
              <a:buNone/>
            </a:pPr>
            <a:endParaRPr lang="en-US" sz="1800" noProof="0" dirty="0" smtClean="0"/>
          </a:p>
          <a:p>
            <a:pPr>
              <a:buNone/>
            </a:pPr>
            <a:r>
              <a:rPr lang="en-US" sz="2000" noProof="0" dirty="0" smtClean="0"/>
              <a:t>802.11:</a:t>
            </a:r>
            <a:endParaRPr lang="en-US" sz="2000" noProof="0" dirty="0" smtClean="0"/>
          </a:p>
          <a:p>
            <a:r>
              <a:rPr lang="en-US" sz="2000" noProof="0" dirty="0" smtClean="0"/>
              <a:t>single channel</a:t>
            </a:r>
          </a:p>
          <a:p>
            <a:r>
              <a:rPr lang="en-US" sz="2000" noProof="0" dirty="0" smtClean="0"/>
              <a:t>1x12Mb/s</a:t>
            </a:r>
          </a:p>
          <a:p>
            <a:pPr>
              <a:buNone/>
            </a:pPr>
            <a:endParaRPr lang="en-US" sz="2000" noProof="0" dirty="0" smtClean="0"/>
          </a:p>
          <a:p>
            <a:pPr>
              <a:buNone/>
            </a:pPr>
            <a:r>
              <a:rPr lang="en-US" sz="2000" noProof="0" dirty="0" smtClean="0"/>
              <a:t>FDD:</a:t>
            </a:r>
          </a:p>
          <a:p>
            <a:r>
              <a:rPr lang="en-US" sz="2000" noProof="0" dirty="0" smtClean="0"/>
              <a:t>dual channel</a:t>
            </a:r>
          </a:p>
          <a:p>
            <a:r>
              <a:rPr lang="en-US" sz="2000" noProof="0" dirty="0" smtClean="0"/>
              <a:t>2x6Mb/s</a:t>
            </a:r>
          </a:p>
          <a:p>
            <a:r>
              <a:rPr lang="en-US" sz="2000" noProof="0" dirty="0" smtClean="0"/>
              <a:t>same </a:t>
            </a:r>
            <a:r>
              <a:rPr lang="en-US" sz="2000" noProof="0" dirty="0" err="1" smtClean="0"/>
              <a:t>thrp</a:t>
            </a:r>
            <a:r>
              <a:rPr lang="en-US" sz="2000" noProof="0" dirty="0" smtClean="0"/>
              <a:t>.</a:t>
            </a:r>
          </a:p>
          <a:p>
            <a:r>
              <a:rPr lang="en-US" sz="2000" noProof="0" dirty="0" smtClean="0"/>
              <a:t>slightly higher</a:t>
            </a:r>
            <a:br>
              <a:rPr lang="en-US" sz="2000" noProof="0" dirty="0" smtClean="0"/>
            </a:br>
            <a:r>
              <a:rPr lang="en-US" sz="2000" noProof="0" dirty="0" smtClean="0"/>
              <a:t>delay</a:t>
            </a:r>
            <a:endParaRPr lang="en-US" sz="2000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FDD advantages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potentially more TVWS channels available for 802.11</a:t>
            </a:r>
          </a:p>
          <a:p>
            <a:pPr lvl="1"/>
            <a:r>
              <a:rPr lang="en-US" dirty="0" smtClean="0"/>
              <a:t>example: Magic Kingdom application</a:t>
            </a:r>
          </a:p>
          <a:p>
            <a:r>
              <a:rPr lang="en-US" dirty="0" smtClean="0"/>
              <a:t>802.11 could be deployed in any paired spectrum</a:t>
            </a:r>
          </a:p>
          <a:p>
            <a:pPr lvl="1"/>
            <a:r>
              <a:rPr lang="en-US" dirty="0" smtClean="0"/>
              <a:t>WiMAX</a:t>
            </a:r>
          </a:p>
          <a:p>
            <a:pPr lvl="1"/>
            <a:r>
              <a:rPr lang="en-US" dirty="0" smtClean="0"/>
              <a:t>LTE, including 700 MHz</a:t>
            </a:r>
          </a:p>
          <a:p>
            <a:r>
              <a:rPr lang="en-US" dirty="0" smtClean="0"/>
              <a:t>facilitates regulation for multiple operators</a:t>
            </a:r>
          </a:p>
          <a:p>
            <a:r>
              <a:rPr lang="en-US" dirty="0" smtClean="0"/>
              <a:t>performance</a:t>
            </a:r>
          </a:p>
          <a:p>
            <a:pPr lvl="1"/>
            <a:r>
              <a:rPr lang="en-US" dirty="0" smtClean="0"/>
              <a:t>Simulation shows FDD throughput similar to CSMA</a:t>
            </a:r>
          </a:p>
          <a:p>
            <a:pPr lvl="1"/>
            <a:r>
              <a:rPr lang="en-US" dirty="0" smtClean="0"/>
              <a:t>FDD allows to reserve capacity to the access point for carrier-grade networks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March 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Stefan Mangold, Roberto Aiello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F1F6B5ED-9DE0-4115-961A-A62475735CD0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</a:t>
            </a:r>
            <a:r>
              <a:rPr lang="en-US" noProof="0" dirty="0" err="1" smtClean="0"/>
              <a:t>onclusions</a:t>
            </a:r>
            <a:r>
              <a:rPr lang="en-US" noProof="0" dirty="0" smtClean="0"/>
              <a:t/>
            </a:r>
            <a:br>
              <a:rPr lang="en-US" noProof="0" dirty="0" smtClean="0"/>
            </a:br>
            <a:endParaRPr lang="en-US" b="0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600" dirty="0" smtClean="0"/>
              <a:t>p</a:t>
            </a:r>
            <a:r>
              <a:rPr lang="en-US" sz="1600" noProof="0" dirty="0" err="1" smtClean="0"/>
              <a:t>otential</a:t>
            </a:r>
            <a:r>
              <a:rPr lang="en-US" sz="1600" noProof="0" dirty="0" smtClean="0"/>
              <a:t> use of 802.11 enabled handhelds in Disney theme </a:t>
            </a:r>
            <a:r>
              <a:rPr lang="en-US" sz="1600" dirty="0" smtClean="0"/>
              <a:t>p</a:t>
            </a:r>
            <a:r>
              <a:rPr lang="en-US" sz="1600" noProof="0" dirty="0" smtClean="0"/>
              <a:t>arks </a:t>
            </a:r>
          </a:p>
          <a:p>
            <a:pPr lvl="1"/>
            <a:r>
              <a:rPr lang="en-US" sz="1400" dirty="0" smtClean="0"/>
              <a:t>m</a:t>
            </a:r>
            <a:r>
              <a:rPr lang="en-US" sz="1400" noProof="0" dirty="0" err="1" smtClean="0"/>
              <a:t>obile</a:t>
            </a:r>
            <a:r>
              <a:rPr lang="en-US" sz="1400" noProof="0" dirty="0" smtClean="0"/>
              <a:t> </a:t>
            </a:r>
            <a:r>
              <a:rPr lang="en-US" sz="1400" noProof="0" dirty="0" smtClean="0"/>
              <a:t>and fixed </a:t>
            </a:r>
            <a:r>
              <a:rPr lang="en-US" sz="1400" noProof="0" dirty="0" smtClean="0"/>
              <a:t>operation</a:t>
            </a:r>
          </a:p>
          <a:p>
            <a:pPr lvl="1"/>
            <a:r>
              <a:rPr lang="en-US" sz="1400" dirty="0" smtClean="0"/>
              <a:t>s</a:t>
            </a:r>
            <a:r>
              <a:rPr lang="en-US" sz="1400" dirty="0" smtClean="0"/>
              <a:t>ingle TVWS base station to cover the theme park</a:t>
            </a:r>
            <a:endParaRPr lang="en-US" sz="1400" noProof="0" dirty="0" smtClean="0"/>
          </a:p>
          <a:p>
            <a:r>
              <a:rPr lang="en-US" sz="1600" noProof="0" dirty="0" smtClean="0"/>
              <a:t>Magic Kingdom example</a:t>
            </a:r>
          </a:p>
          <a:p>
            <a:pPr lvl="1"/>
            <a:r>
              <a:rPr lang="en-US" sz="1400" dirty="0" smtClean="0"/>
              <a:t>s</a:t>
            </a:r>
            <a:r>
              <a:rPr lang="en-US" sz="1400" dirty="0" smtClean="0"/>
              <a:t>eparate uplink and downlink due to FCC regulations</a:t>
            </a:r>
          </a:p>
          <a:p>
            <a:pPr lvl="1"/>
            <a:r>
              <a:rPr lang="en-US" sz="1400" noProof="0" dirty="0" smtClean="0"/>
              <a:t>need FDD</a:t>
            </a:r>
          </a:p>
          <a:p>
            <a:r>
              <a:rPr lang="en-US" sz="1600" noProof="0" dirty="0" smtClean="0"/>
              <a:t>PHY </a:t>
            </a:r>
            <a:r>
              <a:rPr lang="en-US" sz="1600" dirty="0" smtClean="0"/>
              <a:t>requirements</a:t>
            </a:r>
          </a:p>
          <a:p>
            <a:pPr lvl="1"/>
            <a:r>
              <a:rPr lang="en-US" sz="1400" dirty="0" smtClean="0"/>
              <a:t>PHY changes for low cost implementation (OOB filtering</a:t>
            </a:r>
            <a:r>
              <a:rPr lang="en-US" sz="1400" dirty="0" smtClean="0"/>
              <a:t>)</a:t>
            </a:r>
          </a:p>
          <a:p>
            <a:r>
              <a:rPr lang="en-US" sz="1600" dirty="0" smtClean="0"/>
              <a:t>MAC requirements</a:t>
            </a:r>
          </a:p>
          <a:p>
            <a:pPr lvl="1"/>
            <a:r>
              <a:rPr lang="en-US" sz="1400" dirty="0" smtClean="0"/>
              <a:t>single transmitter for half </a:t>
            </a:r>
            <a:r>
              <a:rPr lang="en-US" sz="1400" dirty="0" smtClean="0"/>
              <a:t>duplex: dual </a:t>
            </a:r>
            <a:r>
              <a:rPr lang="en-US" sz="1400" dirty="0" smtClean="0"/>
              <a:t>channel CCA &amp; NAV</a:t>
            </a:r>
          </a:p>
          <a:p>
            <a:pPr lvl="1"/>
            <a:r>
              <a:rPr lang="en-US" sz="1400" dirty="0" smtClean="0"/>
              <a:t>coordinated dual-radio for full </a:t>
            </a:r>
            <a:r>
              <a:rPr lang="en-US" sz="1400" dirty="0" smtClean="0"/>
              <a:t>duplex: dual </a:t>
            </a:r>
            <a:r>
              <a:rPr lang="en-US" sz="1400" dirty="0" smtClean="0"/>
              <a:t>channel CCA &amp; NAV</a:t>
            </a:r>
          </a:p>
          <a:p>
            <a:pPr lvl="1"/>
            <a:r>
              <a:rPr lang="en-US" sz="1400" dirty="0" smtClean="0"/>
              <a:t>modified NAV </a:t>
            </a:r>
            <a:r>
              <a:rPr lang="en-US" sz="1400" dirty="0" smtClean="0"/>
              <a:t>rules</a:t>
            </a:r>
            <a:endParaRPr lang="en-US" sz="1400" noProof="0" dirty="0" smtClean="0"/>
          </a:p>
          <a:p>
            <a:r>
              <a:rPr lang="en-US" sz="1600" dirty="0" smtClean="0"/>
              <a:t>a </a:t>
            </a:r>
            <a:r>
              <a:rPr lang="en-US" sz="1600" dirty="0" smtClean="0"/>
              <a:t>step towards carrier-grade </a:t>
            </a:r>
            <a:r>
              <a:rPr lang="en-US" sz="1600" dirty="0" smtClean="0"/>
              <a:t>802.11 with FDD</a:t>
            </a:r>
          </a:p>
          <a:p>
            <a:pPr lvl="1"/>
            <a:r>
              <a:rPr lang="en-US" sz="1400" dirty="0" smtClean="0"/>
              <a:t>allows to reserve capacity to the access point</a:t>
            </a:r>
            <a:endParaRPr lang="en-US" sz="1400" dirty="0" smtClean="0"/>
          </a:p>
          <a:p>
            <a:pPr lvl="1"/>
            <a:r>
              <a:rPr lang="en-US" sz="1400" dirty="0" smtClean="0"/>
              <a:t>collision </a:t>
            </a:r>
            <a:r>
              <a:rPr lang="en-US" sz="1400" dirty="0" smtClean="0"/>
              <a:t>detection instead of collision avoidance</a:t>
            </a:r>
          </a:p>
          <a:p>
            <a:pPr lvl="1"/>
            <a:r>
              <a:rPr lang="en-US" sz="1400" dirty="0" smtClean="0"/>
              <a:t>operation in licensed, paired </a:t>
            </a:r>
            <a:r>
              <a:rPr lang="en-US" sz="1400" dirty="0" smtClean="0"/>
              <a:t>spectrum</a:t>
            </a:r>
            <a:endParaRPr lang="en-US" sz="14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March 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Stefan Mangold, Roberto Aiello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1C6A979E-6BE7-4840-8ABA-F22D8D8DFF6D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2438400"/>
          </a:xfrm>
        </p:spPr>
        <p:txBody>
          <a:bodyPr/>
          <a:lstStyle/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thank you for your attention!</a:t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>
                <a:hlinkClick r:id="rId2"/>
              </a:rPr>
              <a:t>www.disneyresearch.com</a:t>
            </a:r>
            <a:r>
              <a:rPr lang="en-US" noProof="0" dirty="0" smtClean="0"/>
              <a:t/>
            </a:r>
            <a:br>
              <a:rPr lang="en-US" noProof="0" dirty="0" smtClean="0"/>
            </a:br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March 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Stefan Mangold, Roberto Aiello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F1F6B5ED-9DE0-4115-961A-A62475735CD0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</a:t>
            </a:r>
            <a:r>
              <a:rPr lang="en-US" noProof="0" dirty="0" err="1" smtClean="0"/>
              <a:t>ummary</a:t>
            </a:r>
            <a:endParaRPr lang="en-US" noProof="0" dirty="0" smtClean="0"/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noProof="0" dirty="0" smtClean="0"/>
              <a:t>about Disney &amp; Disney Research</a:t>
            </a:r>
          </a:p>
          <a:p>
            <a:r>
              <a:rPr lang="en-US" noProof="0" dirty="0" smtClean="0"/>
              <a:t>deployment scenarios &amp; application examples</a:t>
            </a:r>
          </a:p>
          <a:p>
            <a:pPr lvl="1"/>
            <a:r>
              <a:rPr lang="en-US" noProof="0" dirty="0" smtClean="0"/>
              <a:t>detailed analysis for Magic Kingdom</a:t>
            </a:r>
          </a:p>
          <a:p>
            <a:r>
              <a:rPr lang="en-US" noProof="0" dirty="0" smtClean="0"/>
              <a:t>TVWS </a:t>
            </a:r>
            <a:r>
              <a:rPr lang="en-US" noProof="0" dirty="0" smtClean="0"/>
              <a:t>opportunity for </a:t>
            </a:r>
            <a:r>
              <a:rPr lang="en-US" noProof="0" dirty="0" smtClean="0"/>
              <a:t>Magic </a:t>
            </a:r>
            <a:r>
              <a:rPr lang="en-US" noProof="0" dirty="0" smtClean="0"/>
              <a:t>Kingdom application</a:t>
            </a:r>
            <a:endParaRPr lang="en-US" noProof="0" dirty="0" smtClean="0"/>
          </a:p>
          <a:p>
            <a:pPr lvl="1"/>
            <a:r>
              <a:rPr lang="en-US" noProof="0" dirty="0" smtClean="0"/>
              <a:t>channel availability, link budget</a:t>
            </a:r>
          </a:p>
          <a:p>
            <a:r>
              <a:rPr lang="en-US" dirty="0" smtClean="0"/>
              <a:t>n</a:t>
            </a:r>
            <a:r>
              <a:rPr lang="en-US" noProof="0" dirty="0" err="1" smtClean="0"/>
              <a:t>eed</a:t>
            </a:r>
            <a:r>
              <a:rPr lang="en-US" noProof="0" dirty="0" smtClean="0"/>
              <a:t> for frequency </a:t>
            </a:r>
            <a:r>
              <a:rPr lang="en-US" noProof="0" dirty="0" smtClean="0"/>
              <a:t>division </a:t>
            </a:r>
            <a:r>
              <a:rPr lang="en-US" noProof="0" dirty="0" smtClean="0"/>
              <a:t>duplex</a:t>
            </a:r>
            <a:endParaRPr lang="en-US" noProof="0" dirty="0" smtClean="0"/>
          </a:p>
          <a:p>
            <a:r>
              <a:rPr lang="en-US" noProof="0" dirty="0" smtClean="0"/>
              <a:t>conclusions</a:t>
            </a:r>
          </a:p>
        </p:txBody>
      </p:sp>
      <p:sp>
        <p:nvSpPr>
          <p:cNvPr id="307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de-DE" smtClean="0"/>
              <a:t>March 2010</a:t>
            </a:r>
            <a:endParaRPr lang="en-US" dirty="0" smtClean="0"/>
          </a:p>
        </p:txBody>
      </p:sp>
      <p:sp>
        <p:nvSpPr>
          <p:cNvPr id="307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Stefan Mangold, Roberto Aiello</a:t>
            </a:r>
            <a:endParaRPr lang="en-US" dirty="0" smtClean="0"/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DA772BD6-2E25-450D-802C-87A03F7DB747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</a:t>
            </a:r>
            <a:r>
              <a:rPr lang="en-US" noProof="0" dirty="0" smtClean="0"/>
              <a:t>bout </a:t>
            </a:r>
            <a:r>
              <a:rPr lang="en-US" noProof="0" dirty="0" smtClean="0"/>
              <a:t>Disney</a:t>
            </a:r>
            <a:endParaRPr lang="en-US" noProof="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</a:t>
            </a:r>
            <a:r>
              <a:rPr lang="en-US" dirty="0" smtClean="0"/>
              <a:t>ome of our divisions / ventures with interest in </a:t>
            </a:r>
            <a:r>
              <a:rPr lang="en-US" noProof="0" dirty="0" smtClean="0"/>
              <a:t>carrier-grade 802.11 &amp; TVWS:</a:t>
            </a:r>
            <a:endParaRPr lang="en-US" noProof="0" dirty="0" smtClean="0"/>
          </a:p>
          <a:p>
            <a:pPr lvl="1"/>
            <a:r>
              <a:rPr lang="en-US" noProof="0" dirty="0" smtClean="0"/>
              <a:t>Walt Disney Studio Entertainment</a:t>
            </a:r>
          </a:p>
          <a:p>
            <a:pPr lvl="1"/>
            <a:r>
              <a:rPr lang="en-US" noProof="0" dirty="0" smtClean="0"/>
              <a:t>Disney Consumer Products</a:t>
            </a:r>
          </a:p>
          <a:p>
            <a:pPr lvl="1"/>
            <a:r>
              <a:rPr lang="en-US" noProof="0" dirty="0" smtClean="0"/>
              <a:t>Walt Disney Parks and Resorts</a:t>
            </a:r>
          </a:p>
          <a:p>
            <a:pPr lvl="1"/>
            <a:r>
              <a:rPr lang="en-US" noProof="0" dirty="0" smtClean="0"/>
              <a:t>Disney Cruise Line</a:t>
            </a:r>
          </a:p>
          <a:p>
            <a:pPr lvl="1"/>
            <a:r>
              <a:rPr lang="en-US" noProof="0" dirty="0" smtClean="0"/>
              <a:t>Disney Interactive Media Group</a:t>
            </a:r>
          </a:p>
          <a:p>
            <a:pPr lvl="1"/>
            <a:r>
              <a:rPr lang="en-US" noProof="0" dirty="0" smtClean="0"/>
              <a:t>Disney-ABC Television Group</a:t>
            </a:r>
          </a:p>
          <a:p>
            <a:pPr lvl="1"/>
            <a:r>
              <a:rPr lang="en-US" noProof="0" dirty="0" smtClean="0"/>
              <a:t>ESPN Inc.</a:t>
            </a:r>
          </a:p>
          <a:p>
            <a:pPr lvl="1"/>
            <a:r>
              <a:rPr lang="en-US" noProof="0" dirty="0" smtClean="0"/>
              <a:t>Radio Disney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March 2010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Stefan Mangold, Roberto Aiello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1C6A979E-6BE7-4840-8ABA-F22D8D8DFF6D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</a:t>
            </a:r>
            <a:r>
              <a:rPr lang="en-US" noProof="0" dirty="0" smtClean="0"/>
              <a:t>bout </a:t>
            </a:r>
            <a:r>
              <a:rPr lang="en-US" noProof="0" dirty="0" smtClean="0"/>
              <a:t>Disney Research</a:t>
            </a:r>
            <a:endParaRPr lang="en-US" noProof="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</a:t>
            </a:r>
            <a:r>
              <a:rPr lang="en-US" noProof="0" dirty="0" err="1" smtClean="0"/>
              <a:t>ission</a:t>
            </a:r>
            <a:endParaRPr lang="en-US" noProof="0" dirty="0" smtClean="0"/>
          </a:p>
          <a:p>
            <a:pPr lvl="1"/>
            <a:r>
              <a:rPr lang="en-US" noProof="0" dirty="0" smtClean="0"/>
              <a:t>Invent new technologies for the media &amp; entertainment industry</a:t>
            </a:r>
          </a:p>
          <a:p>
            <a:pPr lvl="1"/>
            <a:r>
              <a:rPr lang="en-US" noProof="0" dirty="0" smtClean="0"/>
              <a:t>Take research results to market: spin-in or spin-out</a:t>
            </a:r>
          </a:p>
          <a:p>
            <a:r>
              <a:rPr lang="en-US" noProof="0" dirty="0" smtClean="0"/>
              <a:t>o</a:t>
            </a:r>
            <a:r>
              <a:rPr lang="en-US" noProof="0" dirty="0" smtClean="0"/>
              <a:t>rganization</a:t>
            </a:r>
            <a:endParaRPr lang="en-US" noProof="0" dirty="0" smtClean="0"/>
          </a:p>
          <a:p>
            <a:pPr lvl="1"/>
            <a:r>
              <a:rPr lang="en-US" noProof="0" dirty="0" smtClean="0"/>
              <a:t>Association of research labs: Disney Research Zurich &amp; Pittsburgh, Pixar Research, Walt Disney Animation Studios Research, Walt Disney Imagineering Research, Disney Interactive Media Group Research</a:t>
            </a:r>
          </a:p>
          <a:p>
            <a:r>
              <a:rPr lang="en-US" dirty="0" smtClean="0"/>
              <a:t>a</a:t>
            </a:r>
            <a:r>
              <a:rPr lang="en-US" noProof="0" dirty="0" err="1" smtClean="0"/>
              <a:t>reas</a:t>
            </a:r>
            <a:r>
              <a:rPr lang="en-US" noProof="0" dirty="0" smtClean="0"/>
              <a:t> </a:t>
            </a:r>
            <a:r>
              <a:rPr lang="en-US" noProof="0" dirty="0" smtClean="0"/>
              <a:t>of research</a:t>
            </a:r>
          </a:p>
          <a:p>
            <a:pPr lvl="1"/>
            <a:r>
              <a:rPr lang="en-US" noProof="0" dirty="0" smtClean="0"/>
              <a:t>AI &amp; Autonomous Agents, Computer Graphics, Computer &amp; Sensor Networks, Computer Vision, Display Technologies, Mobile Computing, Radios &amp; Antennas, Robotics, Video Processing, …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March 2010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Stefan Mangold, Roberto Aiello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1C6A979E-6BE7-4840-8ABA-F22D8D8DFF6D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deployment areas</a:t>
            </a:r>
            <a:br>
              <a:rPr lang="en-US" noProof="0" dirty="0" smtClean="0"/>
            </a:br>
            <a:r>
              <a:rPr lang="en-US" sz="2800" b="0" noProof="0" dirty="0" smtClean="0"/>
              <a:t>of carrier-grade 802.11</a:t>
            </a:r>
            <a:endParaRPr lang="en-US" b="0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March 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Stefan Mangold, Roberto Aiello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1C6A979E-6BE7-4840-8ABA-F22D8D8DFF6D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 r="20181"/>
          <a:stretch>
            <a:fillRect/>
          </a:stretch>
        </p:blipFill>
        <p:spPr bwMode="auto">
          <a:xfrm>
            <a:off x="614972" y="1905000"/>
            <a:ext cx="3728428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3810000"/>
            <a:ext cx="3733061" cy="2569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62600" y="2057400"/>
            <a:ext cx="2336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47800" y="4495800"/>
            <a:ext cx="2324698" cy="1853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 cstate="screen"/>
          <a:srcRect b="11381"/>
          <a:stretch>
            <a:fillRect/>
          </a:stretch>
        </p:blipFill>
        <p:spPr bwMode="auto">
          <a:xfrm>
            <a:off x="4800600" y="1893888"/>
            <a:ext cx="4143375" cy="237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noProof="0" dirty="0" smtClean="0"/>
              <a:t>application examples</a:t>
            </a:r>
            <a:br>
              <a:rPr lang="en-US" noProof="0" dirty="0" smtClean="0"/>
            </a:br>
            <a:r>
              <a:rPr lang="en-US" sz="2800" b="0" dirty="0" smtClean="0"/>
              <a:t> of carrier-grade 802.11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 smtClean="0"/>
              <a:t>802.11-enabled handheld</a:t>
            </a:r>
          </a:p>
          <a:p>
            <a:r>
              <a:rPr lang="en-US" noProof="0" dirty="0" smtClean="0"/>
              <a:t>audio and video streaming </a:t>
            </a:r>
          </a:p>
          <a:p>
            <a:r>
              <a:rPr lang="en-US" noProof="0" dirty="0" smtClean="0"/>
              <a:t>real time information</a:t>
            </a:r>
          </a:p>
          <a:p>
            <a:r>
              <a:rPr lang="en-US" noProof="0" dirty="0" smtClean="0"/>
              <a:t>interactive games in queues</a:t>
            </a:r>
          </a:p>
          <a:p>
            <a:r>
              <a:rPr lang="en-US" noProof="0" dirty="0" smtClean="0"/>
              <a:t>real time social interaction</a:t>
            </a:r>
          </a:p>
          <a:p>
            <a:endParaRPr lang="en-US" noProof="0" dirty="0" smtClean="0"/>
          </a:p>
          <a:p>
            <a:r>
              <a:rPr lang="en-US" noProof="0" dirty="0" smtClean="0"/>
              <a:t>e</a:t>
            </a:r>
            <a:r>
              <a:rPr lang="en-US" noProof="0" dirty="0" smtClean="0"/>
              <a:t>xample</a:t>
            </a:r>
            <a:r>
              <a:rPr lang="en-US" noProof="0" dirty="0" smtClean="0"/>
              <a:t>: Mobile Magic </a:t>
            </a:r>
          </a:p>
          <a:p>
            <a:pPr lvl="1"/>
            <a:r>
              <a:rPr lang="en-US" noProof="0" dirty="0" smtClean="0"/>
              <a:t>disneyparksmobile.com</a:t>
            </a:r>
          </a:p>
          <a:p>
            <a:pPr lvl="1"/>
            <a:r>
              <a:rPr lang="en-US" noProof="0" dirty="0" smtClean="0"/>
              <a:t>m.disneyland.com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March 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Stefan Mangold, Roberto Aiello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1C6A979E-6BE7-4840-8ABA-F22D8D8DFF6D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8" name="Picture 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4503738"/>
            <a:ext cx="2590800" cy="182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13" descr="mm_mk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9200" y="2286000"/>
            <a:ext cx="1176337" cy="1568450"/>
          </a:xfrm>
          <a:prstGeom prst="rect">
            <a:avLst/>
          </a:prstGeom>
          <a:noFill/>
        </p:spPr>
      </p:pic>
      <p:pic>
        <p:nvPicPr>
          <p:cNvPr id="10" name="Picture 14" descr="02_tip_boar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91100" y="4572000"/>
            <a:ext cx="1257300" cy="167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Magic Kingdom</a:t>
            </a:r>
            <a:br>
              <a:rPr lang="en-US" noProof="0" dirty="0" smtClean="0"/>
            </a:b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 smtClean="0"/>
              <a:t>around </a:t>
            </a:r>
            <a:r>
              <a:rPr lang="en-US" noProof="0" dirty="0" smtClean="0"/>
              <a:t>50,000 </a:t>
            </a:r>
            <a:r>
              <a:rPr lang="en-US" noProof="0" dirty="0" smtClean="0"/>
              <a:t>visitors per day</a:t>
            </a:r>
          </a:p>
          <a:p>
            <a:pPr lvl="1"/>
            <a:r>
              <a:rPr lang="en-US" noProof="0" dirty="0" smtClean="0"/>
              <a:t>Source: TEA/ERA. “Theme Park Attendance Report 2008”</a:t>
            </a:r>
            <a:br>
              <a:rPr lang="en-US" noProof="0" dirty="0" smtClean="0"/>
            </a:br>
            <a:r>
              <a:rPr lang="en-US" noProof="0" dirty="0" smtClean="0">
                <a:hlinkClick r:id="rId3"/>
              </a:rPr>
              <a:t>www.themeit.com</a:t>
            </a:r>
            <a:r>
              <a:rPr lang="en-US" noProof="0" dirty="0" smtClean="0"/>
              <a:t> [2009]</a:t>
            </a:r>
          </a:p>
          <a:p>
            <a:r>
              <a:rPr lang="en-US" noProof="0" dirty="0" smtClean="0"/>
              <a:t>size around 370m radius (107 acres) </a:t>
            </a:r>
          </a:p>
          <a:p>
            <a:r>
              <a:rPr lang="en-US" noProof="0" dirty="0" smtClean="0"/>
              <a:t>one access point in the middle of the park</a:t>
            </a:r>
          </a:p>
          <a:p>
            <a:pPr lvl="1"/>
            <a:r>
              <a:rPr lang="en-US" noProof="0" dirty="0" smtClean="0"/>
              <a:t>carrier-grade access point</a:t>
            </a:r>
          </a:p>
          <a:p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March 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Stefan Mangold, Roberto Aiello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F1F6B5ED-9DE0-4115-961A-A62475735CD0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21" name="Picture 20" descr="802.11FDD theme park.e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" y="4648201"/>
            <a:ext cx="4069770" cy="1676400"/>
          </a:xfrm>
          <a:prstGeom prst="rect">
            <a:avLst/>
          </a:prstGeom>
        </p:spPr>
      </p:pic>
      <p:pic>
        <p:nvPicPr>
          <p:cNvPr id="30" name="Picture 29" descr="802.11FDD for connected toys V2.em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35043" y="3962400"/>
            <a:ext cx="3475557" cy="24776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Magic Kingdom</a:t>
            </a:r>
            <a:br>
              <a:rPr lang="en-US" noProof="0" dirty="0" smtClean="0"/>
            </a:br>
            <a:r>
              <a:rPr lang="en-US" sz="2800" b="0" noProof="0" dirty="0" smtClean="0"/>
              <a:t>application requirements</a:t>
            </a:r>
            <a:endParaRPr lang="en-US" sz="2800" b="0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 smtClean="0"/>
              <a:t>long range</a:t>
            </a:r>
          </a:p>
          <a:p>
            <a:pPr lvl="1"/>
            <a:r>
              <a:rPr lang="en-US" noProof="0" dirty="0" smtClean="0"/>
              <a:t>large coverage area (connected toys)</a:t>
            </a:r>
          </a:p>
          <a:p>
            <a:pPr lvl="1"/>
            <a:r>
              <a:rPr lang="en-US" noProof="0" dirty="0" smtClean="0"/>
              <a:t>hard to install infrastructure because of attractions</a:t>
            </a:r>
          </a:p>
          <a:p>
            <a:r>
              <a:rPr lang="en-US" noProof="0" dirty="0" smtClean="0"/>
              <a:t>high capacity</a:t>
            </a:r>
          </a:p>
          <a:p>
            <a:pPr lvl="1"/>
            <a:r>
              <a:rPr lang="en-US" noProof="0" dirty="0" smtClean="0"/>
              <a:t>high user density, especially in proximity of rides</a:t>
            </a:r>
          </a:p>
          <a:p>
            <a:r>
              <a:rPr lang="en-US" noProof="0" dirty="0" smtClean="0"/>
              <a:t>high throughput</a:t>
            </a:r>
          </a:p>
          <a:p>
            <a:pPr lvl="1"/>
            <a:r>
              <a:rPr lang="en-US" noProof="0" dirty="0" smtClean="0"/>
              <a:t>audio and video streaming</a:t>
            </a:r>
          </a:p>
          <a:p>
            <a:r>
              <a:rPr lang="en-US" dirty="0" smtClean="0"/>
              <a:t>g</a:t>
            </a:r>
            <a:r>
              <a:rPr lang="en-US" noProof="0" dirty="0" err="1" smtClean="0"/>
              <a:t>ood</a:t>
            </a:r>
            <a:r>
              <a:rPr lang="en-US" noProof="0" dirty="0" smtClean="0"/>
              <a:t> </a:t>
            </a:r>
            <a:r>
              <a:rPr lang="en-US" noProof="0" dirty="0" err="1" smtClean="0"/>
              <a:t>QoS</a:t>
            </a:r>
            <a:endParaRPr lang="en-US" noProof="0" dirty="0" smtClean="0"/>
          </a:p>
          <a:p>
            <a:pPr lvl="1"/>
            <a:r>
              <a:rPr lang="en-US" noProof="0" dirty="0" smtClean="0"/>
              <a:t>interactive games</a:t>
            </a:r>
          </a:p>
          <a:p>
            <a:r>
              <a:rPr lang="en-US" noProof="0" dirty="0" smtClean="0"/>
              <a:t>low-complexity</a:t>
            </a:r>
          </a:p>
          <a:p>
            <a:pPr lvl="1"/>
            <a:r>
              <a:rPr lang="en-US" noProof="0" dirty="0" smtClean="0"/>
              <a:t>affordable in consumer electronics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March 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Stefan Mangold, Roberto Aiello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1C6A979E-6BE7-4840-8ABA-F22D8D8DFF6D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tvhotspots.em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4473998"/>
            <a:ext cx="9144000" cy="20431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Magic Kingdom</a:t>
            </a:r>
            <a:br>
              <a:rPr lang="en-US" noProof="0" dirty="0" smtClean="0"/>
            </a:br>
            <a:r>
              <a:rPr lang="en-US" sz="2800" b="0" noProof="0" dirty="0" smtClean="0"/>
              <a:t>TVWS</a:t>
            </a:r>
            <a:endParaRPr lang="en-US" b="0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772400" cy="4267200"/>
          </a:xfrm>
        </p:spPr>
        <p:txBody>
          <a:bodyPr/>
          <a:lstStyle/>
          <a:p>
            <a:r>
              <a:rPr lang="en-US" sz="2000" b="0" noProof="0" dirty="0" smtClean="0"/>
              <a:t>a few channels available in </a:t>
            </a:r>
            <a:r>
              <a:rPr lang="en-US" sz="2000" b="0" noProof="0" dirty="0" smtClean="0"/>
              <a:t>Disneyworld</a:t>
            </a:r>
          </a:p>
          <a:p>
            <a:r>
              <a:rPr lang="en-US" sz="2000" b="0" dirty="0" smtClean="0"/>
              <a:t>FCC regulations separate fixed and portable channels</a:t>
            </a:r>
            <a:endParaRPr lang="en-US" sz="2000" b="0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March 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Stefan Mangold, Roberto Aiello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F1F6B5ED-9DE0-4115-961A-A62475735CD0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752600" y="6504801"/>
            <a:ext cx="2895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</a:t>
            </a:r>
            <a:r>
              <a:rPr lang="en-US" dirty="0" smtClean="0">
                <a:hlinkClick r:id="rId4"/>
              </a:rPr>
              <a:t>www.showmywhitespace.com</a:t>
            </a:r>
            <a:endParaRPr lang="en-US" dirty="0" smtClean="0"/>
          </a:p>
        </p:txBody>
      </p:sp>
      <p:pic>
        <p:nvPicPr>
          <p:cNvPr id="13" name="Picture 12" descr="tvchannels.emf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2579920"/>
            <a:ext cx="9144000" cy="204310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auto">
          <a:xfrm>
            <a:off x="284252" y="5257800"/>
            <a:ext cx="7543800" cy="6096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02-11-Submissio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802-11-Submiss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802-11-Submiss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02-11-Submiss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</Template>
  <TotalTime>0</TotalTime>
  <Words>868</Words>
  <Application>Microsoft Office PowerPoint</Application>
  <PresentationFormat>On-screen Show (4:3)</PresentationFormat>
  <Paragraphs>217</Paragraphs>
  <Slides>17</Slides>
  <Notes>13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802-11-Submission</vt:lpstr>
      <vt:lpstr>Document</vt:lpstr>
      <vt:lpstr>Towards carrier-grade 802.11 at  Disney theme parks</vt:lpstr>
      <vt:lpstr>summary</vt:lpstr>
      <vt:lpstr>about Disney</vt:lpstr>
      <vt:lpstr>about Disney Research</vt:lpstr>
      <vt:lpstr>deployment areas of carrier-grade 802.11</vt:lpstr>
      <vt:lpstr>application examples  of carrier-grade 802.11</vt:lpstr>
      <vt:lpstr>Magic Kingdom </vt:lpstr>
      <vt:lpstr>Magic Kingdom application requirements</vt:lpstr>
      <vt:lpstr>Magic Kingdom TVWS</vt:lpstr>
      <vt:lpstr>link budget estimation </vt:lpstr>
      <vt:lpstr>system parameters</vt:lpstr>
      <vt:lpstr>carrier-grade 802.11 frequency division duplex</vt:lpstr>
      <vt:lpstr>evaluation scenario 3 clients per access point</vt:lpstr>
      <vt:lpstr>comparing FDD with 802.11</vt:lpstr>
      <vt:lpstr>FDD advantages</vt:lpstr>
      <vt:lpstr>conclusions </vt:lpstr>
      <vt:lpstr> thank you for your attention!  www.disneyresearch.com </vt:lpstr>
    </vt:vector>
  </TitlesOfParts>
  <Company>Research In Motion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Towards carrier-grade 802.11 at Disney Theme Parks</dc:title>
  <dc:creator>Stefan Mangold, Roberto Aiello</dc:creator>
  <cp:lastModifiedBy>Stefan</cp:lastModifiedBy>
  <cp:revision>649</cp:revision>
  <cp:lastPrinted>1998-02-10T13:28:06Z</cp:lastPrinted>
  <dcterms:created xsi:type="dcterms:W3CDTF">2009-04-21T18:18:19Z</dcterms:created>
  <dcterms:modified xsi:type="dcterms:W3CDTF">2010-03-15T16:14:20Z</dcterms:modified>
</cp:coreProperties>
</file>