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71" r:id="rId4"/>
    <p:sldId id="272" r:id="rId5"/>
    <p:sldId id="266" r:id="rId6"/>
    <p:sldId id="273" r:id="rId7"/>
    <p:sldId id="265" r:id="rId8"/>
    <p:sldId id="274" r:id="rId9"/>
    <p:sldId id="275" r:id="rId10"/>
    <p:sldId id="27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p:scale>
          <a:sx n="70" d="100"/>
          <a:sy n="70" d="100"/>
        </p:scale>
        <p:origin x="-762" y="79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8DFC80B-8FCC-4BFD-A4ED-24FA071E00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CB15B06-5AEA-425E-A192-DFD62E11AC4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A07E84D0-FEA4-4DD5-BAD1-9B9EECFB532F}"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4EF5537-A69F-4A1B-8DD3-2702613462ED}"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CB15B06-5AEA-425E-A192-DFD62E11AC4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340110" cy="276999"/>
          </a:xfrm>
        </p:spPr>
        <p:txBody>
          <a:bodyPr/>
          <a:lstStyle>
            <a:lvl1pPr>
              <a:defRPr/>
            </a:lvl1pPr>
          </a:lstStyle>
          <a:p>
            <a:r>
              <a:rPr lang="en-US" smtClean="0"/>
              <a:t>January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Jarkko Kneckt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C06CF-F47F-4947-89CD-D2421CD076A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Jarkko Kneckt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8503DA5-5E33-4FE8-9110-E0B6F7C0171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Jarkko Kneckt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5AE7BEC-DF6E-4362-846B-06AE4C059E3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a:xfrm>
            <a:off x="7165342" y="6475413"/>
            <a:ext cx="1378583" cy="184666"/>
          </a:xfrm>
        </p:spPr>
        <p:txBody>
          <a:bodyPr/>
          <a:lstStyle>
            <a:lvl1pPr>
              <a:defRPr/>
            </a:lvl1pPr>
          </a:lstStyle>
          <a:p>
            <a:r>
              <a:rPr lang="en-US" smtClean="0"/>
              <a:t>Jarkko Kneckt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81138E1-1800-4541-A363-B6F21B443DB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Jarkko Kneckt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9852B94-3ED3-4920-88C2-D680B294AA6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Jarkko Kneckt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F95AF56-57B4-418B-A21D-F9188A27366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2010</a:t>
            </a:r>
            <a:endParaRPr lang="en-US"/>
          </a:p>
        </p:txBody>
      </p:sp>
      <p:sp>
        <p:nvSpPr>
          <p:cNvPr id="8" name="Footer Placeholder 7"/>
          <p:cNvSpPr>
            <a:spLocks noGrp="1"/>
          </p:cNvSpPr>
          <p:nvPr>
            <p:ph type="ftr" sz="quarter" idx="11"/>
          </p:nvPr>
        </p:nvSpPr>
        <p:spPr/>
        <p:txBody>
          <a:bodyPr/>
          <a:lstStyle>
            <a:lvl1pPr>
              <a:defRPr/>
            </a:lvl1pPr>
          </a:lstStyle>
          <a:p>
            <a:r>
              <a:rPr lang="en-US" smtClean="0"/>
              <a:t>Jarkko Kneckt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4DE292D-7F68-4510-B415-D08F5751159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2010</a:t>
            </a:r>
            <a:endParaRPr lang="en-US"/>
          </a:p>
        </p:txBody>
      </p:sp>
      <p:sp>
        <p:nvSpPr>
          <p:cNvPr id="4" name="Footer Placeholder 3"/>
          <p:cNvSpPr>
            <a:spLocks noGrp="1"/>
          </p:cNvSpPr>
          <p:nvPr>
            <p:ph type="ftr" sz="quarter" idx="11"/>
          </p:nvPr>
        </p:nvSpPr>
        <p:spPr/>
        <p:txBody>
          <a:bodyPr/>
          <a:lstStyle>
            <a:lvl1pPr>
              <a:defRPr/>
            </a:lvl1pPr>
          </a:lstStyle>
          <a:p>
            <a:r>
              <a:rPr lang="en-US" smtClean="0"/>
              <a:t>Jarkko Kneckt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05FDD0B8-2846-40EC-86E1-0C03CCDAF5B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2010</a:t>
            </a:r>
            <a:endParaRPr lang="en-US"/>
          </a:p>
        </p:txBody>
      </p:sp>
      <p:sp>
        <p:nvSpPr>
          <p:cNvPr id="3" name="Footer Placeholder 2"/>
          <p:cNvSpPr>
            <a:spLocks noGrp="1"/>
          </p:cNvSpPr>
          <p:nvPr>
            <p:ph type="ftr" sz="quarter" idx="11"/>
          </p:nvPr>
        </p:nvSpPr>
        <p:spPr/>
        <p:txBody>
          <a:bodyPr/>
          <a:lstStyle>
            <a:lvl1pPr>
              <a:defRPr/>
            </a:lvl1pPr>
          </a:lstStyle>
          <a:p>
            <a:r>
              <a:rPr lang="en-US" smtClean="0"/>
              <a:t>Jarkko Kneckt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3700D40-730F-4183-9EEA-A82E1162844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Jarkko Kneckt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E86FE2D-2762-4BDE-89E9-80551CD2E5B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Jarkko Kneckt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BC57DCD-B1DB-4E9E-A724-7CC9473848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Jarkko Kneckt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D909440-F76A-4FD4-B649-B681229CC6DB}" type="slidenum">
              <a:rPr lang="en-US"/>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802.11-10/0116r0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January 2010</a:t>
            </a:r>
            <a:endParaRPr lang="en-US"/>
          </a:p>
        </p:txBody>
      </p:sp>
      <p:sp>
        <p:nvSpPr>
          <p:cNvPr id="7" name="Footer Placeholder 4"/>
          <p:cNvSpPr>
            <a:spLocks noGrp="1"/>
          </p:cNvSpPr>
          <p:nvPr>
            <p:ph type="ftr" sz="quarter" idx="11"/>
          </p:nvPr>
        </p:nvSpPr>
        <p:spPr/>
        <p:txBody>
          <a:bodyPr/>
          <a:lstStyle/>
          <a:p>
            <a:r>
              <a:rPr lang="en-US" smtClean="0"/>
              <a:t>Jarkko Kneckt</a:t>
            </a:r>
            <a:endParaRPr lang="en-US"/>
          </a:p>
        </p:txBody>
      </p:sp>
      <p:sp>
        <p:nvSpPr>
          <p:cNvPr id="8" name="Slide Number Placeholder 5"/>
          <p:cNvSpPr>
            <a:spLocks noGrp="1"/>
          </p:cNvSpPr>
          <p:nvPr>
            <p:ph type="sldNum" sz="quarter" idx="12"/>
          </p:nvPr>
        </p:nvSpPr>
        <p:spPr/>
        <p:txBody>
          <a:bodyPr/>
          <a:lstStyle/>
          <a:p>
            <a:r>
              <a:rPr lang="en-US"/>
              <a:t>Slide </a:t>
            </a:r>
            <a:fld id="{03DE69E4-0BDA-4632-B97E-3A5E4024648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Power Management comments in LB 159</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2010-01-19</a:t>
            </a:r>
            <a:endParaRPr lang="en-US" sz="2000" b="0" dirty="0"/>
          </a:p>
        </p:txBody>
      </p:sp>
      <p:graphicFrame>
        <p:nvGraphicFramePr>
          <p:cNvPr id="30731" name="Object 11"/>
          <p:cNvGraphicFramePr>
            <a:graphicFrameLocks noChangeAspect="1"/>
          </p:cNvGraphicFramePr>
          <p:nvPr/>
        </p:nvGraphicFramePr>
        <p:xfrm>
          <a:off x="519113" y="2279650"/>
          <a:ext cx="8024812" cy="2674938"/>
        </p:xfrm>
        <a:graphic>
          <a:graphicData uri="http://schemas.openxmlformats.org/presentationml/2006/ole">
            <p:oleObj spid="_x0000_s30731" name="Document" r:id="rId4" imgW="8239160" imgH="2755785"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Everything OK?</a:t>
            </a:r>
            <a:endParaRPr lang="en-US" dirty="0"/>
          </a:p>
        </p:txBody>
      </p:sp>
      <p:sp>
        <p:nvSpPr>
          <p:cNvPr id="3" name="Content Placeholder 2"/>
          <p:cNvSpPr>
            <a:spLocks noGrp="1"/>
          </p:cNvSpPr>
          <p:nvPr>
            <p:ph idx="1"/>
          </p:nvPr>
        </p:nvSpPr>
        <p:spPr/>
        <p:txBody>
          <a:bodyPr/>
          <a:lstStyle/>
          <a:p>
            <a:r>
              <a:rPr lang="en-GB" dirty="0" smtClean="0"/>
              <a:t>CID 2259</a:t>
            </a:r>
          </a:p>
          <a:p>
            <a:pPr lvl="1"/>
            <a:r>
              <a:rPr lang="en-GB" dirty="0" smtClean="0"/>
              <a:t>General comment asking is everything ok in power save without any specific reasoning</a:t>
            </a:r>
          </a:p>
          <a:p>
            <a:pPr lvl="1"/>
            <a:r>
              <a:rPr lang="en-GB" dirty="0" smtClean="0"/>
              <a:t>Proposal to reject</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dirty="0"/>
          </a:p>
        </p:txBody>
      </p:sp>
      <p:sp>
        <p:nvSpPr>
          <p:cNvPr id="6" name="Slide Number Placeholder 5"/>
          <p:cNvSpPr>
            <a:spLocks noGrp="1"/>
          </p:cNvSpPr>
          <p:nvPr>
            <p:ph type="sldNum" sz="quarter" idx="12"/>
          </p:nvPr>
        </p:nvSpPr>
        <p:spPr/>
        <p:txBody>
          <a:bodyPr/>
          <a:lstStyle/>
          <a:p>
            <a:r>
              <a:rPr lang="en-US" smtClean="0"/>
              <a:t>Slide </a:t>
            </a:r>
            <a:fld id="{E81138E1-1800-4541-A363-B6F21B443DB9}"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a:p>
        </p:txBody>
      </p:sp>
      <p:sp>
        <p:nvSpPr>
          <p:cNvPr id="6" name="Slide Number Placeholder 5"/>
          <p:cNvSpPr>
            <a:spLocks noGrp="1"/>
          </p:cNvSpPr>
          <p:nvPr>
            <p:ph type="sldNum" sz="quarter" idx="12"/>
          </p:nvPr>
        </p:nvSpPr>
        <p:spPr/>
        <p:txBody>
          <a:bodyPr/>
          <a:lstStyle/>
          <a:p>
            <a:r>
              <a:rPr lang="en-US"/>
              <a:t>Slide </a:t>
            </a:r>
            <a:fld id="{70F3A6A0-8433-47CB-AB91-E126AAF2058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The presentation introduces the power management related comments that were given in LB159.</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 Related Comments</a:t>
            </a:r>
            <a:endParaRPr lang="en-US" dirty="0"/>
          </a:p>
        </p:txBody>
      </p:sp>
      <p:sp>
        <p:nvSpPr>
          <p:cNvPr id="3" name="Content Placeholder 2"/>
          <p:cNvSpPr>
            <a:spLocks noGrp="1"/>
          </p:cNvSpPr>
          <p:nvPr>
            <p:ph idx="1"/>
          </p:nvPr>
        </p:nvSpPr>
        <p:spPr/>
        <p:txBody>
          <a:bodyPr/>
          <a:lstStyle/>
          <a:p>
            <a:r>
              <a:rPr lang="en-US" dirty="0" smtClean="0"/>
              <a:t>CID 2360, 2567</a:t>
            </a:r>
          </a:p>
          <a:p>
            <a:pPr lvl="1"/>
            <a:r>
              <a:rPr lang="en-US" dirty="0" smtClean="0"/>
              <a:t>Asking better language to AID field especially to say that AID is assigned to neighboring </a:t>
            </a:r>
            <a:r>
              <a:rPr lang="en-US" u="sng" dirty="0" smtClean="0"/>
              <a:t>peer </a:t>
            </a:r>
            <a:r>
              <a:rPr lang="en-US" dirty="0" smtClean="0"/>
              <a:t>mesh STA</a:t>
            </a:r>
          </a:p>
          <a:p>
            <a:pPr lvl="1"/>
            <a:r>
              <a:rPr lang="en-US" dirty="0" smtClean="0"/>
              <a:t>Proposal to accept CID 2567</a:t>
            </a:r>
          </a:p>
          <a:p>
            <a:r>
              <a:rPr lang="en-US" dirty="0" smtClean="0"/>
              <a:t>CID 2688</a:t>
            </a:r>
          </a:p>
          <a:p>
            <a:pPr lvl="1"/>
            <a:r>
              <a:rPr lang="en-US" dirty="0" smtClean="0"/>
              <a:t>Editorial comment asking to introduce the role of the AID field</a:t>
            </a:r>
          </a:p>
          <a:p>
            <a:pPr lvl="1"/>
            <a:r>
              <a:rPr lang="en-US" dirty="0" smtClean="0"/>
              <a:t>Proposal to accept</a:t>
            </a:r>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a:p>
        </p:txBody>
      </p:sp>
      <p:sp>
        <p:nvSpPr>
          <p:cNvPr id="6" name="Slide Number Placeholder 5"/>
          <p:cNvSpPr>
            <a:spLocks noGrp="1"/>
          </p:cNvSpPr>
          <p:nvPr>
            <p:ph type="sldNum" sz="quarter" idx="12"/>
          </p:nvPr>
        </p:nvSpPr>
        <p:spPr/>
        <p:txBody>
          <a:bodyPr/>
          <a:lstStyle/>
          <a:p>
            <a:r>
              <a:rPr lang="en-US" smtClean="0"/>
              <a:t>Slide </a:t>
            </a:r>
            <a:fld id="{E81138E1-1800-4541-A363-B6F21B443DB9}"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Mesh Power </a:t>
            </a:r>
            <a:r>
              <a:rPr lang="en-US" dirty="0"/>
              <a:t>M</a:t>
            </a:r>
            <a:r>
              <a:rPr lang="en-US" dirty="0" smtClean="0"/>
              <a:t>odes </a:t>
            </a:r>
            <a:r>
              <a:rPr lang="en-US" dirty="0"/>
              <a:t>R</a:t>
            </a:r>
            <a:r>
              <a:rPr lang="en-US" dirty="0" smtClean="0"/>
              <a:t>elated </a:t>
            </a:r>
            <a:r>
              <a:rPr lang="en-US" dirty="0"/>
              <a:t>C</a:t>
            </a:r>
            <a:r>
              <a:rPr lang="en-US" dirty="0" smtClean="0"/>
              <a:t>omments</a:t>
            </a:r>
            <a:endParaRPr lang="en-US" dirty="0"/>
          </a:p>
        </p:txBody>
      </p:sp>
      <p:sp>
        <p:nvSpPr>
          <p:cNvPr id="3" name="Content Placeholder 2"/>
          <p:cNvSpPr>
            <a:spLocks noGrp="1"/>
          </p:cNvSpPr>
          <p:nvPr>
            <p:ph idx="1"/>
          </p:nvPr>
        </p:nvSpPr>
        <p:spPr/>
        <p:txBody>
          <a:bodyPr/>
          <a:lstStyle/>
          <a:p>
            <a:r>
              <a:rPr lang="en-US" dirty="0" smtClean="0"/>
              <a:t>CID 2547, 2557, 2558, 2579,2723, 2724</a:t>
            </a:r>
          </a:p>
          <a:p>
            <a:pPr lvl="1"/>
            <a:r>
              <a:rPr lang="en-US" dirty="0" smtClean="0"/>
              <a:t>The mesh power modes descriptions do not contain PS mode description which is applied in d4.0 to describe that device operates in light or deep sleep</a:t>
            </a:r>
          </a:p>
          <a:p>
            <a:pPr lvl="1"/>
            <a:r>
              <a:rPr lang="en-US" dirty="0" smtClean="0"/>
              <a:t>The confusion is in misuse and poor definition of the terms</a:t>
            </a:r>
            <a:endParaRPr lang="en-US" dirty="0" smtClean="0"/>
          </a:p>
          <a:p>
            <a:pPr lvl="1"/>
            <a:r>
              <a:rPr lang="en-US" dirty="0" smtClean="0"/>
              <a:t>There are two alternatives to describe the mesh power  modes:</a:t>
            </a:r>
          </a:p>
          <a:p>
            <a:pPr lvl="2"/>
            <a:r>
              <a:rPr lang="en-US" dirty="0"/>
              <a:t>A</a:t>
            </a:r>
            <a:r>
              <a:rPr lang="en-US" dirty="0" smtClean="0"/>
              <a:t>pply the current description and use the correct terms, like light sleep mode or deep sleep mode in stead of PS mode appropriate places</a:t>
            </a:r>
          </a:p>
          <a:p>
            <a:pPr lvl="2"/>
            <a:r>
              <a:rPr lang="en-US" dirty="0" smtClean="0"/>
              <a:t>Introduce PS mode as short hand notation that includes both light and deep sleep mode and use the current description for power management</a:t>
            </a:r>
          </a:p>
          <a:p>
            <a:pPr lvl="2"/>
            <a:r>
              <a:rPr lang="en-US" dirty="0" smtClean="0"/>
              <a:t>Something else?</a:t>
            </a:r>
            <a:endParaRPr lang="en-US" dirty="0"/>
          </a:p>
          <a:p>
            <a:pPr lvl="2"/>
            <a:endParaRPr lang="en-US" dirty="0" smtClean="0"/>
          </a:p>
          <a:p>
            <a:pPr lvl="2"/>
            <a:endParaRPr lang="en-US" dirty="0"/>
          </a:p>
          <a:p>
            <a:pPr lvl="2"/>
            <a:endParaRPr lang="en-US" dirty="0" smtClean="0"/>
          </a:p>
          <a:p>
            <a:pPr lvl="2"/>
            <a:endParaRPr lang="en-US" dirty="0"/>
          </a:p>
          <a:p>
            <a:pPr lvl="2"/>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a:p>
        </p:txBody>
      </p:sp>
      <p:sp>
        <p:nvSpPr>
          <p:cNvPr id="6" name="Slide Number Placeholder 5"/>
          <p:cNvSpPr>
            <a:spLocks noGrp="1"/>
          </p:cNvSpPr>
          <p:nvPr>
            <p:ph type="sldNum" sz="quarter" idx="12"/>
          </p:nvPr>
        </p:nvSpPr>
        <p:spPr/>
        <p:txBody>
          <a:bodyPr/>
          <a:lstStyle/>
          <a:p>
            <a:r>
              <a:rPr lang="en-US" smtClean="0"/>
              <a:t>Slide </a:t>
            </a:r>
            <a:fld id="{E81138E1-1800-4541-A363-B6F21B443DB9}"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a:p>
        </p:txBody>
      </p:sp>
      <p:sp>
        <p:nvSpPr>
          <p:cNvPr id="6" name="Slide Number Placeholder 5"/>
          <p:cNvSpPr>
            <a:spLocks noGrp="1"/>
          </p:cNvSpPr>
          <p:nvPr>
            <p:ph type="sldNum" sz="quarter" idx="12"/>
          </p:nvPr>
        </p:nvSpPr>
        <p:spPr/>
        <p:txBody>
          <a:bodyPr/>
          <a:lstStyle/>
          <a:p>
            <a:r>
              <a:rPr lang="en-US"/>
              <a:t>Slide </a:t>
            </a:r>
            <a:fld id="{C4845D9F-512B-44F3-B121-896CCAD8B755}" type="slidenum">
              <a:rPr lang="en-US"/>
              <a:pPr/>
              <a:t>5</a:t>
            </a:fld>
            <a:endParaRPr lang="en-US"/>
          </a:p>
        </p:txBody>
      </p:sp>
      <p:sp>
        <p:nvSpPr>
          <p:cNvPr id="21506" name="Rectangle 2"/>
          <p:cNvSpPr>
            <a:spLocks noGrp="1" noChangeArrowheads="1"/>
          </p:cNvSpPr>
          <p:nvPr>
            <p:ph type="title"/>
          </p:nvPr>
        </p:nvSpPr>
        <p:spPr/>
        <p:txBody>
          <a:bodyPr/>
          <a:lstStyle/>
          <a:p>
            <a:r>
              <a:rPr lang="en-GB" dirty="0" smtClean="0"/>
              <a:t>Awake &amp; Doze states and link specific mesh power modes</a:t>
            </a:r>
            <a:endParaRPr lang="en-GB" dirty="0"/>
          </a:p>
        </p:txBody>
      </p:sp>
      <p:sp>
        <p:nvSpPr>
          <p:cNvPr id="21507" name="Rectangle 3"/>
          <p:cNvSpPr>
            <a:spLocks noGrp="1" noChangeArrowheads="1"/>
          </p:cNvSpPr>
          <p:nvPr>
            <p:ph type="body" idx="1"/>
          </p:nvPr>
        </p:nvSpPr>
        <p:spPr/>
        <p:txBody>
          <a:bodyPr/>
          <a:lstStyle/>
          <a:p>
            <a:r>
              <a:rPr lang="en-US" dirty="0" smtClean="0"/>
              <a:t>CID 2802, 2726</a:t>
            </a:r>
          </a:p>
          <a:p>
            <a:pPr lvl="1"/>
            <a:r>
              <a:rPr lang="en-US" dirty="0" smtClean="0"/>
              <a:t>Awake and Doze are already defined in base 802.11 standard. Are they redefined for non-mesh STAs or are the same modes applied?</a:t>
            </a:r>
          </a:p>
          <a:p>
            <a:pPr lvl="1"/>
            <a:r>
              <a:rPr lang="en-US" dirty="0" smtClean="0"/>
              <a:t>More precise description for mesh peering is requested</a:t>
            </a:r>
          </a:p>
          <a:p>
            <a:pPr lvl="1"/>
            <a:r>
              <a:rPr lang="en-US" dirty="0" smtClean="0"/>
              <a:t>Proposal: The Awake and Doze states should be the same as applied in base 802.11 standard</a:t>
            </a:r>
          </a:p>
          <a:p>
            <a:r>
              <a:rPr lang="en-US" dirty="0" smtClean="0"/>
              <a:t>CID 2803</a:t>
            </a:r>
          </a:p>
          <a:p>
            <a:pPr lvl="1"/>
            <a:r>
              <a:rPr lang="en-US" dirty="0" smtClean="0"/>
              <a:t>Comment is asking is it possible to operate in link specific mesh power modes </a:t>
            </a:r>
          </a:p>
          <a:p>
            <a:pPr lvl="1"/>
            <a:r>
              <a:rPr lang="en-US" dirty="0" smtClean="0"/>
              <a:t>Yes, the mesh power modes should  be link specific</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PICS related comment</a:t>
            </a:r>
            <a:endParaRPr lang="en-US" dirty="0"/>
          </a:p>
        </p:txBody>
      </p:sp>
      <p:sp>
        <p:nvSpPr>
          <p:cNvPr id="3" name="Content Placeholder 2"/>
          <p:cNvSpPr>
            <a:spLocks noGrp="1"/>
          </p:cNvSpPr>
          <p:nvPr>
            <p:ph idx="1"/>
          </p:nvPr>
        </p:nvSpPr>
        <p:spPr/>
        <p:txBody>
          <a:bodyPr/>
          <a:lstStyle/>
          <a:p>
            <a:r>
              <a:rPr lang="en-US" dirty="0" smtClean="0"/>
              <a:t>CID 2801</a:t>
            </a:r>
          </a:p>
          <a:p>
            <a:r>
              <a:rPr lang="en-US" dirty="0" smtClean="0"/>
              <a:t>"Power save mode operation is optional." According to the PICS table in annex A, "power save mode operation" seems to be the same as "power save mode management". If so, please use one term as opposed to two, to make the spec more readable. </a:t>
            </a:r>
          </a:p>
          <a:p>
            <a:pPr lvl="1"/>
            <a:r>
              <a:rPr lang="en-US" dirty="0" smtClean="0"/>
              <a:t>The previous definition of the PICS had language that described that operation in power save is optional but support for power save is mandatory. Would the previous definition be more clear?</a:t>
            </a:r>
          </a:p>
          <a:p>
            <a:pPr lvl="1"/>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a:p>
        </p:txBody>
      </p:sp>
      <p:sp>
        <p:nvSpPr>
          <p:cNvPr id="6" name="Slide Number Placeholder 5"/>
          <p:cNvSpPr>
            <a:spLocks noGrp="1"/>
          </p:cNvSpPr>
          <p:nvPr>
            <p:ph type="sldNum" sz="quarter" idx="12"/>
          </p:nvPr>
        </p:nvSpPr>
        <p:spPr/>
        <p:txBody>
          <a:bodyPr/>
          <a:lstStyle/>
          <a:p>
            <a:r>
              <a:rPr lang="en-US" smtClean="0"/>
              <a:t>Slide </a:t>
            </a:r>
            <a:fld id="{E81138E1-1800-4541-A363-B6F21B443DB9}"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a:p>
        </p:txBody>
      </p:sp>
      <p:sp>
        <p:nvSpPr>
          <p:cNvPr id="6" name="Slide Number Placeholder 5"/>
          <p:cNvSpPr>
            <a:spLocks noGrp="1"/>
          </p:cNvSpPr>
          <p:nvPr>
            <p:ph type="sldNum" sz="quarter" idx="12"/>
          </p:nvPr>
        </p:nvSpPr>
        <p:spPr/>
        <p:txBody>
          <a:bodyPr/>
          <a:lstStyle/>
          <a:p>
            <a:r>
              <a:rPr lang="en-US"/>
              <a:t>Slide </a:t>
            </a:r>
            <a:fld id="{38688D69-BBFE-409A-8D99-1DFDAC3BB2EF}" type="slidenum">
              <a:rPr lang="en-US"/>
              <a:pPr/>
              <a:t>7</a:t>
            </a:fld>
            <a:endParaRPr lang="en-US"/>
          </a:p>
        </p:txBody>
      </p:sp>
      <p:sp>
        <p:nvSpPr>
          <p:cNvPr id="20482" name="Rectangle 2"/>
          <p:cNvSpPr>
            <a:spLocks noGrp="1" noChangeArrowheads="1"/>
          </p:cNvSpPr>
          <p:nvPr>
            <p:ph type="title"/>
          </p:nvPr>
        </p:nvSpPr>
        <p:spPr/>
        <p:txBody>
          <a:bodyPr/>
          <a:lstStyle/>
          <a:p>
            <a:r>
              <a:rPr lang="en-US" dirty="0" smtClean="0"/>
              <a:t>MCCA requirements for power save</a:t>
            </a:r>
            <a:endParaRPr lang="en-US" dirty="0"/>
          </a:p>
        </p:txBody>
      </p:sp>
      <p:sp>
        <p:nvSpPr>
          <p:cNvPr id="20483" name="Rectangle 3"/>
          <p:cNvSpPr>
            <a:spLocks noGrp="1" noChangeArrowheads="1"/>
          </p:cNvSpPr>
          <p:nvPr>
            <p:ph type="body" idx="1"/>
          </p:nvPr>
        </p:nvSpPr>
        <p:spPr/>
        <p:txBody>
          <a:bodyPr/>
          <a:lstStyle/>
          <a:p>
            <a:r>
              <a:rPr lang="en-GB" dirty="0" smtClean="0"/>
              <a:t>CID 2171</a:t>
            </a:r>
          </a:p>
          <a:p>
            <a:pPr lvl="1"/>
            <a:r>
              <a:rPr lang="en-GB" dirty="0" smtClean="0"/>
              <a:t>The mesh STA shall operate in light sleep mode or in active mode when operating in MCCA</a:t>
            </a:r>
          </a:p>
          <a:p>
            <a:pPr lvl="1"/>
            <a:r>
              <a:rPr lang="en-GB" dirty="0" smtClean="0"/>
              <a:t>Currently it is required to maintain synchronisation and follow MCCAOP advertisement. </a:t>
            </a:r>
          </a:p>
          <a:p>
            <a:pPr lvl="1"/>
            <a:r>
              <a:rPr lang="en-GB" dirty="0" smtClean="0"/>
              <a:t>No need for new requirements are defined</a:t>
            </a:r>
          </a:p>
          <a:p>
            <a:pPr lvl="2"/>
            <a:r>
              <a:rPr lang="en-GB" dirty="0" smtClean="0"/>
              <a:t>Is there other requirements for MCCA</a:t>
            </a:r>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Addressed </a:t>
            </a:r>
            <a:r>
              <a:rPr lang="en-US" dirty="0"/>
              <a:t>F</a:t>
            </a:r>
            <a:r>
              <a:rPr lang="en-US" dirty="0" smtClean="0"/>
              <a:t>rames </a:t>
            </a:r>
            <a:r>
              <a:rPr lang="en-US" dirty="0"/>
              <a:t>D</a:t>
            </a:r>
            <a:r>
              <a:rPr lang="en-US" dirty="0" smtClean="0"/>
              <a:t>elivery in MBSS</a:t>
            </a:r>
            <a:endParaRPr lang="en-US" dirty="0"/>
          </a:p>
        </p:txBody>
      </p:sp>
      <p:sp>
        <p:nvSpPr>
          <p:cNvPr id="3" name="Content Placeholder 2"/>
          <p:cNvSpPr>
            <a:spLocks noGrp="1"/>
          </p:cNvSpPr>
          <p:nvPr>
            <p:ph idx="1"/>
          </p:nvPr>
        </p:nvSpPr>
        <p:spPr/>
        <p:txBody>
          <a:bodyPr/>
          <a:lstStyle/>
          <a:p>
            <a:r>
              <a:rPr lang="en-US" dirty="0" smtClean="0"/>
              <a:t>CID 2725</a:t>
            </a:r>
          </a:p>
          <a:p>
            <a:pPr lvl="1"/>
            <a:r>
              <a:rPr lang="en-US" dirty="0" smtClean="0"/>
              <a:t>The commenter is asking for benefits on the group addressed frames order</a:t>
            </a:r>
          </a:p>
          <a:p>
            <a:pPr lvl="1"/>
            <a:r>
              <a:rPr lang="en-US" dirty="0" smtClean="0"/>
              <a:t>The commenter would let the scheduling principle to be totally  implementation specific </a:t>
            </a:r>
          </a:p>
          <a:p>
            <a:pPr lvl="2"/>
            <a:r>
              <a:rPr lang="en-US" dirty="0" smtClean="0"/>
              <a:t>Scheduling order enables more efficient power save</a:t>
            </a:r>
          </a:p>
          <a:p>
            <a:pPr lvl="1"/>
            <a:r>
              <a:rPr lang="en-US" dirty="0" smtClean="0"/>
              <a:t>Agree with the commenter that benefits for the group addressed frames scheduling are poorly described</a:t>
            </a:r>
            <a:endParaRPr lang="en-US" dirty="0"/>
          </a:p>
          <a:p>
            <a:pPr lvl="1"/>
            <a:r>
              <a:rPr lang="en-US" dirty="0" smtClean="0"/>
              <a:t>Proposal</a:t>
            </a:r>
          </a:p>
          <a:p>
            <a:pPr lvl="2"/>
            <a:r>
              <a:rPr lang="en-US" dirty="0" smtClean="0"/>
              <a:t>Describe the benefits of the scheme and provide guidance for group addressed frames handling in annex X.4 </a:t>
            </a:r>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dirty="0"/>
          </a:p>
        </p:txBody>
      </p:sp>
      <p:sp>
        <p:nvSpPr>
          <p:cNvPr id="6" name="Slide Number Placeholder 5"/>
          <p:cNvSpPr>
            <a:spLocks noGrp="1"/>
          </p:cNvSpPr>
          <p:nvPr>
            <p:ph type="sldNum" sz="quarter" idx="12"/>
          </p:nvPr>
        </p:nvSpPr>
        <p:spPr/>
        <p:txBody>
          <a:bodyPr/>
          <a:lstStyle/>
          <a:p>
            <a:r>
              <a:rPr lang="en-US" smtClean="0"/>
              <a:t>Slide </a:t>
            </a:r>
            <a:fld id="{E81138E1-1800-4541-A363-B6F21B443DB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Discovery and Power </a:t>
            </a:r>
            <a:r>
              <a:rPr lang="en-US" dirty="0"/>
              <a:t>M</a:t>
            </a:r>
            <a:r>
              <a:rPr lang="en-US" dirty="0" smtClean="0"/>
              <a:t>anagement </a:t>
            </a:r>
            <a:r>
              <a:rPr lang="en-US" dirty="0"/>
              <a:t>I</a:t>
            </a:r>
            <a:r>
              <a:rPr lang="en-US" dirty="0" smtClean="0"/>
              <a:t>nteroperation</a:t>
            </a:r>
            <a:endParaRPr lang="en-US" dirty="0"/>
          </a:p>
        </p:txBody>
      </p:sp>
      <p:sp>
        <p:nvSpPr>
          <p:cNvPr id="3" name="Content Placeholder 2"/>
          <p:cNvSpPr>
            <a:spLocks noGrp="1"/>
          </p:cNvSpPr>
          <p:nvPr>
            <p:ph idx="1"/>
          </p:nvPr>
        </p:nvSpPr>
        <p:spPr/>
        <p:txBody>
          <a:bodyPr/>
          <a:lstStyle/>
          <a:p>
            <a:r>
              <a:rPr lang="en-US" dirty="0" smtClean="0"/>
              <a:t>CID 2800</a:t>
            </a:r>
          </a:p>
          <a:p>
            <a:pPr lvl="1"/>
            <a:r>
              <a:rPr lang="en-US" dirty="0" smtClean="0"/>
              <a:t>The comment is asking the interworking of the path discovery and power management</a:t>
            </a:r>
          </a:p>
          <a:p>
            <a:pPr lvl="1"/>
            <a:r>
              <a:rPr lang="en-US" dirty="0" smtClean="0"/>
              <a:t>Proposal:</a:t>
            </a:r>
          </a:p>
          <a:p>
            <a:pPr lvl="2"/>
            <a:r>
              <a:rPr lang="en-US" dirty="0" smtClean="0"/>
              <a:t>The path discovery and power management are separate issues and they may be operated at the same time</a:t>
            </a:r>
          </a:p>
          <a:p>
            <a:pPr lvl="2"/>
            <a:r>
              <a:rPr lang="en-US" dirty="0" smtClean="0"/>
              <a:t>The annex x.4 contains descriptions for interworking, no additions are needed</a:t>
            </a:r>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Jarkko Kneckt</a:t>
            </a:r>
            <a:endParaRPr lang="en-US" dirty="0"/>
          </a:p>
        </p:txBody>
      </p:sp>
      <p:sp>
        <p:nvSpPr>
          <p:cNvPr id="6" name="Slide Number Placeholder 5"/>
          <p:cNvSpPr>
            <a:spLocks noGrp="1"/>
          </p:cNvSpPr>
          <p:nvPr>
            <p:ph type="sldNum" sz="quarter" idx="12"/>
          </p:nvPr>
        </p:nvSpPr>
        <p:spPr/>
        <p:txBody>
          <a:bodyPr/>
          <a:lstStyle/>
          <a:p>
            <a:r>
              <a:rPr lang="en-US" smtClean="0"/>
              <a:t>Slide </a:t>
            </a:r>
            <a:fld id="{E81138E1-1800-4541-A363-B6F21B443DB9}" type="slidenum">
              <a:rPr lang="en-US" smtClean="0"/>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661</Words>
  <Application>Microsoft Office PowerPoint</Application>
  <PresentationFormat>On-screen Show (4:3)</PresentationFormat>
  <Paragraphs>103</Paragraphs>
  <Slides>10</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802-11-Submission</vt:lpstr>
      <vt:lpstr>Microsoft Office Word 97 - 2003 Document</vt:lpstr>
      <vt:lpstr>Power Management comments in LB 159</vt:lpstr>
      <vt:lpstr>Abstract</vt:lpstr>
      <vt:lpstr>AID Related Comments</vt:lpstr>
      <vt:lpstr>Mesh Power Modes Related Comments</vt:lpstr>
      <vt:lpstr>Awake &amp; Doze states and link specific mesh power modes</vt:lpstr>
      <vt:lpstr>PICS related comment</vt:lpstr>
      <vt:lpstr>MCCA requirements for power save</vt:lpstr>
      <vt:lpstr>Group Addressed Frames Delivery in MBSS</vt:lpstr>
      <vt:lpstr>Path Discovery and Power Management Interoperation</vt:lpstr>
      <vt:lpstr>Everything OK?</vt:lpstr>
    </vt:vector>
  </TitlesOfParts>
  <Company>Nokia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Managememnt comments in LB 159</dc:title>
  <dc:creator>Jarkko Kneckt</dc:creator>
  <cp:lastModifiedBy>Windows User</cp:lastModifiedBy>
  <cp:revision>18</cp:revision>
  <cp:lastPrinted>1998-02-10T13:28:06Z</cp:lastPrinted>
  <dcterms:created xsi:type="dcterms:W3CDTF">2010-01-19T16:14:03Z</dcterms:created>
  <dcterms:modified xsi:type="dcterms:W3CDTF">2010-01-19T18:44:22Z</dcterms:modified>
</cp:coreProperties>
</file>