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68" r:id="rId2"/>
    <p:sldId id="353" r:id="rId3"/>
    <p:sldId id="370" r:id="rId4"/>
    <p:sldId id="367" r:id="rId5"/>
    <p:sldId id="372" r:id="rId6"/>
    <p:sldId id="373" r:id="rId7"/>
    <p:sldId id="374" r:id="rId8"/>
    <p:sldId id="375" r:id="rId9"/>
    <p:sldId id="376" r:id="rId10"/>
    <p:sldId id="377" r:id="rId11"/>
    <p:sldId id="351" r:id="rId12"/>
    <p:sldId id="369" r:id="rId13"/>
  </p:sldIdLst>
  <p:sldSz cx="9144000" cy="6858000" type="screen4x3"/>
  <p:notesSz cx="7315200" cy="96012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Qualcomm" initials="Q" lastIdx="2" clrIdx="0"/>
  <p:cmAuthor id="1" name="Avinash" initials="AJ" lastIdx="1"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3300"/>
    <a:srgbClr val="333300"/>
    <a:srgbClr val="CC3300"/>
    <a:srgbClr val="FF0000"/>
    <a:srgbClr val="FF9966"/>
    <a:srgbClr val="99CC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48" autoAdjust="0"/>
    <p:restoredTop sz="94672" autoAdjust="0"/>
  </p:normalViewPr>
  <p:slideViewPr>
    <p:cSldViewPr>
      <p:cViewPr varScale="1">
        <p:scale>
          <a:sx n="78" d="100"/>
          <a:sy n="78" d="100"/>
        </p:scale>
        <p:origin x="-283"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0" y="0"/>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894388" y="176213"/>
            <a:ext cx="687387"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73138">
              <a:defRPr sz="1500" b="1"/>
            </a:lvl1pPr>
          </a:lstStyle>
          <a:p>
            <a:pPr>
              <a:defRPr/>
            </a:pPr>
            <a:r>
              <a:rPr lang="en-US" smtClean="0"/>
              <a:t>doc.: IEEE 802.11-10/0046r0</a:t>
            </a:r>
            <a:endParaRPr lang="en-US"/>
          </a:p>
        </p:txBody>
      </p:sp>
      <p:sp>
        <p:nvSpPr>
          <p:cNvPr id="3075" name="Rectangle 3"/>
          <p:cNvSpPr>
            <a:spLocks noGrp="1" noChangeArrowheads="1"/>
          </p:cNvSpPr>
          <p:nvPr>
            <p:ph type="dt" sz="quarter" idx="1"/>
          </p:nvPr>
        </p:nvSpPr>
        <p:spPr bwMode="auto">
          <a:xfrm>
            <a:off x="733425" y="176213"/>
            <a:ext cx="887413"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73138">
              <a:defRPr sz="1500" b="1"/>
            </a:lvl1pPr>
          </a:lstStyle>
          <a:p>
            <a:pPr>
              <a:defRPr/>
            </a:pPr>
            <a:r>
              <a:rPr lang="en-US"/>
              <a:t>Month Year</a:t>
            </a:r>
          </a:p>
        </p:txBody>
      </p:sp>
      <p:sp>
        <p:nvSpPr>
          <p:cNvPr id="3076" name="Rectangle 4"/>
          <p:cNvSpPr>
            <a:spLocks noGrp="1" noChangeArrowheads="1"/>
          </p:cNvSpPr>
          <p:nvPr>
            <p:ph type="ftr" sz="quarter" idx="2"/>
          </p:nvPr>
        </p:nvSpPr>
        <p:spPr bwMode="auto">
          <a:xfrm>
            <a:off x="6159500" y="9293225"/>
            <a:ext cx="506413"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73138">
              <a:defRPr sz="1300"/>
            </a:lvl1pPr>
          </a:lstStyle>
          <a:p>
            <a:pPr>
              <a:defRPr/>
            </a:pPr>
            <a:endParaRPr lang="en-US"/>
          </a:p>
        </p:txBody>
      </p:sp>
      <p:sp>
        <p:nvSpPr>
          <p:cNvPr id="3077" name="Rectangle 5"/>
          <p:cNvSpPr>
            <a:spLocks noGrp="1" noChangeArrowheads="1"/>
          </p:cNvSpPr>
          <p:nvPr>
            <p:ph type="sldNum" sz="quarter" idx="3"/>
          </p:nvPr>
        </p:nvSpPr>
        <p:spPr bwMode="auto">
          <a:xfrm>
            <a:off x="3298825" y="929322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73138">
              <a:defRPr sz="1300"/>
            </a:lvl1pPr>
          </a:lstStyle>
          <a:p>
            <a:pPr>
              <a:defRPr/>
            </a:pPr>
            <a:r>
              <a:rPr lang="en-US"/>
              <a:t>Page </a:t>
            </a:r>
            <a:fld id="{EECF9EE5-399F-428B-9515-7738695A9F64}" type="slidenum">
              <a:rPr lang="en-US"/>
              <a:pPr>
                <a:defRPr/>
              </a:pPr>
              <a:t>‹#›</a:t>
            </a:fld>
            <a:endParaRPr lang="en-US"/>
          </a:p>
        </p:txBody>
      </p:sp>
      <p:sp>
        <p:nvSpPr>
          <p:cNvPr id="3078" name="Line 6"/>
          <p:cNvSpPr>
            <a:spLocks noChangeShapeType="1"/>
          </p:cNvSpPr>
          <p:nvPr/>
        </p:nvSpPr>
        <p:spPr bwMode="auto">
          <a:xfrm>
            <a:off x="731838" y="400050"/>
            <a:ext cx="58515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731838" y="9293225"/>
            <a:ext cx="750887" cy="187325"/>
          </a:xfrm>
          <a:prstGeom prst="rect">
            <a:avLst/>
          </a:prstGeom>
          <a:noFill/>
          <a:ln w="9525">
            <a:noFill/>
            <a:miter lim="800000"/>
            <a:headEnd/>
            <a:tailEnd/>
          </a:ln>
          <a:effectLst/>
        </p:spPr>
        <p:txBody>
          <a:bodyPr wrap="none" lIns="0" tIns="0" rIns="0" bIns="0">
            <a:spAutoFit/>
          </a:bodyPr>
          <a:lstStyle/>
          <a:p>
            <a:pPr defTabSz="973138">
              <a:defRPr/>
            </a:pPr>
            <a:r>
              <a:rPr lang="en-US" sz="1300" dirty="0"/>
              <a:t>Submission</a:t>
            </a:r>
          </a:p>
        </p:txBody>
      </p:sp>
      <p:sp>
        <p:nvSpPr>
          <p:cNvPr id="3080" name="Line 8"/>
          <p:cNvSpPr>
            <a:spLocks noChangeShapeType="1"/>
          </p:cNvSpPr>
          <p:nvPr/>
        </p:nvSpPr>
        <p:spPr bwMode="auto">
          <a:xfrm>
            <a:off x="731838" y="9280525"/>
            <a:ext cx="601345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938838" y="93663"/>
            <a:ext cx="687387"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73138">
              <a:defRPr sz="1500" b="1"/>
            </a:lvl1pPr>
          </a:lstStyle>
          <a:p>
            <a:pPr>
              <a:defRPr/>
            </a:pPr>
            <a:r>
              <a:rPr lang="en-US" smtClean="0"/>
              <a:t>doc.: IEEE 802.11-10/0046r0</a:t>
            </a:r>
            <a:endParaRPr lang="en-US"/>
          </a:p>
        </p:txBody>
      </p:sp>
      <p:sp>
        <p:nvSpPr>
          <p:cNvPr id="2051" name="Rectangle 3"/>
          <p:cNvSpPr>
            <a:spLocks noGrp="1" noChangeArrowheads="1"/>
          </p:cNvSpPr>
          <p:nvPr>
            <p:ph type="dt" idx="1"/>
          </p:nvPr>
        </p:nvSpPr>
        <p:spPr bwMode="auto">
          <a:xfrm>
            <a:off x="690563" y="93663"/>
            <a:ext cx="887412"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73138">
              <a:defRPr sz="1500" b="1"/>
            </a:lvl1pPr>
          </a:lstStyle>
          <a:p>
            <a:pPr>
              <a:defRPr/>
            </a:pPr>
            <a:r>
              <a:rPr lang="en-US"/>
              <a:t>Month Year</a:t>
            </a:r>
          </a:p>
        </p:txBody>
      </p:sp>
      <p:sp>
        <p:nvSpPr>
          <p:cNvPr id="19460" name="Rectangle 4"/>
          <p:cNvSpPr>
            <a:spLocks noGrp="1" noRot="1" noChangeAspect="1" noChangeArrowheads="1" noTextEdit="1"/>
          </p:cNvSpPr>
          <p:nvPr>
            <p:ph type="sldImg" idx="2"/>
          </p:nvPr>
        </p:nvSpPr>
        <p:spPr bwMode="auto">
          <a:xfrm>
            <a:off x="1263650" y="725488"/>
            <a:ext cx="4787900" cy="3589337"/>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74725" y="4560888"/>
            <a:ext cx="5365750" cy="4321175"/>
          </a:xfrm>
          <a:prstGeom prst="rect">
            <a:avLst/>
          </a:prstGeom>
          <a:noFill/>
          <a:ln w="9525">
            <a:noFill/>
            <a:miter lim="800000"/>
            <a:headEnd/>
            <a:tailEnd/>
          </a:ln>
          <a:effectLst/>
        </p:spPr>
        <p:txBody>
          <a:bodyPr vert="horz" wrap="square" lIns="97708" tIns="48027" rIns="97708" bIns="4802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643563" y="9296400"/>
            <a:ext cx="982662"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76250" lvl="4" algn="r" defTabSz="973138">
              <a:defRPr sz="1300"/>
            </a:lvl5pPr>
          </a:lstStyle>
          <a:p>
            <a:pPr lvl="4">
              <a:defRPr/>
            </a:pPr>
            <a:endParaRPr lang="en-US"/>
          </a:p>
        </p:txBody>
      </p:sp>
      <p:sp>
        <p:nvSpPr>
          <p:cNvPr id="2055" name="Rectangle 7"/>
          <p:cNvSpPr>
            <a:spLocks noGrp="1" noChangeArrowheads="1"/>
          </p:cNvSpPr>
          <p:nvPr>
            <p:ph type="sldNum" sz="quarter" idx="5"/>
          </p:nvPr>
        </p:nvSpPr>
        <p:spPr bwMode="auto">
          <a:xfrm>
            <a:off x="3384550" y="92964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73138">
              <a:defRPr sz="1300"/>
            </a:lvl1pPr>
          </a:lstStyle>
          <a:p>
            <a:pPr>
              <a:defRPr/>
            </a:pPr>
            <a:r>
              <a:rPr lang="en-US"/>
              <a:t>Page </a:t>
            </a:r>
            <a:fld id="{DF1D9E64-6033-4F54-BC0F-FE18158BC88D}" type="slidenum">
              <a:rPr lang="en-US"/>
              <a:pPr>
                <a:defRPr/>
              </a:pPr>
              <a:t>‹#›</a:t>
            </a:fld>
            <a:endParaRPr lang="en-US"/>
          </a:p>
        </p:txBody>
      </p:sp>
      <p:sp>
        <p:nvSpPr>
          <p:cNvPr id="2056" name="Rectangle 8"/>
          <p:cNvSpPr>
            <a:spLocks noChangeArrowheads="1"/>
          </p:cNvSpPr>
          <p:nvPr/>
        </p:nvSpPr>
        <p:spPr bwMode="auto">
          <a:xfrm>
            <a:off x="763588" y="9296400"/>
            <a:ext cx="750887" cy="188913"/>
          </a:xfrm>
          <a:prstGeom prst="rect">
            <a:avLst/>
          </a:prstGeom>
          <a:noFill/>
          <a:ln w="9525">
            <a:noFill/>
            <a:miter lim="800000"/>
            <a:headEnd/>
            <a:tailEnd/>
          </a:ln>
          <a:effectLst/>
        </p:spPr>
        <p:txBody>
          <a:bodyPr wrap="none" lIns="0" tIns="0" rIns="0" bIns="0">
            <a:spAutoFit/>
          </a:bodyPr>
          <a:lstStyle/>
          <a:p>
            <a:pPr defTabSz="954088">
              <a:defRPr/>
            </a:pPr>
            <a:r>
              <a:rPr lang="en-US" sz="1300" dirty="0"/>
              <a:t>Submission</a:t>
            </a:r>
          </a:p>
        </p:txBody>
      </p:sp>
      <p:sp>
        <p:nvSpPr>
          <p:cNvPr id="2057" name="Line 9"/>
          <p:cNvSpPr>
            <a:spLocks noChangeShapeType="1"/>
          </p:cNvSpPr>
          <p:nvPr/>
        </p:nvSpPr>
        <p:spPr bwMode="auto">
          <a:xfrm>
            <a:off x="763588" y="9294813"/>
            <a:ext cx="57880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82625" y="306388"/>
            <a:ext cx="594995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xfrm>
            <a:off x="4275645" y="91431"/>
            <a:ext cx="2350580" cy="230832"/>
          </a:xfrm>
          <a:ln/>
        </p:spPr>
        <p:txBody>
          <a:bodyPr/>
          <a:lstStyle/>
          <a:p>
            <a:r>
              <a:rPr lang="en-US" smtClean="0"/>
              <a:t>doc.: IEEE 802.11-10/0046r0</a:t>
            </a:r>
            <a:endParaRPr lang="en-US"/>
          </a:p>
        </p:txBody>
      </p:sp>
      <p:sp>
        <p:nvSpPr>
          <p:cNvPr id="5" name="Rectangle 3"/>
          <p:cNvSpPr>
            <a:spLocks noGrp="1" noChangeArrowheads="1"/>
          </p:cNvSpPr>
          <p:nvPr>
            <p:ph type="dt" idx="1"/>
          </p:nvPr>
        </p:nvSpPr>
        <p:spPr>
          <a:xfrm>
            <a:off x="690563" y="91431"/>
            <a:ext cx="981423" cy="230832"/>
          </a:xfrm>
          <a:ln/>
        </p:spPr>
        <p:txBody>
          <a:bodyPr/>
          <a:lstStyle/>
          <a:p>
            <a:r>
              <a:rPr lang="en-US"/>
              <a:t>Month Year</a:t>
            </a:r>
          </a:p>
        </p:txBody>
      </p:sp>
      <p:sp>
        <p:nvSpPr>
          <p:cNvPr id="7" name="Rectangle 7"/>
          <p:cNvSpPr>
            <a:spLocks noGrp="1" noChangeArrowheads="1"/>
          </p:cNvSpPr>
          <p:nvPr>
            <p:ph type="sldNum" sz="quarter" idx="5"/>
          </p:nvPr>
        </p:nvSpPr>
        <p:spPr>
          <a:xfrm>
            <a:off x="3491334" y="9296400"/>
            <a:ext cx="448841" cy="200055"/>
          </a:xfrm>
          <a:ln/>
        </p:spPr>
        <p:txBody>
          <a:bodyPr/>
          <a:lstStyle/>
          <a:p>
            <a:r>
              <a:rPr lang="en-US"/>
              <a:t>Page </a:t>
            </a:r>
            <a:fld id="{BDC120BB-7342-46F7-BAB4-319BC9A7040C}" type="slidenum">
              <a:rPr lang="en-US"/>
              <a:pPr/>
              <a:t>1</a:t>
            </a:fld>
            <a:endParaRPr lang="en-US"/>
          </a:p>
        </p:txBody>
      </p:sp>
      <p:sp>
        <p:nvSpPr>
          <p:cNvPr id="31746" name="Rectangle 2"/>
          <p:cNvSpPr>
            <a:spLocks noGrp="1" noRot="1" noChangeAspect="1" noChangeArrowheads="1" noTextEdit="1"/>
          </p:cNvSpPr>
          <p:nvPr>
            <p:ph type="sldImg"/>
          </p:nvPr>
        </p:nvSpPr>
        <p:spPr>
          <a:xfrm>
            <a:off x="1265238" y="725488"/>
            <a:ext cx="4784725" cy="3589337"/>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18, 2010                                                              doc.:IEEE 802.11-10/0046r1</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AA6747AB-9640-43B2-8E7E-704E2D6C7F1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18, 2010                                                              doc.:IEEE 802.11-10/0046r1</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BEE7E626-A7CE-4A93-92E3-5A0C44B260E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18, 2010                                                              doc.:IEEE 802.11-10/0046r1</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28B459F-6D76-4C78-BE77-793EBE8E18E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18, 2010                                                              doc.:IEEE 802.11-10/0046r1</a:t>
            </a:r>
            <a:endParaRPr lang="en-US"/>
          </a:p>
        </p:txBody>
      </p:sp>
      <p:sp>
        <p:nvSpPr>
          <p:cNvPr id="6" name="Footer Placeholder 5"/>
          <p:cNvSpPr>
            <a:spLocks noGrp="1"/>
          </p:cNvSpPr>
          <p:nvPr>
            <p:ph type="ftr" sz="quarter" idx="11"/>
          </p:nvPr>
        </p:nvSpPr>
        <p:spPr>
          <a:xfrm>
            <a:off x="7907338" y="6475413"/>
            <a:ext cx="636587" cy="182562"/>
          </a:xfrm>
          <a:prstGeom prst="rect">
            <a:avLst/>
          </a:prstGeom>
        </p:spPr>
        <p:txBody>
          <a:bodyPr/>
          <a:lstStyle>
            <a:lvl1pPr>
              <a:defRPr/>
            </a:lvl1pPr>
          </a:lstStyle>
          <a:p>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E86092C5-99BC-4DCF-BEEC-57AB371587CC}"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18, 2010                                                              doc.:IEEE 802.11-10/0046r1</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DB3F5DC9-A894-48F5-AB29-8AA12B49BB0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18, 2010                                                              doc.:IEEE 802.11-10/0046r1</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993EB511-44CB-4C3F-BCA3-52C33C27D67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18, 2010                                                              doc.:IEEE 802.11-10/0046r1</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8FB7DDF-00C6-448D-A9E4-4A2C8E3A58F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18, 2010                                                              doc.:IEEE 802.11-10/0046r1</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C569BD27-E98B-402D-8E26-62BF40246F53}"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18, 2010                                                              doc.:IEEE 802.11-10/0046r1</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9B41EB1E-F348-4118-8ACE-DEA7B1BD369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18, 2010                                                              doc.:IEEE 802.11-10/0046r1</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EB90C44C-0618-4131-8FCF-EA6F423E514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18, 2010                                                              doc.:IEEE 802.11-10/0046r1</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6843F16-B702-40E7-9D28-3346A027991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18, 2010                                                              doc.:IEEE 802.11-10/0046r1</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32719C5-F5EE-40FA-86A1-25A5DFEFA649}"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225550" cy="274637"/>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vl1pPr>
          </a:lstStyle>
          <a:p>
            <a:pPr>
              <a:defRPr/>
            </a:pPr>
            <a:r>
              <a:rPr lang="en-US" smtClean="0"/>
              <a:t>January 18, 2010                                                              doc.:IEEE 802.11-10/0046r1</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F06310DC-A4C0-4AB5-B711-56D8E6A093FE}"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Slide Number Placeholder 6"/>
          <p:cNvSpPr>
            <a:spLocks noGrp="1"/>
          </p:cNvSpPr>
          <p:nvPr>
            <p:ph type="sldNum" sz="quarter" idx="12"/>
          </p:nvPr>
        </p:nvSpPr>
        <p:spPr/>
        <p:txBody>
          <a:bodyPr/>
          <a:lstStyle/>
          <a:p>
            <a:r>
              <a:rPr lang="en-US"/>
              <a:t>Slide </a:t>
            </a:r>
            <a:fld id="{80EB5ED3-BEE8-4194-8847-0C2469669F04}"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Proposed Addition to Evaluation Methodology</a:t>
            </a:r>
            <a:endParaRPr lang="en-US" dirty="0"/>
          </a:p>
        </p:txBody>
      </p:sp>
      <p:sp>
        <p:nvSpPr>
          <p:cNvPr id="30726" name="Rectangle 6"/>
          <p:cNvSpPr>
            <a:spLocks noGrp="1" noChangeArrowheads="1"/>
          </p:cNvSpPr>
          <p:nvPr>
            <p:ph type="body" sz="half" idx="1"/>
          </p:nvPr>
        </p:nvSpPr>
        <p:spPr>
          <a:xfrm>
            <a:off x="2590800" y="1752600"/>
            <a:ext cx="3810000" cy="533400"/>
          </a:xfrm>
          <a:noFill/>
          <a:ln/>
        </p:spPr>
        <p:txBody>
          <a:bodyPr/>
          <a:lstStyle/>
          <a:p>
            <a:pPr algn="ctr">
              <a:buFontTx/>
              <a:buNone/>
            </a:pPr>
            <a:r>
              <a:rPr lang="en-US" sz="1800" dirty="0"/>
              <a:t>Date:</a:t>
            </a:r>
            <a:r>
              <a:rPr lang="en-US" sz="1800" b="0" dirty="0"/>
              <a:t> </a:t>
            </a:r>
            <a:r>
              <a:rPr lang="en-US" sz="1800" b="0" dirty="0" smtClean="0"/>
              <a:t>2010-01-18</a:t>
            </a:r>
            <a:endParaRPr lang="en-US" sz="1800" b="0" dirty="0"/>
          </a:p>
        </p:txBody>
      </p:sp>
      <p:sp>
        <p:nvSpPr>
          <p:cNvPr id="30732" name="Rectangle 12"/>
          <p:cNvSpPr>
            <a:spLocks noChangeArrowheads="1"/>
          </p:cNvSpPr>
          <p:nvPr/>
        </p:nvSpPr>
        <p:spPr bwMode="auto">
          <a:xfrm>
            <a:off x="381000" y="1981200"/>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sz="2000" b="1"/>
              <a:t>Authors:</a:t>
            </a:r>
            <a:endParaRPr lang="en-US" sz="2000"/>
          </a:p>
        </p:txBody>
      </p:sp>
      <p:graphicFrame>
        <p:nvGraphicFramePr>
          <p:cNvPr id="31039" name="Group 319"/>
          <p:cNvGraphicFramePr>
            <a:graphicFrameLocks noGrp="1"/>
          </p:cNvGraphicFramePr>
          <p:nvPr>
            <p:ph sz="half" idx="2"/>
          </p:nvPr>
        </p:nvGraphicFramePr>
        <p:xfrm>
          <a:off x="381000" y="2362200"/>
          <a:ext cx="8458200" cy="2804160"/>
        </p:xfrm>
        <a:graphic>
          <a:graphicData uri="http://schemas.openxmlformats.org/drawingml/2006/table">
            <a:tbl>
              <a:tblPr/>
              <a:tblGrid>
                <a:gridCol w="1828800"/>
                <a:gridCol w="1295400"/>
                <a:gridCol w="1066800"/>
                <a:gridCol w="1447800"/>
                <a:gridCol w="2819400"/>
              </a:tblGrid>
              <a:tr h="26987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smtClean="0">
                          <a:ln>
                            <a:noFill/>
                          </a:ln>
                          <a:solidFill>
                            <a:schemeClr val="tx1"/>
                          </a:solidFill>
                          <a:effectLst/>
                          <a:latin typeface="Times New Roman" pitchFamily="18"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smtClean="0">
                          <a:ln>
                            <a:noFill/>
                          </a:ln>
                          <a:solidFill>
                            <a:schemeClr val="tx1"/>
                          </a:solidFill>
                          <a:effectLst/>
                          <a:latin typeface="Times New Roman" pitchFamily="18"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30480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Avinash</a:t>
                      </a:r>
                      <a:r>
                        <a:rPr kumimoji="0" lang="en-US" sz="1400" b="0" i="0" u="none" strike="noStrike" cap="none" normalizeH="0" baseline="0" dirty="0" smtClean="0">
                          <a:ln>
                            <a:noFill/>
                          </a:ln>
                          <a:solidFill>
                            <a:schemeClr val="tx1"/>
                          </a:solidFill>
                          <a:effectLst/>
                          <a:latin typeface="Times New Roman" pitchFamily="18" charset="0"/>
                        </a:rPr>
                        <a:t> Jain</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Qualcomm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San Diego</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858 651-5964</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avinashj@qualcomm.com</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54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M. Hossein Taghavi</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Qualcomm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San Diego</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smtClean="0">
                          <a:ln>
                            <a:noFill/>
                          </a:ln>
                          <a:solidFill>
                            <a:schemeClr val="tx1"/>
                          </a:solidFill>
                          <a:effectLst/>
                          <a:latin typeface="Times New Roman" pitchFamily="18" charset="0"/>
                        </a:rPr>
                        <a:t>858 651-6373</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mtaghavi@qualcomm.com</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38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dirty="0" err="1" smtClean="0">
                          <a:ln>
                            <a:noFill/>
                          </a:ln>
                          <a:solidFill>
                            <a:schemeClr val="tx1"/>
                          </a:solidFill>
                          <a:effectLst/>
                          <a:latin typeface="Times New Roman" pitchFamily="18" charset="0"/>
                        </a:rPr>
                        <a:t>Hemanth</a:t>
                      </a:r>
                      <a:r>
                        <a:rPr kumimoji="0" lang="en-US" sz="1400" b="0" i="0" u="none" strike="noStrike" cap="none" normalizeH="0" baseline="0" dirty="0" smtClean="0">
                          <a:ln>
                            <a:noFill/>
                          </a:ln>
                          <a:solidFill>
                            <a:schemeClr val="tx1"/>
                          </a:solidFill>
                          <a:effectLst/>
                          <a:latin typeface="Times New Roman" pitchFamily="18" charset="0"/>
                        </a:rPr>
                        <a:t> </a:t>
                      </a:r>
                      <a:r>
                        <a:rPr kumimoji="0" lang="en-US" sz="1400" b="0" i="0" u="none" strike="noStrike" cap="none" normalizeH="0" baseline="0" dirty="0" err="1" smtClean="0">
                          <a:ln>
                            <a:noFill/>
                          </a:ln>
                          <a:solidFill>
                            <a:schemeClr val="tx1"/>
                          </a:solidFill>
                          <a:effectLst/>
                          <a:latin typeface="Times New Roman" pitchFamily="18" charset="0"/>
                        </a:rPr>
                        <a:t>Sampath</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Qualcomm</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400" b="0" i="0" u="none" strike="noStrike" cap="none" normalizeH="0" baseline="0" dirty="0" smtClean="0">
                          <a:ln>
                            <a:noFill/>
                          </a:ln>
                          <a:solidFill>
                            <a:schemeClr val="tx1"/>
                          </a:solidFill>
                          <a:effectLst/>
                          <a:latin typeface="Times New Roman" pitchFamily="18" charset="0"/>
                        </a:rPr>
                        <a:t>San Diego</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lang="en-US" sz="1400" dirty="0" smtClean="0"/>
                        <a:t>858 658-1848</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0" i="0" u="none" strike="noStrike" cap="none" normalizeH="0" baseline="0" smtClean="0">
                          <a:ln>
                            <a:noFill/>
                          </a:ln>
                          <a:solidFill>
                            <a:schemeClr val="tx1"/>
                          </a:solidFill>
                          <a:effectLst/>
                          <a:latin typeface="Times New Roman" pitchFamily="18" charset="0"/>
                        </a:rPr>
                        <a:t>hsampath@qualcomm.com</a:t>
                      </a: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54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38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3495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5425">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22383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n-US" sz="1400" b="0" i="0" u="none" strike="noStrike" cap="none" normalizeH="0" baseline="0" dirty="0" smtClean="0">
                        <a:ln>
                          <a:noFill/>
                        </a:ln>
                        <a:solidFill>
                          <a:schemeClr val="tx1"/>
                        </a:solidFill>
                        <a:effectLst/>
                        <a:latin typeface="Times New Roman" pitchFamily="18" charset="0"/>
                      </a:endParaRP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
        <p:nvSpPr>
          <p:cNvPr id="10" name="Date Placeholder 3"/>
          <p:cNvSpPr>
            <a:spLocks noGrp="1"/>
          </p:cNvSpPr>
          <p:nvPr>
            <p:ph type="dt" sz="half" idx="10"/>
          </p:nvPr>
        </p:nvSpPr>
        <p:spPr>
          <a:xfrm>
            <a:off x="696913" y="332601"/>
            <a:ext cx="8310032" cy="276999"/>
          </a:xfrm>
        </p:spPr>
        <p:txBody>
          <a:bodyPr/>
          <a:lstStyle/>
          <a:p>
            <a:pPr>
              <a:defRPr/>
            </a:pPr>
            <a:r>
              <a:rPr lang="en-US" smtClean="0"/>
              <a:t>January 18, 2010                                                              doc.:IEEE 802.11-10/0046r1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18, 2010                                                              doc.:IEEE 802.11-10/0046r1</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10</a:t>
            </a:fld>
            <a:endParaRPr lang="en-US"/>
          </a:p>
        </p:txBody>
      </p:sp>
      <p:sp>
        <p:nvSpPr>
          <p:cNvPr id="7" name="Content Placeholder 2"/>
          <p:cNvSpPr txBox="1">
            <a:spLocks/>
          </p:cNvSpPr>
          <p:nvPr/>
        </p:nvSpPr>
        <p:spPr bwMode="auto">
          <a:xfrm>
            <a:off x="685800" y="1524000"/>
            <a:ext cx="7772400" cy="5105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marL="342900" lvl="0" indent="-342900">
              <a:buFont typeface="+mj-lt"/>
              <a:buAutoNum type="arabicPeriod" startAt="2"/>
            </a:pPr>
            <a:r>
              <a:rPr lang="en-US" sz="2000" b="1" dirty="0" smtClean="0"/>
              <a:t>PHY channel impulse and </a:t>
            </a:r>
            <a:r>
              <a:rPr lang="en-US" sz="2000" b="1" dirty="0" err="1" smtClean="0"/>
              <a:t>pathloss</a:t>
            </a:r>
            <a:r>
              <a:rPr lang="en-US" sz="2000" b="1" dirty="0" smtClean="0"/>
              <a:t> model</a:t>
            </a:r>
          </a:p>
          <a:p>
            <a:pPr marL="800100" lvl="1" indent="-342900">
              <a:spcBef>
                <a:spcPts val="300"/>
              </a:spcBef>
              <a:buFont typeface="+mj-lt"/>
              <a:buAutoNum type="alphaLcPeriod"/>
            </a:pPr>
            <a:r>
              <a:rPr lang="en-US" sz="1800" dirty="0" smtClean="0"/>
              <a:t>Office conference</a:t>
            </a:r>
            <a:r>
              <a:rPr lang="en-US" sz="1800" i="1" dirty="0" smtClean="0"/>
              <a:t> </a:t>
            </a:r>
            <a:r>
              <a:rPr lang="en-US" sz="1800" dirty="0" smtClean="0"/>
              <a:t>room</a:t>
            </a:r>
          </a:p>
          <a:p>
            <a:pPr marL="800100" lvl="1" indent="-342900">
              <a:spcBef>
                <a:spcPts val="300"/>
              </a:spcBef>
              <a:buFont typeface="+mj-lt"/>
              <a:buAutoNum type="alphaLcPeriod"/>
            </a:pPr>
            <a:r>
              <a:rPr lang="en-US" sz="1800" dirty="0" smtClean="0"/>
              <a:t> All links to the AP are LOS links that may be blocked by people. Model of the human blockage is TBD. Type of links (LOS or NLOS) between two STAs is specified above.</a:t>
            </a:r>
          </a:p>
          <a:p>
            <a:pPr marL="1314450" lvl="2" indent="-400050">
              <a:spcBef>
                <a:spcPts val="300"/>
              </a:spcBef>
              <a:buFont typeface="+mj-lt"/>
              <a:buAutoNum type="romanLcPeriod"/>
            </a:pPr>
            <a:r>
              <a:rPr lang="en-US" sz="1800" dirty="0" smtClean="0"/>
              <a:t>The following non-communicating pairs have NLOS channels: STA2 </a:t>
            </a:r>
            <a:r>
              <a:rPr lang="en-US" sz="1800" dirty="0" smtClean="0">
                <a:sym typeface="Wingdings" pitchFamily="2" charset="2"/>
              </a:rPr>
              <a:t> STA7, STA2  STA8, STA6  STA7, STA1STA8. All other pairs have LOS channels, except due to human blockage.</a:t>
            </a:r>
            <a:endParaRPr lang="en-US" sz="1800" dirty="0" smtClean="0"/>
          </a:p>
          <a:p>
            <a:pPr marL="800100" lvl="1" indent="-342900">
              <a:spcBef>
                <a:spcPts val="300"/>
              </a:spcBef>
              <a:buFont typeface="+mj-lt"/>
              <a:buAutoNum type="alphaLcPeriod"/>
            </a:pPr>
            <a:r>
              <a:rPr lang="en-US" sz="1800" dirty="0" smtClean="0"/>
              <a:t>TBD definition of interference depending on topology</a:t>
            </a:r>
            <a:endParaRPr lang="en-US" sz="1800" kern="0" dirty="0" smtClean="0">
              <a:solidFill>
                <a:srgbClr val="FF0000"/>
              </a:solidFill>
            </a:endParaRPr>
          </a:p>
        </p:txBody>
      </p:sp>
      <p:sp>
        <p:nvSpPr>
          <p:cNvPr id="8" name="Title 1"/>
          <p:cNvSpPr>
            <a:spLocks noGrp="1"/>
          </p:cNvSpPr>
          <p:nvPr>
            <p:ph type="title"/>
          </p:nvPr>
        </p:nvSpPr>
        <p:spPr>
          <a:xfrm>
            <a:off x="685800" y="685800"/>
            <a:ext cx="7772400" cy="838200"/>
          </a:xfrm>
        </p:spPr>
        <p:txBody>
          <a:bodyPr/>
          <a:lstStyle/>
          <a:p>
            <a:r>
              <a:rPr lang="en-US" dirty="0" smtClean="0"/>
              <a:t>Specific Changes to 09/0296 4.3.2 </a:t>
            </a:r>
            <a:r>
              <a:rPr lang="en-US" sz="1800" dirty="0" smtClean="0"/>
              <a:t>(6/6)</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Summary</a:t>
            </a:r>
            <a:endParaRPr lang="en-US" dirty="0"/>
          </a:p>
        </p:txBody>
      </p:sp>
      <p:sp>
        <p:nvSpPr>
          <p:cNvPr id="3" name="Content Placeholder 2"/>
          <p:cNvSpPr>
            <a:spLocks noGrp="1"/>
          </p:cNvSpPr>
          <p:nvPr>
            <p:ph idx="1"/>
          </p:nvPr>
        </p:nvSpPr>
        <p:spPr>
          <a:xfrm>
            <a:off x="685800" y="1371600"/>
            <a:ext cx="7924800" cy="4876800"/>
          </a:xfrm>
        </p:spPr>
        <p:txBody>
          <a:bodyPr/>
          <a:lstStyle/>
          <a:p>
            <a:r>
              <a:rPr lang="en-US" dirty="0" smtClean="0"/>
              <a:t>Some modifications to the Conference Room setting are proposed to enable modeling of an ad-hoc network with limited-capability devices</a:t>
            </a:r>
          </a:p>
          <a:p>
            <a:pPr lvl="1"/>
            <a:r>
              <a:rPr lang="en-US" dirty="0" smtClean="0"/>
              <a:t>Limited beamforming capabilities in handheld devices</a:t>
            </a:r>
          </a:p>
          <a:p>
            <a:pPr lvl="1"/>
            <a:r>
              <a:rPr lang="en-US" dirty="0" smtClean="0"/>
              <a:t>Absence of ceiling-mounted Access Point with large steering capability (for anytime anywhere conferencing)</a:t>
            </a:r>
          </a:p>
          <a:p>
            <a:r>
              <a:rPr lang="en-US" dirty="0" smtClean="0"/>
              <a:t>All existing scenarios in the evaluation methodology, channel models, and measurements remain valid</a:t>
            </a:r>
          </a:p>
          <a:p>
            <a:endParaRPr lang="en-US" dirty="0" smtClean="0"/>
          </a:p>
          <a:p>
            <a:r>
              <a:rPr lang="en-US" dirty="0" smtClean="0"/>
              <a:t>Suggestions for improving the scenario are welcome</a:t>
            </a:r>
          </a:p>
        </p:txBody>
      </p:sp>
      <p:sp>
        <p:nvSpPr>
          <p:cNvPr id="4" name="Date Placeholder 3"/>
          <p:cNvSpPr>
            <a:spLocks noGrp="1"/>
          </p:cNvSpPr>
          <p:nvPr>
            <p:ph type="dt" sz="half" idx="10"/>
          </p:nvPr>
        </p:nvSpPr>
        <p:spPr/>
        <p:txBody>
          <a:bodyPr/>
          <a:lstStyle/>
          <a:p>
            <a:pPr>
              <a:defRPr/>
            </a:pPr>
            <a:r>
              <a:rPr lang="en-US" smtClean="0"/>
              <a:t>January 18, 2010                                                              doc.:IEEE 802.11-10/0046r1</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dirty="0" smtClean="0"/>
              <a:t>References</a:t>
            </a:r>
            <a:endParaRPr lang="en-US" dirty="0"/>
          </a:p>
        </p:txBody>
      </p:sp>
      <p:sp>
        <p:nvSpPr>
          <p:cNvPr id="3" name="Content Placeholder 2"/>
          <p:cNvSpPr>
            <a:spLocks noGrp="1"/>
          </p:cNvSpPr>
          <p:nvPr>
            <p:ph idx="1"/>
          </p:nvPr>
        </p:nvSpPr>
        <p:spPr>
          <a:xfrm>
            <a:off x="685800" y="1371600"/>
            <a:ext cx="7924800" cy="4876800"/>
          </a:xfrm>
        </p:spPr>
        <p:txBody>
          <a:bodyPr/>
          <a:lstStyle/>
          <a:p>
            <a:pPr>
              <a:buNone/>
            </a:pPr>
            <a:r>
              <a:rPr lang="en-US" dirty="0" smtClean="0"/>
              <a:t>[1] E. </a:t>
            </a:r>
            <a:r>
              <a:rPr lang="en-US" dirty="0" err="1" smtClean="0"/>
              <a:t>Perahia</a:t>
            </a:r>
            <a:r>
              <a:rPr lang="en-US" dirty="0" smtClean="0"/>
              <a:t>, “</a:t>
            </a:r>
            <a:r>
              <a:rPr lang="en-GB" dirty="0" smtClean="0"/>
              <a:t>TGad Evaluation Methodology,” 802.11-09/0296, 11-19-2009.</a:t>
            </a:r>
            <a:endParaRPr lang="en-US" dirty="0" smtClean="0"/>
          </a:p>
          <a:p>
            <a:pPr>
              <a:buNone/>
            </a:pPr>
            <a:r>
              <a:rPr lang="en-US" dirty="0" smtClean="0"/>
              <a:t>[2] C. </a:t>
            </a:r>
            <a:r>
              <a:rPr lang="en-US" dirty="0" err="1" smtClean="0"/>
              <a:t>Cordeiro</a:t>
            </a:r>
            <a:r>
              <a:rPr lang="en-US" dirty="0" smtClean="0"/>
              <a:t> et al., “Motivation and Requirements on 60 GHz Beamforming,” 802.11-09/1153r2.</a:t>
            </a:r>
          </a:p>
          <a:p>
            <a:pPr>
              <a:buNone/>
            </a:pPr>
            <a:r>
              <a:rPr lang="en-US" dirty="0" smtClean="0"/>
              <a:t>[3] A. Myles et al., “Wi-Fi Alliance (WFA) VHT Study Group Usage Models,” 802.11-07/2988r4.</a:t>
            </a:r>
          </a:p>
          <a:p>
            <a:pPr>
              <a:buNone/>
            </a:pPr>
            <a:r>
              <a:rPr lang="en-US" dirty="0" smtClean="0"/>
              <a:t>[4] A. </a:t>
            </a:r>
            <a:r>
              <a:rPr lang="en-US" dirty="0" err="1" smtClean="0"/>
              <a:t>Maltsev</a:t>
            </a:r>
            <a:r>
              <a:rPr lang="en-US" dirty="0" smtClean="0"/>
              <a:t> et al., “Channel Models for 60 GHz WLAN Systems,” 802.11-09/0334r4.</a:t>
            </a:r>
          </a:p>
        </p:txBody>
      </p:sp>
      <p:sp>
        <p:nvSpPr>
          <p:cNvPr id="4" name="Date Placeholder 3"/>
          <p:cNvSpPr>
            <a:spLocks noGrp="1"/>
          </p:cNvSpPr>
          <p:nvPr>
            <p:ph type="dt" sz="half" idx="10"/>
          </p:nvPr>
        </p:nvSpPr>
        <p:spPr/>
        <p:txBody>
          <a:bodyPr/>
          <a:lstStyle/>
          <a:p>
            <a:pPr>
              <a:defRPr/>
            </a:pPr>
            <a:r>
              <a:rPr lang="en-US" smtClean="0"/>
              <a:t>January 18, 2010                                                              doc.:IEEE 802.11-10/0046r1</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dirty="0" smtClean="0"/>
              <a:t>Background</a:t>
            </a:r>
            <a:endParaRPr lang="en-US" dirty="0"/>
          </a:p>
        </p:txBody>
      </p:sp>
      <p:sp>
        <p:nvSpPr>
          <p:cNvPr id="3" name="Content Placeholder 2"/>
          <p:cNvSpPr>
            <a:spLocks noGrp="1"/>
          </p:cNvSpPr>
          <p:nvPr>
            <p:ph idx="1"/>
          </p:nvPr>
        </p:nvSpPr>
        <p:spPr>
          <a:xfrm>
            <a:off x="685800" y="1524000"/>
            <a:ext cx="7772400" cy="4800600"/>
          </a:xfrm>
        </p:spPr>
        <p:txBody>
          <a:bodyPr/>
          <a:lstStyle/>
          <a:p>
            <a:r>
              <a:rPr lang="en-US" dirty="0" smtClean="0"/>
              <a:t>Evaluation Methodology 09/0296 [1] in its current form</a:t>
            </a:r>
          </a:p>
          <a:p>
            <a:pPr lvl="1"/>
            <a:r>
              <a:rPr lang="en-US" dirty="0" smtClean="0"/>
              <a:t>Specifies the following three simulation scenarios</a:t>
            </a:r>
          </a:p>
          <a:p>
            <a:pPr lvl="2"/>
            <a:r>
              <a:rPr lang="en-US" sz="1600" dirty="0" smtClean="0"/>
              <a:t>Home living room; Office conference room; and Enterprise cubicle</a:t>
            </a:r>
          </a:p>
          <a:p>
            <a:pPr lvl="1"/>
            <a:r>
              <a:rPr lang="en-US" dirty="0" smtClean="0"/>
              <a:t>Does not consider limitation on beam steering capability of devices in any of the three scenarios</a:t>
            </a:r>
          </a:p>
          <a:p>
            <a:pPr lvl="2"/>
            <a:r>
              <a:rPr lang="en-US" dirty="0" smtClean="0"/>
              <a:t>Some constraint on antenna capabilities of handheld devices is needed to get a realistic performance evaluation</a:t>
            </a:r>
          </a:p>
          <a:p>
            <a:pPr lvl="1"/>
            <a:r>
              <a:rPr lang="en-US" smtClean="0"/>
              <a:t>The </a:t>
            </a:r>
            <a:r>
              <a:rPr lang="en-US" dirty="0" smtClean="0"/>
              <a:t>scenarios with multiple devices assume an infrastructure network with an Access Point (AP) that has good link quality to all other devices</a:t>
            </a:r>
          </a:p>
          <a:p>
            <a:pPr lvl="2"/>
            <a:r>
              <a:rPr lang="en-US" dirty="0" smtClean="0"/>
              <a:t>11ad technology should enable the proliferation of 60GHz in devices without being dependent on the market for 60GHz APs</a:t>
            </a:r>
          </a:p>
          <a:p>
            <a:pPr>
              <a:buNone/>
            </a:pPr>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18, 2010                                                              doc.:IEEE 802.11-10/0046r1</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An Important Use Case</a:t>
            </a:r>
            <a:endParaRPr lang="en-US" dirty="0"/>
          </a:p>
        </p:txBody>
      </p:sp>
      <p:sp>
        <p:nvSpPr>
          <p:cNvPr id="3" name="Content Placeholder 2"/>
          <p:cNvSpPr>
            <a:spLocks noGrp="1"/>
          </p:cNvSpPr>
          <p:nvPr>
            <p:ph idx="1"/>
          </p:nvPr>
        </p:nvSpPr>
        <p:spPr>
          <a:xfrm>
            <a:off x="685800" y="1447800"/>
            <a:ext cx="7239000" cy="4953000"/>
          </a:xfrm>
        </p:spPr>
        <p:txBody>
          <a:bodyPr/>
          <a:lstStyle/>
          <a:p>
            <a:r>
              <a:rPr lang="en-US" dirty="0" smtClean="0"/>
              <a:t>60GHz devices should be able to form a peer-to-peer network with limited-capability devices</a:t>
            </a:r>
          </a:p>
          <a:p>
            <a:pPr lvl="1"/>
            <a:r>
              <a:rPr lang="en-US" dirty="0" smtClean="0"/>
              <a:t>Consisting of battery-operated low complexity devices such as smart phones</a:t>
            </a:r>
          </a:p>
          <a:p>
            <a:pPr lvl="2"/>
            <a:r>
              <a:rPr lang="en-US" dirty="0" smtClean="0"/>
              <a:t>Such devices have limited form factor, power, and beamforming capabilities</a:t>
            </a:r>
          </a:p>
          <a:p>
            <a:pPr lvl="3"/>
            <a:r>
              <a:rPr lang="en-US" dirty="0" smtClean="0"/>
              <a:t>Large phased arrays or several beam-switched antennas puts a high power requirement on many handheld devices </a:t>
            </a:r>
          </a:p>
          <a:p>
            <a:pPr lvl="3"/>
            <a:r>
              <a:rPr lang="en-US" dirty="0" smtClean="0"/>
              <a:t>Constraints on where the antennas and antenna assemblies can be placed were also mentioned in 09/1153 [2]</a:t>
            </a:r>
          </a:p>
          <a:p>
            <a:pPr lvl="1"/>
            <a:r>
              <a:rPr lang="en-US" dirty="0" smtClean="0"/>
              <a:t>A ceiling-mounted device (AP) that is connected to a power source may not be present</a:t>
            </a:r>
          </a:p>
          <a:p>
            <a:pPr lvl="1"/>
            <a:r>
              <a:rPr lang="en-US" dirty="0" smtClean="0"/>
              <a:t>Example settings: cafés, lounges, and some conference rooms</a:t>
            </a:r>
          </a:p>
          <a:p>
            <a:pPr lvl="1"/>
            <a:r>
              <a:rPr lang="en-US" dirty="0" smtClean="0"/>
              <a:t>In line with some usage scenarios specified in 07/2988 [3]</a:t>
            </a:r>
          </a:p>
          <a:p>
            <a:endParaRPr lang="en-US" dirty="0" smtClean="0"/>
          </a:p>
          <a:p>
            <a:pPr lvl="1"/>
            <a:endParaRPr lang="en-US" dirty="0" smtClean="0"/>
          </a:p>
          <a:p>
            <a:pPr lvl="1"/>
            <a:endParaRPr lang="en-US" dirty="0"/>
          </a:p>
        </p:txBody>
      </p:sp>
      <p:sp>
        <p:nvSpPr>
          <p:cNvPr id="4" name="Date Placeholder 3"/>
          <p:cNvSpPr>
            <a:spLocks noGrp="1"/>
          </p:cNvSpPr>
          <p:nvPr>
            <p:ph type="dt" sz="half" idx="10"/>
          </p:nvPr>
        </p:nvSpPr>
        <p:spPr/>
        <p:txBody>
          <a:bodyPr/>
          <a:lstStyle/>
          <a:p>
            <a:pPr>
              <a:defRPr/>
            </a:pPr>
            <a:r>
              <a:rPr lang="en-US" smtClean="0"/>
              <a:t>January 18, 2010                                                              doc.:IEEE 802.11-10/0046r1</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3</a:t>
            </a:fld>
            <a:endParaRPr lang="en-US"/>
          </a:p>
        </p:txBody>
      </p:sp>
      <p:grpSp>
        <p:nvGrpSpPr>
          <p:cNvPr id="6" name="Group 56"/>
          <p:cNvGrpSpPr>
            <a:grpSpLocks/>
          </p:cNvGrpSpPr>
          <p:nvPr/>
        </p:nvGrpSpPr>
        <p:grpSpPr bwMode="auto">
          <a:xfrm>
            <a:off x="8153400" y="2743200"/>
            <a:ext cx="381000" cy="914400"/>
            <a:chOff x="8077200" y="2971801"/>
            <a:chExt cx="466260" cy="1142999"/>
          </a:xfrm>
          <a:solidFill>
            <a:schemeClr val="accent1"/>
          </a:solidFill>
        </p:grpSpPr>
        <p:pic>
          <p:nvPicPr>
            <p:cNvPr id="7" name="Picture 7" descr="B0002ZAEY0"/>
            <p:cNvPicPr>
              <a:picLocks noChangeAspect="1" noChangeArrowheads="1"/>
            </p:cNvPicPr>
            <p:nvPr/>
          </p:nvPicPr>
          <p:blipFill>
            <a:blip r:embed="rId2" cstate="print"/>
            <a:srcRect r="23723" b="3703"/>
            <a:stretch>
              <a:fillRect/>
            </a:stretch>
          </p:blipFill>
          <p:spPr bwMode="auto">
            <a:xfrm>
              <a:off x="8077200" y="3429000"/>
              <a:ext cx="466260" cy="685800"/>
            </a:xfrm>
            <a:prstGeom prst="rect">
              <a:avLst/>
            </a:prstGeom>
            <a:grpFill/>
            <a:ln w="9525">
              <a:noFill/>
              <a:miter lim="800000"/>
              <a:headEnd/>
              <a:tailEnd/>
            </a:ln>
          </p:spPr>
        </p:pic>
        <p:grpSp>
          <p:nvGrpSpPr>
            <p:cNvPr id="8" name="Group 13"/>
            <p:cNvGrpSpPr>
              <a:grpSpLocks/>
            </p:cNvGrpSpPr>
            <p:nvPr/>
          </p:nvGrpSpPr>
          <p:grpSpPr bwMode="auto">
            <a:xfrm>
              <a:off x="8164975" y="2971801"/>
              <a:ext cx="304800" cy="457199"/>
              <a:chOff x="8164975" y="2971801"/>
              <a:chExt cx="304800" cy="457199"/>
            </a:xfrm>
            <a:grpFill/>
          </p:grpSpPr>
          <p:cxnSp>
            <p:nvCxnSpPr>
              <p:cNvPr id="17" name="Straight Connector 7"/>
              <p:cNvCxnSpPr>
                <a:cxnSpLocks noChangeShapeType="1"/>
              </p:cNvCxnSpPr>
              <p:nvPr/>
            </p:nvCxnSpPr>
            <p:spPr bwMode="auto">
              <a:xfrm rot="16200000" flipH="1">
                <a:off x="8193765" y="3312435"/>
                <a:ext cx="228600" cy="4530"/>
              </a:xfrm>
              <a:prstGeom prst="line">
                <a:avLst/>
              </a:prstGeom>
              <a:grpFill/>
              <a:ln w="12700" algn="ctr">
                <a:solidFill>
                  <a:schemeClr val="tx1"/>
                </a:solidFill>
                <a:round/>
                <a:headEnd type="none" w="sm" len="sm"/>
                <a:tailEnd type="none" w="sm" len="sm"/>
              </a:ln>
            </p:spPr>
          </p:cxnSp>
          <p:cxnSp>
            <p:nvCxnSpPr>
              <p:cNvPr id="18" name="Straight Connector 9"/>
              <p:cNvCxnSpPr>
                <a:cxnSpLocks noChangeShapeType="1"/>
              </p:cNvCxnSpPr>
              <p:nvPr/>
            </p:nvCxnSpPr>
            <p:spPr bwMode="auto">
              <a:xfrm rot="16200000" flipH="1">
                <a:off x="8126875" y="3009901"/>
                <a:ext cx="228600" cy="152400"/>
              </a:xfrm>
              <a:prstGeom prst="line">
                <a:avLst/>
              </a:prstGeom>
              <a:grpFill/>
              <a:ln w="12700" algn="ctr">
                <a:solidFill>
                  <a:schemeClr val="tx1"/>
                </a:solidFill>
                <a:round/>
                <a:headEnd type="none" w="sm" len="sm"/>
                <a:tailEnd type="none" w="sm" len="sm"/>
              </a:ln>
            </p:spPr>
          </p:cxnSp>
          <p:cxnSp>
            <p:nvCxnSpPr>
              <p:cNvPr id="19" name="Straight Connector 11"/>
              <p:cNvCxnSpPr>
                <a:cxnSpLocks noChangeShapeType="1"/>
              </p:cNvCxnSpPr>
              <p:nvPr/>
            </p:nvCxnSpPr>
            <p:spPr bwMode="auto">
              <a:xfrm rot="5400000">
                <a:off x="8279275" y="3009901"/>
                <a:ext cx="228600" cy="152400"/>
              </a:xfrm>
              <a:prstGeom prst="line">
                <a:avLst/>
              </a:prstGeom>
              <a:grpFill/>
              <a:ln w="12700" algn="ctr">
                <a:solidFill>
                  <a:schemeClr val="tx1"/>
                </a:solidFill>
                <a:round/>
                <a:headEnd type="none" w="sm" len="sm"/>
                <a:tailEnd type="none" w="sm" len="sm"/>
              </a:ln>
            </p:spPr>
          </p:cxnSp>
        </p:gr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dirty="0" smtClean="0"/>
              <a:t>Proposed Modifications to the Conference Room Scenario</a:t>
            </a:r>
            <a:endParaRPr lang="en-US" dirty="0"/>
          </a:p>
        </p:txBody>
      </p:sp>
      <p:sp>
        <p:nvSpPr>
          <p:cNvPr id="3" name="Content Placeholder 2"/>
          <p:cNvSpPr>
            <a:spLocks noGrp="1"/>
          </p:cNvSpPr>
          <p:nvPr>
            <p:ph idx="1"/>
          </p:nvPr>
        </p:nvSpPr>
        <p:spPr>
          <a:xfrm>
            <a:off x="685800" y="1752600"/>
            <a:ext cx="7772400" cy="4648200"/>
          </a:xfrm>
        </p:spPr>
        <p:txBody>
          <a:bodyPr/>
          <a:lstStyle/>
          <a:p>
            <a:r>
              <a:rPr lang="en-US" sz="2000" dirty="0" smtClean="0"/>
              <a:t>We propose the following modifications to the existing Conference Room setting to enable a scenario with limited-capability devices</a:t>
            </a:r>
          </a:p>
          <a:p>
            <a:pPr lvl="1"/>
            <a:r>
              <a:rPr lang="en-US" dirty="0" smtClean="0"/>
              <a:t>The AP may or may not have a 60 GHz radio.</a:t>
            </a:r>
          </a:p>
          <a:p>
            <a:pPr lvl="1"/>
            <a:r>
              <a:rPr lang="en-US" dirty="0" smtClean="0"/>
              <a:t>Add an additional handheld device, replacing one of the laptop devices</a:t>
            </a:r>
          </a:p>
          <a:p>
            <a:pPr lvl="1"/>
            <a:r>
              <a:rPr lang="en-US" dirty="0" smtClean="0"/>
              <a:t>Handheld devices will be limited to have </a:t>
            </a:r>
            <a:r>
              <a:rPr lang="en-US" dirty="0" err="1" smtClean="0"/>
              <a:t>beamwidth</a:t>
            </a:r>
            <a:r>
              <a:rPr lang="en-US" dirty="0" smtClean="0"/>
              <a:t> (HPBW) </a:t>
            </a:r>
            <a:r>
              <a:rPr lang="en-US" dirty="0" smtClean="0">
                <a:solidFill>
                  <a:srgbClr val="FF0000"/>
                </a:solidFill>
              </a:rPr>
              <a:t>&gt;=</a:t>
            </a:r>
            <a:r>
              <a:rPr lang="en-US" dirty="0" smtClean="0"/>
              <a:t> 60</a:t>
            </a:r>
            <a:r>
              <a:rPr lang="en-US" baseline="40000" dirty="0" smtClean="0"/>
              <a:t>o</a:t>
            </a:r>
            <a:r>
              <a:rPr lang="en-US" dirty="0" smtClean="0"/>
              <a:t> </a:t>
            </a:r>
          </a:p>
          <a:p>
            <a:pPr lvl="1"/>
            <a:r>
              <a:rPr lang="en-US" dirty="0" smtClean="0"/>
              <a:t>If the AP does not have a 60 GHz radio, communication with AP for 2 devices is optionally replaced by a peer-to-peer communication between the 2 devices.</a:t>
            </a:r>
          </a:p>
          <a:p>
            <a:r>
              <a:rPr lang="en-US" sz="2000" dirty="0" smtClean="0"/>
              <a:t>Does not require new channel models</a:t>
            </a:r>
          </a:p>
          <a:p>
            <a:pPr lvl="1"/>
            <a:r>
              <a:rPr lang="en-US" dirty="0" smtClean="0"/>
              <a:t>Current measurements and models on the conference room setting [4] remain applicable</a:t>
            </a:r>
          </a:p>
          <a:p>
            <a:pPr lvl="1"/>
            <a:endParaRPr lang="en-US" dirty="0" smtClean="0"/>
          </a:p>
        </p:txBody>
      </p:sp>
      <p:sp>
        <p:nvSpPr>
          <p:cNvPr id="4" name="Date Placeholder 3"/>
          <p:cNvSpPr>
            <a:spLocks noGrp="1"/>
          </p:cNvSpPr>
          <p:nvPr>
            <p:ph type="dt" sz="half" idx="10"/>
          </p:nvPr>
        </p:nvSpPr>
        <p:spPr/>
        <p:txBody>
          <a:bodyPr/>
          <a:lstStyle/>
          <a:p>
            <a:pPr>
              <a:defRPr/>
            </a:pPr>
            <a:r>
              <a:rPr lang="en-US" smtClean="0"/>
              <a:t>January 18, 2010                                                              doc.:IEEE 802.11-10/0046r1</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838200"/>
          </a:xfrm>
        </p:spPr>
        <p:txBody>
          <a:bodyPr/>
          <a:lstStyle/>
          <a:p>
            <a:r>
              <a:rPr lang="en-US" dirty="0" smtClean="0"/>
              <a:t>Specific Changes to </a:t>
            </a:r>
            <a:r>
              <a:rPr lang="en-US" dirty="0" smtClean="0"/>
              <a:t>09/0296</a:t>
            </a:r>
            <a:r>
              <a:rPr lang="en-US" dirty="0" smtClean="0">
                <a:solidFill>
                  <a:srgbClr val="FF0000"/>
                </a:solidFill>
              </a:rPr>
              <a:t>r14</a:t>
            </a:r>
            <a:r>
              <a:rPr lang="en-US" dirty="0" smtClean="0"/>
              <a:t> </a:t>
            </a:r>
            <a:r>
              <a:rPr lang="en-US" dirty="0" smtClean="0"/>
              <a:t>4.3.2 </a:t>
            </a:r>
            <a:r>
              <a:rPr lang="en-US" sz="1800" dirty="0" smtClean="0"/>
              <a:t>(1/6)</a:t>
            </a:r>
            <a:endParaRPr lang="en-US" dirty="0"/>
          </a:p>
        </p:txBody>
      </p:sp>
      <p:sp>
        <p:nvSpPr>
          <p:cNvPr id="3" name="Content Placeholder 2"/>
          <p:cNvSpPr>
            <a:spLocks noGrp="1"/>
          </p:cNvSpPr>
          <p:nvPr>
            <p:ph idx="1"/>
          </p:nvPr>
        </p:nvSpPr>
        <p:spPr/>
        <p:txBody>
          <a:bodyPr/>
          <a:lstStyle/>
          <a:p>
            <a:pPr marL="0" marR="0">
              <a:spcBef>
                <a:spcPts val="0"/>
              </a:spcBef>
              <a:spcAft>
                <a:spcPts val="0"/>
              </a:spcAft>
              <a:buNone/>
            </a:pPr>
            <a:r>
              <a:rPr lang="en-US" dirty="0" smtClean="0">
                <a:ea typeface="Calibri"/>
              </a:rPr>
              <a:t>In Section 4.3.2, make the following changes:</a:t>
            </a:r>
          </a:p>
          <a:p>
            <a:pPr marL="0" marR="0">
              <a:spcBef>
                <a:spcPts val="0"/>
              </a:spcBef>
              <a:spcAft>
                <a:spcPts val="0"/>
              </a:spcAft>
              <a:buNone/>
            </a:pPr>
            <a:endParaRPr lang="en-US" sz="2000" b="0" dirty="0" smtClean="0">
              <a:ea typeface="Calibri"/>
            </a:endParaRPr>
          </a:p>
          <a:p>
            <a:pPr marL="0" marR="0">
              <a:spcBef>
                <a:spcPts val="0"/>
              </a:spcBef>
              <a:spcAft>
                <a:spcPts val="0"/>
              </a:spcAft>
              <a:buNone/>
            </a:pPr>
            <a:r>
              <a:rPr lang="en-US" sz="1800" b="0" dirty="0" smtClean="0">
                <a:ea typeface="Calibri"/>
              </a:rPr>
              <a:t>Mix of uses:  Laptop transmitting lightly compressed video to projector.  </a:t>
            </a:r>
            <a:r>
              <a:rPr lang="en-US" sz="1800" b="0" dirty="0" smtClean="0"/>
              <a:t>Multiple laptops connected to an AP that</a:t>
            </a:r>
            <a:r>
              <a:rPr lang="en-US" sz="1800" b="0" u="sng" dirty="0" smtClean="0"/>
              <a:t> </a:t>
            </a:r>
            <a:r>
              <a:rPr lang="en-US" sz="1800" b="0" u="sng" dirty="0" smtClean="0">
                <a:solidFill>
                  <a:srgbClr val="FF0000"/>
                </a:solidFill>
              </a:rPr>
              <a:t>in the default scenario has a 60 GHz radio; and in the optional scenario does</a:t>
            </a:r>
            <a:r>
              <a:rPr lang="en-US" sz="1800" b="0" strike="sngStrike" dirty="0" smtClean="0">
                <a:solidFill>
                  <a:srgbClr val="FF0000"/>
                </a:solidFill>
              </a:rPr>
              <a:t> </a:t>
            </a:r>
            <a:r>
              <a:rPr lang="en-US" sz="1800" b="0" strike="sngStrike" dirty="0" smtClean="0">
                <a:solidFill>
                  <a:srgbClr val="FF0000"/>
                </a:solidFill>
              </a:rPr>
              <a:t> may </a:t>
            </a:r>
            <a:r>
              <a:rPr lang="en-US" sz="1800" b="0" strike="sngStrike" dirty="0" smtClean="0">
                <a:solidFill>
                  <a:srgbClr val="FF0000"/>
                </a:solidFill>
              </a:rPr>
              <a:t>or may</a:t>
            </a:r>
            <a:r>
              <a:rPr lang="en-US" sz="1800" b="0" dirty="0" smtClean="0"/>
              <a:t> not have a 60 GHz radio. </a:t>
            </a:r>
            <a:r>
              <a:rPr lang="en-US" sz="1800" b="0" dirty="0" smtClean="0">
                <a:ea typeface="Calibri"/>
              </a:rPr>
              <a:t> Laptop connected to device performing sync-and-go file transfer.  Laptops connected to other laptops performing local file transfer.  Links between devices are logical, e.g. STA 3 and STA 5 are performing local file transfer between each other but the physical link could be direct or through the AP.  </a:t>
            </a:r>
          </a:p>
          <a:p>
            <a:pPr marL="0" marR="0">
              <a:spcBef>
                <a:spcPts val="0"/>
              </a:spcBef>
              <a:spcAft>
                <a:spcPts val="0"/>
              </a:spcAft>
              <a:buNone/>
            </a:pPr>
            <a:r>
              <a:rPr lang="en-US" sz="1800" b="0" dirty="0" smtClean="0">
                <a:latin typeface="Calibri"/>
                <a:ea typeface="Calibri"/>
              </a:rPr>
              <a:t> </a:t>
            </a:r>
            <a:endParaRPr lang="en-US" sz="1800" b="0" dirty="0" smtClean="0">
              <a:ea typeface="Calibri"/>
            </a:endParaRPr>
          </a:p>
          <a:p>
            <a:pPr marL="0" marR="0">
              <a:spcBef>
                <a:spcPts val="0"/>
              </a:spcBef>
              <a:spcAft>
                <a:spcPts val="0"/>
              </a:spcAft>
              <a:buNone/>
            </a:pPr>
            <a:r>
              <a:rPr lang="en-US" sz="1800" b="0" dirty="0" smtClean="0">
                <a:ea typeface="Calibri"/>
              </a:rPr>
              <a:t>Note: </a:t>
            </a:r>
            <a:r>
              <a:rPr lang="en-US" sz="1800" b="0" u="sng" dirty="0" smtClean="0">
                <a:solidFill>
                  <a:srgbClr val="FF0000"/>
                </a:solidFill>
              </a:rPr>
              <a:t>In the optional scenario where</a:t>
            </a:r>
            <a:r>
              <a:rPr lang="en-US" sz="1800" b="0" strike="sngStrike" dirty="0" smtClean="0">
                <a:solidFill>
                  <a:srgbClr val="FF0000"/>
                </a:solidFill>
              </a:rPr>
              <a:t> If</a:t>
            </a:r>
            <a:r>
              <a:rPr lang="en-US" sz="1800" b="0" dirty="0" smtClean="0">
                <a:solidFill>
                  <a:srgbClr val="FF0000"/>
                </a:solidFill>
              </a:rPr>
              <a:t> </a:t>
            </a:r>
            <a:r>
              <a:rPr lang="en-US" sz="1800" b="0" dirty="0" smtClean="0">
                <a:ea typeface="Calibri"/>
              </a:rPr>
              <a:t>the </a:t>
            </a:r>
            <a:r>
              <a:rPr lang="en-US" sz="1800" b="0" dirty="0" smtClean="0">
                <a:ea typeface="Calibri"/>
              </a:rPr>
              <a:t>AP does not have a 60 GHz radio, then all client-to-AP communication is assumed to occur using other bands such as the 2.4 or 5 GHz band.</a:t>
            </a:r>
          </a:p>
          <a:p>
            <a:pPr marL="0" marR="0">
              <a:spcBef>
                <a:spcPts val="0"/>
              </a:spcBef>
              <a:spcAft>
                <a:spcPts val="0"/>
              </a:spcAft>
              <a:buNone/>
            </a:pPr>
            <a:r>
              <a:rPr lang="en-US" sz="2000" b="0" dirty="0" smtClean="0">
                <a:ea typeface="Calibri"/>
              </a:rPr>
              <a:t> </a:t>
            </a:r>
          </a:p>
          <a:p>
            <a:pPr>
              <a:buNone/>
            </a:pPr>
            <a:endParaRPr lang="en-US" sz="2000" b="0" dirty="0"/>
          </a:p>
        </p:txBody>
      </p:sp>
      <p:sp>
        <p:nvSpPr>
          <p:cNvPr id="4" name="Date Placeholder 3"/>
          <p:cNvSpPr>
            <a:spLocks noGrp="1"/>
          </p:cNvSpPr>
          <p:nvPr>
            <p:ph type="dt" sz="half" idx="10"/>
          </p:nvPr>
        </p:nvSpPr>
        <p:spPr/>
        <p:txBody>
          <a:bodyPr/>
          <a:lstStyle/>
          <a:p>
            <a:pPr>
              <a:defRPr/>
            </a:pPr>
            <a:r>
              <a:rPr lang="en-US" smtClean="0"/>
              <a:t>January 18, 2010                                                              doc.:IEEE 802.11-10/0046r1</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600200"/>
            <a:ext cx="7772400" cy="4495800"/>
          </a:xfrm>
        </p:spPr>
        <p:txBody>
          <a:bodyPr/>
          <a:lstStyle/>
          <a:p>
            <a:pPr marL="0" marR="0">
              <a:spcBef>
                <a:spcPts val="0"/>
              </a:spcBef>
              <a:spcAft>
                <a:spcPts val="0"/>
              </a:spcAft>
              <a:buNone/>
            </a:pPr>
            <a:r>
              <a:rPr lang="en-US" dirty="0" smtClean="0">
                <a:ea typeface="Calibri"/>
              </a:rPr>
              <a:t>Replace Fig. 1 with the following:</a:t>
            </a:r>
          </a:p>
          <a:p>
            <a:pPr marL="0" marR="0">
              <a:spcBef>
                <a:spcPts val="0"/>
              </a:spcBef>
              <a:spcAft>
                <a:spcPts val="0"/>
              </a:spcAft>
              <a:buNone/>
            </a:pPr>
            <a:endParaRPr lang="en-US" sz="2000" b="0" dirty="0" smtClean="0">
              <a:ea typeface="Calibri"/>
            </a:endParaRPr>
          </a:p>
        </p:txBody>
      </p:sp>
      <p:sp>
        <p:nvSpPr>
          <p:cNvPr id="4" name="Date Placeholder 3"/>
          <p:cNvSpPr>
            <a:spLocks noGrp="1"/>
          </p:cNvSpPr>
          <p:nvPr>
            <p:ph type="dt" sz="half" idx="10"/>
          </p:nvPr>
        </p:nvSpPr>
        <p:spPr/>
        <p:txBody>
          <a:bodyPr/>
          <a:lstStyle/>
          <a:p>
            <a:pPr>
              <a:defRPr/>
            </a:pPr>
            <a:r>
              <a:rPr lang="en-US" smtClean="0"/>
              <a:t>January 18, 2010                                                              doc.:IEEE 802.11-10/0046r1</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6</a:t>
            </a:fld>
            <a:endParaRPr lang="en-US"/>
          </a:p>
        </p:txBody>
      </p:sp>
      <p:graphicFrame>
        <p:nvGraphicFramePr>
          <p:cNvPr id="27650" name="Object 2"/>
          <p:cNvGraphicFramePr>
            <a:graphicFrameLocks noChangeAspect="1"/>
          </p:cNvGraphicFramePr>
          <p:nvPr/>
        </p:nvGraphicFramePr>
        <p:xfrm>
          <a:off x="5321300" y="1207266"/>
          <a:ext cx="3670300" cy="5574534"/>
        </p:xfrm>
        <a:graphic>
          <a:graphicData uri="http://schemas.openxmlformats.org/presentationml/2006/ole">
            <p:oleObj spid="_x0000_s27650" name="Visio" r:id="rId3" imgW="1926105" imgH="2946684" progId="Visio.Drawing.11">
              <p:embed/>
            </p:oleObj>
          </a:graphicData>
        </a:graphic>
      </p:graphicFrame>
      <p:sp>
        <p:nvSpPr>
          <p:cNvPr id="9" name="Title 1"/>
          <p:cNvSpPr>
            <a:spLocks noGrp="1"/>
          </p:cNvSpPr>
          <p:nvPr>
            <p:ph type="title"/>
          </p:nvPr>
        </p:nvSpPr>
        <p:spPr>
          <a:xfrm>
            <a:off x="685800" y="685800"/>
            <a:ext cx="7772400" cy="838200"/>
          </a:xfrm>
        </p:spPr>
        <p:txBody>
          <a:bodyPr/>
          <a:lstStyle/>
          <a:p>
            <a:r>
              <a:rPr lang="en-US" dirty="0" smtClean="0"/>
              <a:t>Specific Changes to </a:t>
            </a:r>
            <a:r>
              <a:rPr lang="en-US" dirty="0" smtClean="0"/>
              <a:t>09/0296 </a:t>
            </a:r>
            <a:r>
              <a:rPr lang="en-US" dirty="0" smtClean="0"/>
              <a:t>4.3.2 </a:t>
            </a:r>
            <a:r>
              <a:rPr lang="en-US" sz="1800" dirty="0" smtClean="0"/>
              <a:t>(2/6)</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524000"/>
            <a:ext cx="7772400" cy="4572000"/>
          </a:xfrm>
        </p:spPr>
        <p:txBody>
          <a:bodyPr/>
          <a:lstStyle/>
          <a:p>
            <a:pPr marL="457200" indent="-457200">
              <a:buFont typeface="+mj-lt"/>
              <a:buAutoNum type="arabicPeriod"/>
            </a:pPr>
            <a:r>
              <a:rPr lang="en-US" sz="2000" dirty="0" smtClean="0"/>
              <a:t>Configuration</a:t>
            </a:r>
          </a:p>
          <a:p>
            <a:pPr marL="857250" lvl="1" indent="-457200">
              <a:spcBef>
                <a:spcPts val="200"/>
              </a:spcBef>
              <a:buFont typeface="+mj-lt"/>
              <a:buAutoNum type="alphaLcPeriod"/>
            </a:pPr>
            <a:r>
              <a:rPr lang="en-US" sz="1600" b="0" dirty="0" smtClean="0"/>
              <a:t>Room dimensions (length, width, height) in meters is 3.0 x 4.5 x 3</a:t>
            </a:r>
          </a:p>
          <a:p>
            <a:pPr marL="857250" lvl="1" indent="-457200">
              <a:spcBef>
                <a:spcPts val="200"/>
              </a:spcBef>
              <a:buFont typeface="+mj-lt"/>
              <a:buAutoNum type="alphaLcPeriod"/>
            </a:pPr>
            <a:r>
              <a:rPr lang="en-US" sz="1600" b="0" dirty="0" smtClean="0"/>
              <a:t>Devices (coordinates of devices are calculated using coordinate axes shown in Figure 1</a:t>
            </a:r>
          </a:p>
          <a:p>
            <a:pPr marL="1200150" lvl="2" indent="-342900">
              <a:spcBef>
                <a:spcPts val="200"/>
              </a:spcBef>
              <a:buFont typeface="+mj-lt"/>
              <a:buAutoNum type="romanLcPeriod"/>
            </a:pPr>
            <a:r>
              <a:rPr lang="en-US" sz="1600" dirty="0" smtClean="0"/>
              <a:t>AP (may or may not have a 60 GHz radio): location (x = 1.50 m, y = 0.50 m, z = 2.90 m – in ceiling)</a:t>
            </a:r>
          </a:p>
          <a:p>
            <a:pPr marL="1200150" lvl="2" indent="-342900">
              <a:spcBef>
                <a:spcPts val="200"/>
              </a:spcBef>
              <a:buFont typeface="+mj-lt"/>
              <a:buAutoNum type="romanLcPeriod"/>
            </a:pPr>
            <a:r>
              <a:rPr lang="en-US" sz="1600" dirty="0" smtClean="0"/>
              <a:t>STA 1:</a:t>
            </a:r>
          </a:p>
          <a:p>
            <a:pPr marL="1600200" lvl="3" indent="-400050">
              <a:spcBef>
                <a:spcPts val="200"/>
              </a:spcBef>
              <a:buFont typeface="+mj-lt"/>
              <a:buAutoNum type="arabicPeriod"/>
            </a:pPr>
            <a:r>
              <a:rPr lang="en-US" dirty="0" smtClean="0"/>
              <a:t>Projector</a:t>
            </a:r>
          </a:p>
          <a:p>
            <a:pPr marL="1600200" lvl="3" indent="-400050">
              <a:spcBef>
                <a:spcPts val="200"/>
              </a:spcBef>
              <a:buFont typeface="+mj-lt"/>
              <a:buAutoNum type="arabicPeriod"/>
            </a:pPr>
            <a:r>
              <a:rPr lang="en-US" dirty="0" smtClean="0"/>
              <a:t>Location: ( x = 1.75 m,  y =2.30 m, z fixed at 1 m)</a:t>
            </a:r>
          </a:p>
          <a:p>
            <a:pPr marL="1600200" lvl="3" indent="-400050">
              <a:spcBef>
                <a:spcPts val="200"/>
              </a:spcBef>
              <a:buFont typeface="+mj-lt"/>
              <a:buAutoNum type="arabicPeriod"/>
            </a:pPr>
            <a:r>
              <a:rPr lang="en-US" dirty="0" smtClean="0"/>
              <a:t>Traffic type: receiving lightly compressed video from STA 2 (LOS link)</a:t>
            </a:r>
          </a:p>
          <a:p>
            <a:pPr marL="1200150" lvl="2" indent="-342900">
              <a:spcBef>
                <a:spcPts val="200"/>
              </a:spcBef>
              <a:buFont typeface="+mj-lt"/>
              <a:buAutoNum type="romanLcPeriod"/>
            </a:pPr>
            <a:r>
              <a:rPr lang="en-US" sz="1600" dirty="0" smtClean="0"/>
              <a:t>STA 2:</a:t>
            </a:r>
          </a:p>
          <a:p>
            <a:pPr marL="1600200" lvl="3" indent="-400050">
              <a:spcBef>
                <a:spcPts val="200"/>
              </a:spcBef>
              <a:buFont typeface="+mj-lt"/>
              <a:buAutoNum type="arabicPeriod"/>
            </a:pPr>
            <a:r>
              <a:rPr lang="en-US" dirty="0" smtClean="0"/>
              <a:t>Mobile Device </a:t>
            </a:r>
            <a:r>
              <a:rPr lang="en-US" strike="sngStrike" dirty="0" smtClean="0"/>
              <a:t> Laptop</a:t>
            </a:r>
            <a:endParaRPr lang="en-US" dirty="0" smtClean="0"/>
          </a:p>
          <a:p>
            <a:pPr marL="1600200" lvl="3" indent="-400050">
              <a:spcBef>
                <a:spcPts val="200"/>
              </a:spcBef>
              <a:buFont typeface="+mj-lt"/>
              <a:buAutoNum type="arabicPeriod"/>
            </a:pPr>
            <a:r>
              <a:rPr lang="en-US" dirty="0" smtClean="0"/>
              <a:t>Location:  (x = 1.90 m, y = 1.50 m,  z fixed at 1m)</a:t>
            </a:r>
          </a:p>
          <a:p>
            <a:pPr marL="1600200" lvl="3" indent="-400050">
              <a:spcBef>
                <a:spcPts val="200"/>
              </a:spcBef>
              <a:buFont typeface="+mj-lt"/>
              <a:buAutoNum type="arabicPeriod"/>
            </a:pPr>
            <a:r>
              <a:rPr lang="en-US" dirty="0" smtClean="0"/>
              <a:t>Traffic type:  </a:t>
            </a:r>
          </a:p>
          <a:p>
            <a:pPr marL="1943100" lvl="4" indent="-400050">
              <a:spcBef>
                <a:spcPts val="200"/>
              </a:spcBef>
              <a:buFont typeface="+mj-lt"/>
              <a:buAutoNum type="alphaLcPeriod"/>
            </a:pPr>
            <a:r>
              <a:rPr lang="en-US" dirty="0" smtClean="0"/>
              <a:t>Transmitting lightly compressed video to STA 1 (LOS link) with target bit rate (p) equal to TBD Mbps  </a:t>
            </a:r>
          </a:p>
          <a:p>
            <a:pPr marL="1943100" lvl="4" indent="-400050">
              <a:spcBef>
                <a:spcPts val="200"/>
              </a:spcBef>
              <a:buFont typeface="+mj-lt"/>
              <a:buAutoNum type="alphaLcPeriod"/>
            </a:pPr>
            <a:r>
              <a:rPr lang="en-US" dirty="0" smtClean="0"/>
              <a:t>Local file transfer from AP.</a:t>
            </a:r>
          </a:p>
          <a:p>
            <a:pPr marL="1600200" lvl="3" indent="-400050">
              <a:spcBef>
                <a:spcPts val="200"/>
              </a:spcBef>
              <a:buFont typeface="+mj-lt"/>
              <a:buAutoNum type="arabicPeriod"/>
            </a:pPr>
            <a:r>
              <a:rPr lang="en-US" dirty="0" smtClean="0"/>
              <a:t>Antenna capability:  &gt;=60 degree HPBW pointed towards STA 1.</a:t>
            </a:r>
          </a:p>
        </p:txBody>
      </p:sp>
      <p:sp>
        <p:nvSpPr>
          <p:cNvPr id="4" name="Date Placeholder 3"/>
          <p:cNvSpPr>
            <a:spLocks noGrp="1"/>
          </p:cNvSpPr>
          <p:nvPr>
            <p:ph type="dt" sz="half" idx="10"/>
          </p:nvPr>
        </p:nvSpPr>
        <p:spPr/>
        <p:txBody>
          <a:bodyPr/>
          <a:lstStyle/>
          <a:p>
            <a:pPr>
              <a:defRPr/>
            </a:pPr>
            <a:r>
              <a:rPr lang="en-US" smtClean="0"/>
              <a:t>January 18, 2010                                                              doc.:IEEE 802.11-10/0046r1</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7</a:t>
            </a:fld>
            <a:endParaRPr lang="en-US"/>
          </a:p>
        </p:txBody>
      </p:sp>
      <p:sp>
        <p:nvSpPr>
          <p:cNvPr id="7" name="Title 1"/>
          <p:cNvSpPr>
            <a:spLocks noGrp="1"/>
          </p:cNvSpPr>
          <p:nvPr>
            <p:ph type="title"/>
          </p:nvPr>
        </p:nvSpPr>
        <p:spPr>
          <a:xfrm>
            <a:off x="685800" y="685800"/>
            <a:ext cx="7772400" cy="838200"/>
          </a:xfrm>
        </p:spPr>
        <p:txBody>
          <a:bodyPr/>
          <a:lstStyle/>
          <a:p>
            <a:r>
              <a:rPr lang="en-US" dirty="0" smtClean="0"/>
              <a:t>Specific Changes to 09/0296 4.3.2 </a:t>
            </a:r>
            <a:r>
              <a:rPr lang="en-US" sz="1800" dirty="0" smtClean="0"/>
              <a:t>(3/6)</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371600"/>
            <a:ext cx="7772400" cy="5257800"/>
          </a:xfrm>
        </p:spPr>
        <p:txBody>
          <a:bodyPr>
            <a:normAutofit lnSpcReduction="10000"/>
          </a:bodyPr>
          <a:lstStyle/>
          <a:p>
            <a:pPr marL="857250" lvl="1" indent="-400050">
              <a:spcBef>
                <a:spcPts val="300"/>
              </a:spcBef>
              <a:buFont typeface="+mj-lt"/>
              <a:buAutoNum type="romanLcPeriod" startAt="4"/>
            </a:pPr>
            <a:r>
              <a:rPr lang="en-US" sz="1600" dirty="0" smtClean="0"/>
              <a:t>STA 3:</a:t>
            </a:r>
          </a:p>
          <a:p>
            <a:pPr marL="1257300" lvl="2" indent="-400050">
              <a:spcBef>
                <a:spcPts val="300"/>
              </a:spcBef>
              <a:buFont typeface="+mj-lt"/>
              <a:buAutoNum type="arabicPeriod"/>
            </a:pPr>
            <a:r>
              <a:rPr lang="en-US" sz="1600" dirty="0" smtClean="0"/>
              <a:t>Laptop</a:t>
            </a:r>
          </a:p>
          <a:p>
            <a:pPr marL="1257300" lvl="2" indent="-400050">
              <a:spcBef>
                <a:spcPts val="300"/>
              </a:spcBef>
              <a:buFont typeface="+mj-lt"/>
              <a:buAutoNum type="arabicPeriod"/>
            </a:pPr>
            <a:r>
              <a:rPr lang="en-US" sz="1600" dirty="0" smtClean="0"/>
              <a:t>Location:  (x = 1.35 m, y = 3.00 m, z fixed at 1m)</a:t>
            </a:r>
          </a:p>
          <a:p>
            <a:pPr marL="1257300" lvl="2" indent="-400050">
              <a:spcBef>
                <a:spcPts val="300"/>
              </a:spcBef>
              <a:buFont typeface="+mj-lt"/>
              <a:buAutoNum type="arabicPeriod"/>
            </a:pPr>
            <a:r>
              <a:rPr lang="en-US" sz="1600" dirty="0" smtClean="0"/>
              <a:t>Traffic type:</a:t>
            </a:r>
          </a:p>
          <a:p>
            <a:pPr marL="1600200" lvl="3" indent="-400050">
              <a:spcBef>
                <a:spcPts val="300"/>
              </a:spcBef>
              <a:buFont typeface="+mj-lt"/>
              <a:buAutoNum type="alphaLcPeriod"/>
            </a:pPr>
            <a:r>
              <a:rPr lang="en-US" dirty="0" smtClean="0"/>
              <a:t>Local file transfer to/from STA 5  (NLOS link)</a:t>
            </a:r>
          </a:p>
          <a:p>
            <a:pPr marL="1600200" lvl="3" indent="-400050">
              <a:spcBef>
                <a:spcPts val="300"/>
              </a:spcBef>
              <a:buFont typeface="+mj-lt"/>
              <a:buAutoNum type="alphaLcPeriod"/>
            </a:pPr>
            <a:r>
              <a:rPr lang="en-US" dirty="0" smtClean="0"/>
              <a:t>Web browsing</a:t>
            </a:r>
          </a:p>
          <a:p>
            <a:pPr marL="857250" lvl="1" indent="-400050">
              <a:spcBef>
                <a:spcPts val="300"/>
              </a:spcBef>
              <a:buFont typeface="+mj-lt"/>
              <a:buAutoNum type="romanLcPeriod" startAt="4"/>
            </a:pPr>
            <a:r>
              <a:rPr lang="en-US" sz="1600" dirty="0" smtClean="0"/>
              <a:t>STA 4:</a:t>
            </a:r>
          </a:p>
          <a:p>
            <a:pPr marL="1257300" lvl="2" indent="-400050">
              <a:spcBef>
                <a:spcPts val="300"/>
              </a:spcBef>
              <a:buFont typeface="+mj-lt"/>
              <a:buAutoNum type="arabicPeriod"/>
            </a:pPr>
            <a:r>
              <a:rPr lang="en-US" sz="1600" dirty="0" smtClean="0"/>
              <a:t>Laptop</a:t>
            </a:r>
          </a:p>
          <a:p>
            <a:pPr marL="1257300" lvl="2" indent="-400050">
              <a:spcBef>
                <a:spcPts val="300"/>
              </a:spcBef>
              <a:buFont typeface="+mj-lt"/>
              <a:buAutoNum type="arabicPeriod"/>
            </a:pPr>
            <a:r>
              <a:rPr lang="en-US" sz="1600" dirty="0" smtClean="0"/>
              <a:t>Location:  (x = 1.30 m, y = 2.40 m, z fixed at 1m)</a:t>
            </a:r>
          </a:p>
          <a:p>
            <a:pPr marL="1257300" lvl="2" indent="-400050">
              <a:spcBef>
                <a:spcPts val="300"/>
              </a:spcBef>
              <a:buFont typeface="+mj-lt"/>
              <a:buAutoNum type="arabicPeriod"/>
            </a:pPr>
            <a:r>
              <a:rPr lang="en-US" sz="1600" dirty="0" smtClean="0"/>
              <a:t>Traffic type:</a:t>
            </a:r>
          </a:p>
          <a:p>
            <a:pPr marL="1600200" lvl="3" indent="-400050">
              <a:spcBef>
                <a:spcPts val="300"/>
              </a:spcBef>
              <a:buFont typeface="+mj-lt"/>
              <a:buAutoNum type="alphaLcPeriod"/>
            </a:pPr>
            <a:r>
              <a:rPr lang="en-US" dirty="0" smtClean="0"/>
              <a:t>Local file transfer to AP</a:t>
            </a:r>
          </a:p>
          <a:p>
            <a:pPr marL="1600200" lvl="3" indent="-400050">
              <a:spcBef>
                <a:spcPts val="300"/>
              </a:spcBef>
              <a:buFont typeface="+mj-lt"/>
              <a:buAutoNum type="alphaLcPeriod"/>
            </a:pPr>
            <a:r>
              <a:rPr lang="en-US" dirty="0" smtClean="0"/>
              <a:t>Web browsing</a:t>
            </a:r>
          </a:p>
          <a:p>
            <a:pPr marL="857250" lvl="1" indent="-400050">
              <a:spcBef>
                <a:spcPts val="300"/>
              </a:spcBef>
              <a:buFont typeface="+mj-lt"/>
              <a:buAutoNum type="romanLcPeriod" startAt="4"/>
            </a:pPr>
            <a:r>
              <a:rPr lang="en-US" sz="1600" dirty="0" smtClean="0"/>
              <a:t>STA 5:</a:t>
            </a:r>
          </a:p>
          <a:p>
            <a:pPr marL="1257300" lvl="2" indent="-400050">
              <a:spcBef>
                <a:spcPts val="300"/>
              </a:spcBef>
              <a:buFont typeface="+mj-lt"/>
              <a:buAutoNum type="arabicPeriod"/>
            </a:pPr>
            <a:r>
              <a:rPr lang="en-US" sz="1600" dirty="0" smtClean="0"/>
              <a:t>Laptop</a:t>
            </a:r>
          </a:p>
          <a:p>
            <a:pPr marL="1257300" lvl="2" indent="-400050">
              <a:spcBef>
                <a:spcPts val="300"/>
              </a:spcBef>
              <a:buFont typeface="+mj-lt"/>
              <a:buAutoNum type="arabicPeriod"/>
            </a:pPr>
            <a:r>
              <a:rPr lang="en-US" sz="1600" dirty="0" smtClean="0"/>
              <a:t>Location:  (x = 1.25 </a:t>
            </a:r>
            <a:r>
              <a:rPr lang="en-US" sz="1600" dirty="0" err="1" smtClean="0"/>
              <a:t>m,y</a:t>
            </a:r>
            <a:r>
              <a:rPr lang="en-US" sz="1600" dirty="0" smtClean="0"/>
              <a:t> = 1.40 m, z fixed at 1m)</a:t>
            </a:r>
          </a:p>
          <a:p>
            <a:pPr marL="1257300" lvl="2" indent="-400050">
              <a:spcBef>
                <a:spcPts val="300"/>
              </a:spcBef>
              <a:buFont typeface="+mj-lt"/>
              <a:buAutoNum type="arabicPeriod"/>
            </a:pPr>
            <a:r>
              <a:rPr lang="en-US" sz="1600" dirty="0" smtClean="0"/>
              <a:t>Traffic type:</a:t>
            </a:r>
          </a:p>
          <a:p>
            <a:pPr marL="1543050" lvl="3" indent="-342900">
              <a:spcBef>
                <a:spcPts val="300"/>
              </a:spcBef>
              <a:buFont typeface="+mj-lt"/>
              <a:buAutoNum type="arabicPeriod"/>
            </a:pPr>
            <a:r>
              <a:rPr lang="en-US" dirty="0" smtClean="0"/>
              <a:t>Local file transfer to/from STA 3 (NLOS link)</a:t>
            </a:r>
          </a:p>
          <a:p>
            <a:pPr marL="1543050" lvl="3" indent="-342900">
              <a:spcBef>
                <a:spcPts val="300"/>
              </a:spcBef>
              <a:buFont typeface="+mj-lt"/>
              <a:buAutoNum type="arabicPeriod"/>
            </a:pPr>
            <a:r>
              <a:rPr lang="en-US" dirty="0" smtClean="0"/>
              <a:t>Web browsing (if AP has a 60 GHz radio) or file transfer to STA 7 (if the AP does not have a 60 GHz radio).</a:t>
            </a:r>
          </a:p>
        </p:txBody>
      </p:sp>
      <p:sp>
        <p:nvSpPr>
          <p:cNvPr id="4" name="Date Placeholder 3"/>
          <p:cNvSpPr>
            <a:spLocks noGrp="1"/>
          </p:cNvSpPr>
          <p:nvPr>
            <p:ph type="dt" sz="half" idx="10"/>
          </p:nvPr>
        </p:nvSpPr>
        <p:spPr/>
        <p:txBody>
          <a:bodyPr/>
          <a:lstStyle/>
          <a:p>
            <a:pPr>
              <a:defRPr/>
            </a:pPr>
            <a:r>
              <a:rPr lang="en-US" smtClean="0"/>
              <a:t>January 18, 2010                                                              doc.:IEEE 802.11-10/0046r1</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8</a:t>
            </a:fld>
            <a:endParaRPr lang="en-US"/>
          </a:p>
        </p:txBody>
      </p:sp>
      <p:sp>
        <p:nvSpPr>
          <p:cNvPr id="7" name="Title 1"/>
          <p:cNvSpPr>
            <a:spLocks noGrp="1"/>
          </p:cNvSpPr>
          <p:nvPr>
            <p:ph type="title"/>
          </p:nvPr>
        </p:nvSpPr>
        <p:spPr>
          <a:xfrm>
            <a:off x="685800" y="685800"/>
            <a:ext cx="7772400" cy="838200"/>
          </a:xfrm>
        </p:spPr>
        <p:txBody>
          <a:bodyPr/>
          <a:lstStyle/>
          <a:p>
            <a:r>
              <a:rPr lang="en-US" dirty="0" smtClean="0"/>
              <a:t>Specific Changes to 09/0296 4.3.2 </a:t>
            </a:r>
            <a:r>
              <a:rPr lang="en-US" sz="1800" dirty="0" smtClean="0"/>
              <a:t>(4/6)</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January 18, 2010                                                              doc.:IEEE 802.11-10/0046r1</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DB3F5DC9-A894-48F5-AB29-8AA12B49BB08}" type="slidenum">
              <a:rPr lang="en-US" smtClean="0"/>
              <a:pPr>
                <a:defRPr/>
              </a:pPr>
              <a:t>9</a:t>
            </a:fld>
            <a:endParaRPr lang="en-US"/>
          </a:p>
        </p:txBody>
      </p:sp>
      <p:sp>
        <p:nvSpPr>
          <p:cNvPr id="7" name="Content Placeholder 2"/>
          <p:cNvSpPr txBox="1">
            <a:spLocks/>
          </p:cNvSpPr>
          <p:nvPr/>
        </p:nvSpPr>
        <p:spPr bwMode="auto">
          <a:xfrm>
            <a:off x="685800" y="1524000"/>
            <a:ext cx="7772400" cy="51054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normAutofit/>
          </a:bodyPr>
          <a:lstStyle/>
          <a:p>
            <a:pPr marL="857250" lvl="1" indent="-400050">
              <a:spcBef>
                <a:spcPts val="300"/>
              </a:spcBef>
              <a:buFont typeface="+mj-lt"/>
              <a:buAutoNum type="romanLcPeriod" startAt="7"/>
            </a:pPr>
            <a:r>
              <a:rPr kumimoji="0" lang="en-US" sz="1600" b="0" i="0" u="none" strike="noStrike" kern="0" cap="none" spc="0" normalizeH="0" baseline="0" noProof="0" dirty="0" smtClean="0">
                <a:ln>
                  <a:noFill/>
                </a:ln>
                <a:solidFill>
                  <a:schemeClr val="tx1"/>
                </a:solidFill>
                <a:effectLst/>
                <a:uLnTx/>
                <a:uFillTx/>
                <a:latin typeface="+mn-lt"/>
              </a:rPr>
              <a:t>STA 6:</a:t>
            </a:r>
          </a:p>
          <a:p>
            <a:pPr marL="1257300" lvl="2" indent="-400050">
              <a:spcBef>
                <a:spcPts val="300"/>
              </a:spcBef>
              <a:buFont typeface="+mj-lt"/>
              <a:buAutoNum type="arabicPeriod"/>
            </a:pPr>
            <a:r>
              <a:rPr lang="en-US" sz="1600" kern="0" dirty="0" smtClean="0">
                <a:latin typeface="+mn-lt"/>
              </a:rPr>
              <a:t>Laptop</a:t>
            </a:r>
          </a:p>
          <a:p>
            <a:pPr marL="1257300" lvl="2" indent="-400050">
              <a:spcBef>
                <a:spcPts val="300"/>
              </a:spcBef>
              <a:buFont typeface="+mj-lt"/>
              <a:buAutoNum type="arabicPeriod"/>
            </a:pPr>
            <a:r>
              <a:rPr lang="en-US" sz="1600" kern="0" dirty="0" smtClean="0">
                <a:latin typeface="+mn-lt"/>
              </a:rPr>
              <a:t>Location:  (x = 1.55 m, y = 1.20 m, z fixed at 1m)</a:t>
            </a:r>
          </a:p>
          <a:p>
            <a:pPr marL="1257300" lvl="2" indent="-400050">
              <a:spcBef>
                <a:spcPts val="300"/>
              </a:spcBef>
              <a:buFont typeface="+mj-lt"/>
              <a:buAutoNum type="arabicPeriod"/>
            </a:pPr>
            <a:r>
              <a:rPr lang="en-US" sz="1600" kern="0" dirty="0" smtClean="0">
                <a:latin typeface="+mn-lt"/>
              </a:rPr>
              <a:t>Traffic type:  web browsing</a:t>
            </a:r>
            <a:endParaRPr kumimoji="0" lang="en-US" sz="1600" b="0" i="0" u="none" strike="noStrike" kern="0" cap="none" spc="0" normalizeH="0" baseline="0" noProof="0" dirty="0" smtClean="0">
              <a:ln>
                <a:noFill/>
              </a:ln>
              <a:solidFill>
                <a:schemeClr val="tx1"/>
              </a:solidFill>
              <a:effectLst/>
              <a:uLnTx/>
              <a:uFillTx/>
              <a:latin typeface="+mn-lt"/>
            </a:endParaRPr>
          </a:p>
          <a:p>
            <a:pPr marL="857250" lvl="1" indent="-400050">
              <a:spcBef>
                <a:spcPts val="300"/>
              </a:spcBef>
              <a:buFont typeface="+mj-lt"/>
              <a:buAutoNum type="romanLcPeriod" startAt="7"/>
            </a:pPr>
            <a:r>
              <a:rPr kumimoji="0" lang="en-US" sz="1600" b="0" i="0" u="none" strike="noStrike" kern="0" cap="none" spc="0" normalizeH="0" baseline="0" noProof="0" dirty="0" smtClean="0">
                <a:ln>
                  <a:noFill/>
                </a:ln>
                <a:solidFill>
                  <a:schemeClr val="tx1"/>
                </a:solidFill>
                <a:effectLst/>
                <a:uLnTx/>
                <a:uFillTx/>
                <a:latin typeface="+mn-lt"/>
              </a:rPr>
              <a:t>STA 7:</a:t>
            </a:r>
          </a:p>
          <a:p>
            <a:pPr marL="1257300" lvl="2" indent="-400050">
              <a:spcBef>
                <a:spcPts val="300"/>
              </a:spcBef>
              <a:buFont typeface="+mj-lt"/>
              <a:buAutoNum type="arabicPeriod"/>
            </a:pPr>
            <a:r>
              <a:rPr lang="en-US" sz="1600" kern="0" dirty="0" smtClean="0">
                <a:latin typeface="+mn-lt"/>
              </a:rPr>
              <a:t>Laptop</a:t>
            </a:r>
          </a:p>
          <a:p>
            <a:pPr marL="1257300" lvl="2" indent="-400050">
              <a:spcBef>
                <a:spcPts val="300"/>
              </a:spcBef>
              <a:buFont typeface="+mj-lt"/>
              <a:buAutoNum type="arabicPeriod"/>
            </a:pPr>
            <a:r>
              <a:rPr lang="en-US" sz="1600" kern="0" dirty="0" smtClean="0">
                <a:latin typeface="+mn-lt"/>
              </a:rPr>
              <a:t>Location:  (x = 1.85 ,y = 3.10, z fixed at 1m)</a:t>
            </a:r>
          </a:p>
          <a:p>
            <a:pPr marL="1257300" lvl="2" indent="-400050">
              <a:spcBef>
                <a:spcPts val="300"/>
              </a:spcBef>
              <a:buFont typeface="+mj-lt"/>
              <a:buAutoNum type="arabicPeriod"/>
            </a:pPr>
            <a:r>
              <a:rPr lang="en-US" sz="1600" kern="0" dirty="0" smtClean="0">
                <a:latin typeface="+mn-lt"/>
              </a:rPr>
              <a:t>Traffic type:</a:t>
            </a:r>
            <a:endParaRPr kumimoji="0" lang="en-US" sz="1600" b="0" i="0" u="none" strike="noStrike" kern="0" cap="none" spc="0" normalizeH="0" baseline="0" noProof="0" dirty="0" smtClean="0">
              <a:ln>
                <a:noFill/>
              </a:ln>
              <a:solidFill>
                <a:schemeClr val="tx1"/>
              </a:solidFill>
              <a:effectLst/>
              <a:uLnTx/>
              <a:uFillTx/>
              <a:latin typeface="+mn-lt"/>
            </a:endParaRPr>
          </a:p>
          <a:p>
            <a:pPr marL="1600200" lvl="3" indent="-400050">
              <a:spcBef>
                <a:spcPts val="300"/>
              </a:spcBef>
              <a:buFont typeface="+mj-lt"/>
              <a:buAutoNum type="alphaLcPeriod"/>
            </a:pPr>
            <a:r>
              <a:rPr lang="en-US" sz="1600" kern="0" dirty="0" smtClean="0">
                <a:latin typeface="+mn-lt"/>
              </a:rPr>
              <a:t>Local file transfer to STA 8 (LOS link)</a:t>
            </a:r>
          </a:p>
          <a:p>
            <a:pPr marL="1600200" lvl="3" indent="-400050">
              <a:spcBef>
                <a:spcPts val="300"/>
              </a:spcBef>
              <a:buFont typeface="+mj-lt"/>
              <a:buAutoNum type="alphaLcPeriod"/>
            </a:pPr>
            <a:r>
              <a:rPr lang="en-US" sz="1600" kern="0" dirty="0" smtClean="0">
                <a:latin typeface="+mn-lt"/>
              </a:rPr>
              <a:t>Local file transfer from AP (if the AP has 60 GHz radio) or file transfer from STA 5 (if AP does not have a 60 GHz radio).</a:t>
            </a:r>
            <a:endParaRPr kumimoji="0" lang="en-US" sz="1600" b="0" i="0" u="none" strike="noStrike" kern="0" cap="none" spc="0" normalizeH="0" baseline="0" noProof="0" dirty="0" smtClean="0">
              <a:ln>
                <a:noFill/>
              </a:ln>
              <a:effectLst/>
              <a:uLnTx/>
              <a:uFillTx/>
              <a:latin typeface="+mn-lt"/>
            </a:endParaRPr>
          </a:p>
          <a:p>
            <a:pPr marL="857250" lvl="1" indent="-400050">
              <a:spcBef>
                <a:spcPts val="300"/>
              </a:spcBef>
              <a:buFont typeface="+mj-lt"/>
              <a:buAutoNum type="romanLcPeriod" startAt="7"/>
            </a:pPr>
            <a:r>
              <a:rPr kumimoji="0" lang="en-US" sz="1600" b="0" i="0" u="none" strike="noStrike" kern="0" cap="none" spc="0" normalizeH="0" baseline="0" noProof="0" dirty="0" smtClean="0">
                <a:ln>
                  <a:noFill/>
                </a:ln>
                <a:effectLst/>
                <a:uLnTx/>
                <a:uFillTx/>
                <a:latin typeface="+mn-lt"/>
              </a:rPr>
              <a:t>STA 8:</a:t>
            </a:r>
          </a:p>
          <a:p>
            <a:pPr marL="1257300" lvl="2" indent="-400050">
              <a:spcBef>
                <a:spcPts val="300"/>
              </a:spcBef>
              <a:buFont typeface="+mj-lt"/>
              <a:buAutoNum type="arabicPeriod"/>
            </a:pPr>
            <a:r>
              <a:rPr lang="en-US" sz="1600" kern="0" dirty="0" smtClean="0">
                <a:latin typeface="+mn-lt"/>
              </a:rPr>
              <a:t>Mobile device</a:t>
            </a:r>
          </a:p>
          <a:p>
            <a:pPr marL="1257300" lvl="2" indent="-400050">
              <a:spcBef>
                <a:spcPts val="300"/>
              </a:spcBef>
              <a:buFont typeface="+mj-lt"/>
              <a:buAutoNum type="arabicPeriod"/>
            </a:pPr>
            <a:r>
              <a:rPr lang="en-US" sz="1600" kern="0" dirty="0" smtClean="0">
                <a:latin typeface="+mn-lt"/>
              </a:rPr>
              <a:t>Location: (x = 1.60, y = 3.25, , z fixed at 1m)</a:t>
            </a:r>
          </a:p>
          <a:p>
            <a:pPr marL="1257300" lvl="2" indent="-400050">
              <a:spcBef>
                <a:spcPts val="300"/>
              </a:spcBef>
              <a:buFont typeface="+mj-lt"/>
              <a:buAutoNum type="arabicPeriod"/>
            </a:pPr>
            <a:r>
              <a:rPr lang="en-US" sz="1600" kern="0" dirty="0" smtClean="0">
                <a:latin typeface="+mn-lt"/>
              </a:rPr>
              <a:t>Traffic type: Local file transfer from STA 7 (LOS link)</a:t>
            </a:r>
          </a:p>
          <a:p>
            <a:pPr marL="1257300" lvl="2" indent="-400050">
              <a:spcBef>
                <a:spcPts val="300"/>
              </a:spcBef>
              <a:buFont typeface="+mj-lt"/>
              <a:buAutoNum type="arabicPeriod"/>
            </a:pPr>
            <a:r>
              <a:rPr lang="en-US" sz="1600" kern="0" dirty="0" smtClean="0">
                <a:latin typeface="+mn-lt"/>
              </a:rPr>
              <a:t>Antenna capability: &gt;= 60 degree HPBW pointed towards STA 7</a:t>
            </a:r>
          </a:p>
        </p:txBody>
      </p:sp>
      <p:sp>
        <p:nvSpPr>
          <p:cNvPr id="11" name="Title 1"/>
          <p:cNvSpPr>
            <a:spLocks noGrp="1"/>
          </p:cNvSpPr>
          <p:nvPr>
            <p:ph type="title"/>
          </p:nvPr>
        </p:nvSpPr>
        <p:spPr>
          <a:xfrm>
            <a:off x="685800" y="685800"/>
            <a:ext cx="7772400" cy="838200"/>
          </a:xfrm>
        </p:spPr>
        <p:txBody>
          <a:bodyPr/>
          <a:lstStyle/>
          <a:p>
            <a:r>
              <a:rPr lang="en-US" dirty="0" smtClean="0"/>
              <a:t>Specific Changes to 09/0296 4.3.2 </a:t>
            </a:r>
            <a:r>
              <a:rPr lang="en-US" sz="1800" dirty="0" smtClean="0"/>
              <a:t>(5/6)</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18082</TotalTime>
  <Words>807</Words>
  <Application>Microsoft Office PowerPoint</Application>
  <PresentationFormat>On-screen Show (4:3)</PresentationFormat>
  <Paragraphs>155</Paragraphs>
  <Slides>12</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802-11-Submission</vt:lpstr>
      <vt:lpstr>Visio</vt:lpstr>
      <vt:lpstr>Proposed Addition to Evaluation Methodology</vt:lpstr>
      <vt:lpstr>Background</vt:lpstr>
      <vt:lpstr>An Important Use Case</vt:lpstr>
      <vt:lpstr>Proposed Modifications to the Conference Room Scenario</vt:lpstr>
      <vt:lpstr>Specific Changes to 09/0296r14 4.3.2 (1/6)</vt:lpstr>
      <vt:lpstr>Specific Changes to 09/0296 4.3.2 (2/6)</vt:lpstr>
      <vt:lpstr>Specific Changes to 09/0296 4.3.2 (3/6)</vt:lpstr>
      <vt:lpstr>Specific Changes to 09/0296 4.3.2 (4/6)</vt:lpstr>
      <vt:lpstr>Specific Changes to 09/0296 4.3.2 (5/6)</vt:lpstr>
      <vt:lpstr>Specific Changes to 09/0296 4.3.2 (6/6)</vt:lpstr>
      <vt:lpstr>Summary</vt:lpstr>
      <vt:lpstr>References</vt:lpstr>
    </vt:vector>
  </TitlesOfParts>
  <Company>Qualcomm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WFA Channel Model Document</dc:title>
  <dc:creator>Qualcomm</dc:creator>
  <cp:lastModifiedBy>Avinash</cp:lastModifiedBy>
  <cp:revision>935</cp:revision>
  <cp:lastPrinted>1998-02-10T13:28:06Z</cp:lastPrinted>
  <dcterms:created xsi:type="dcterms:W3CDTF">2007-11-09T04:49:36Z</dcterms:created>
  <dcterms:modified xsi:type="dcterms:W3CDTF">2010-01-20T22:22:56Z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-450704124</vt:i4>
  </property>
  <property fmtid="{D5CDD505-2E9C-101B-9397-08002B2CF9AE}" pid="3" name="_NewReviewCycle">
    <vt:lpwstr/>
  </property>
  <property fmtid="{D5CDD505-2E9C-101B-9397-08002B2CF9AE}" pid="4" name="_EmailSubject">
    <vt:lpwstr>Comments on doc# 10-46</vt:lpwstr>
  </property>
  <property fmtid="{D5CDD505-2E9C-101B-9397-08002B2CF9AE}" pid="5" name="_AuthorEmail">
    <vt:lpwstr>hsampath@qualcomm.com</vt:lpwstr>
  </property>
  <property fmtid="{D5CDD505-2E9C-101B-9397-08002B2CF9AE}" pid="6" name="_AuthorEmailDisplayName">
    <vt:lpwstr>Sampath, Hemanth</vt:lpwstr>
  </property>
  <property fmtid="{D5CDD505-2E9C-101B-9397-08002B2CF9AE}" pid="7" name="_PreviousAdHocReviewCycleID">
    <vt:i4>2133354252</vt:i4>
  </property>
</Properties>
</file>