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57" r:id="rId3"/>
    <p:sldId id="271" r:id="rId4"/>
    <p:sldId id="286" r:id="rId5"/>
    <p:sldId id="287" r:id="rId6"/>
    <p:sldId id="288" r:id="rId7"/>
    <p:sldId id="290" r:id="rId8"/>
    <p:sldId id="275" r:id="rId9"/>
    <p:sldId id="289" r:id="rId10"/>
    <p:sldId id="291" r:id="rId11"/>
    <p:sldId id="292" r:id="rId12"/>
    <p:sldId id="293" r:id="rId13"/>
    <p:sldId id="280" r:id="rId14"/>
    <p:sldId id="294" r:id="rId15"/>
    <p:sldId id="298" r:id="rId16"/>
    <p:sldId id="299" r:id="rId17"/>
    <p:sldId id="300" r:id="rId18"/>
    <p:sldId id="303" r:id="rId19"/>
    <p:sldId id="285" r:id="rId20"/>
    <p:sldId id="295" r:id="rId21"/>
    <p:sldId id="297" r:id="rId22"/>
    <p:sldId id="302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0177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fld id="{1E7392C8-BB71-4112-A9F0-C67A81A52DEE}" type="datetimeFigureOut">
              <a:rPr lang="en-US"/>
              <a:pPr/>
              <a:t>3/14/2010</a:t>
            </a:fld>
            <a:r>
              <a:rPr lang="en-US" dirty="0"/>
              <a:t>November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64000" y="8982075"/>
            <a:ext cx="22542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FDB38D39-7251-41AD-BC6E-4A94890296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0177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fld id="{492EDB03-E1E5-49D0-93AD-96AEFB40EDA7}" type="datetimeFigureOut">
              <a:rPr lang="en-US"/>
              <a:pPr/>
              <a:t>3/14/2010</a:t>
            </a:fld>
            <a:r>
              <a:rPr lang="en-US" dirty="0"/>
              <a:t>November 2009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570288" y="8985250"/>
            <a:ext cx="27114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A40D6B13-8646-42AE-AE5F-75F7278B0F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457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1F6DFE78-F844-4EB0-8981-CA4387285E2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52163D1-AEE2-42B1-9FE6-64C3D069E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D800E76-32E5-480C-ACDF-DD4EA8C313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3D5AD9D-AF82-4638-A454-264BE17FCA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DA6D6A0-D746-48AC-B164-8E84BD9E1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801283A-9161-4885-BA6F-AC87895807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6225E7A-9C16-4299-8EEB-D4E799E7ED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3AC8523-9579-4EDD-A236-F854C95CA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76B3189-922F-40FF-B61A-284A6D9F7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362A980-DC91-43EB-8E73-4F528E33E8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69A3388-FEC2-4FCC-9BF6-C0951B1CBD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E51910C-636E-4E15-BC86-1EAE55CEC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2597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89675" y="6475413"/>
            <a:ext cx="22542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Sameer Vermani, Qualcomm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899A310-CBF7-4E61-A90E-64CB0C319B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802.11-09/1234r1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AE65DF66-2CA0-4B30-9789-1E0A08B88AE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Interference Cancellation for Downlink MU-MIMO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74825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2010-03-15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2763" y="2532063"/>
          <a:ext cx="7705725" cy="2419350"/>
        </p:xfrm>
        <a:graphic>
          <a:graphicData uri="http://schemas.openxmlformats.org/presentationml/2006/ole">
            <p:oleObj spid="_x0000_s1026" name="Document" r:id="rId4" imgW="8238789" imgH="258344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9075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D68C735B-5889-458B-8CEA-BBE79C409EEE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antenna AP, Four 2 Rx clients, -20 dBc feedback error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029200"/>
            <a:ext cx="7772400" cy="1066800"/>
          </a:xfrm>
        </p:spPr>
        <p:txBody>
          <a:bodyPr/>
          <a:lstStyle/>
          <a:p>
            <a:pPr eaLnBrk="1" hangingPunct="1"/>
            <a:r>
              <a:rPr lang="en-US" sz="1800" b="0" dirty="0" smtClean="0"/>
              <a:t>MU-MIMO with IC gives best performance</a:t>
            </a:r>
          </a:p>
          <a:p>
            <a:pPr lvl="1" eaLnBrk="1" hangingPunct="1"/>
            <a:r>
              <a:rPr lang="en-US" sz="1400" dirty="0" smtClean="0"/>
              <a:t>Interference Cancellation improves performance for a poor CSI accuracy</a:t>
            </a:r>
          </a:p>
          <a:p>
            <a:pPr eaLnBrk="1" hangingPunct="1"/>
            <a:r>
              <a:rPr lang="en-US" sz="1800" b="0" dirty="0" smtClean="0"/>
              <a:t>IC enables full loading </a:t>
            </a:r>
          </a:p>
          <a:p>
            <a:pPr lvl="1" eaLnBrk="1" hangingPunct="1"/>
            <a:r>
              <a:rPr lang="en-US" sz="1400" dirty="0" smtClean="0"/>
              <a:t>Compare with slide 22 in Appendix, which shows the 3 ss results </a:t>
            </a:r>
          </a:p>
          <a:p>
            <a:pPr lvl="1" eaLnBrk="1" hangingPunct="1"/>
            <a:r>
              <a:rPr lang="en-US" sz="1400" dirty="0" smtClean="0"/>
              <a:t>Performance better with 3 ss in the absence of IC</a:t>
            </a:r>
          </a:p>
          <a:p>
            <a:pPr lvl="1" eaLnBrk="1" hangingPunct="1"/>
            <a:endParaRPr lang="en-US" sz="1400" dirty="0" smtClean="0"/>
          </a:p>
        </p:txBody>
      </p:sp>
      <p:grpSp>
        <p:nvGrpSpPr>
          <p:cNvPr id="11271" name="Group 4"/>
          <p:cNvGrpSpPr>
            <a:grpSpLocks/>
          </p:cNvGrpSpPr>
          <p:nvPr/>
        </p:nvGrpSpPr>
        <p:grpSpPr bwMode="auto">
          <a:xfrm>
            <a:off x="304800" y="1804988"/>
            <a:ext cx="4189413" cy="3141662"/>
            <a:chOff x="192" y="960"/>
            <a:chExt cx="2639" cy="1979"/>
          </a:xfrm>
        </p:grpSpPr>
        <p:pic>
          <p:nvPicPr>
            <p:cNvPr id="1127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2" y="960"/>
              <a:ext cx="2639" cy="1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6" name="Text Box 6"/>
            <p:cNvSpPr txBox="1">
              <a:spLocks noChangeArrowheads="1"/>
            </p:cNvSpPr>
            <p:nvPr/>
          </p:nvSpPr>
          <p:spPr bwMode="auto">
            <a:xfrm>
              <a:off x="1941" y="1153"/>
              <a:ext cx="599" cy="27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27432" tIns="9144" rIns="27432" bIns="9144">
              <a:spAutoFit/>
            </a:bodyPr>
            <a:lstStyle/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Eigen BF TDMA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w/o IC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with IC</a:t>
              </a:r>
            </a:p>
          </p:txBody>
        </p:sp>
      </p:grpSp>
      <p:grpSp>
        <p:nvGrpSpPr>
          <p:cNvPr id="11272" name="Group 7"/>
          <p:cNvGrpSpPr>
            <a:grpSpLocks/>
          </p:cNvGrpSpPr>
          <p:nvPr/>
        </p:nvGrpSpPr>
        <p:grpSpPr bwMode="auto">
          <a:xfrm>
            <a:off x="4541838" y="1804988"/>
            <a:ext cx="4195762" cy="3148012"/>
            <a:chOff x="2861" y="960"/>
            <a:chExt cx="2643" cy="1983"/>
          </a:xfrm>
        </p:grpSpPr>
        <p:pic>
          <p:nvPicPr>
            <p:cNvPr id="1127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61" y="960"/>
              <a:ext cx="2643" cy="1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4" name="Text Box 9"/>
            <p:cNvSpPr txBox="1">
              <a:spLocks noChangeArrowheads="1"/>
            </p:cNvSpPr>
            <p:nvPr/>
          </p:nvSpPr>
          <p:spPr bwMode="auto">
            <a:xfrm>
              <a:off x="4615" y="1151"/>
              <a:ext cx="599" cy="27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27432" tIns="9144" rIns="27432" bIns="9144">
              <a:spAutoFit/>
            </a:bodyPr>
            <a:lstStyle/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Eigen BF TDMA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w/o IC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with IC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3CCDC0A1-9DDA-46AD-82D7-716D5E439996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antenna AP, Four 2 Rx clients, -25 dBc feedback error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029200"/>
            <a:ext cx="7772400" cy="10668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For all pathlosses between 70 and 95, MU-MIMO with IC gives substantial gains</a:t>
            </a:r>
          </a:p>
        </p:txBody>
      </p:sp>
      <p:grpSp>
        <p:nvGrpSpPr>
          <p:cNvPr id="12295" name="Group 11"/>
          <p:cNvGrpSpPr>
            <a:grpSpLocks/>
          </p:cNvGrpSpPr>
          <p:nvPr/>
        </p:nvGrpSpPr>
        <p:grpSpPr bwMode="auto">
          <a:xfrm>
            <a:off x="301625" y="1804988"/>
            <a:ext cx="4195763" cy="3148012"/>
            <a:chOff x="190" y="961"/>
            <a:chExt cx="2643" cy="1983"/>
          </a:xfrm>
        </p:grpSpPr>
        <p:pic>
          <p:nvPicPr>
            <p:cNvPr id="1229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" y="961"/>
              <a:ext cx="2643" cy="1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0" name="Text Box 13"/>
            <p:cNvSpPr txBox="1">
              <a:spLocks noChangeArrowheads="1"/>
            </p:cNvSpPr>
            <p:nvPr/>
          </p:nvSpPr>
          <p:spPr bwMode="auto">
            <a:xfrm>
              <a:off x="1941" y="1153"/>
              <a:ext cx="599" cy="27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27432" tIns="9144" rIns="27432" bIns="9144">
              <a:spAutoFit/>
            </a:bodyPr>
            <a:lstStyle/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Eigen BF TDMA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w/o IC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with IC</a:t>
              </a:r>
            </a:p>
          </p:txBody>
        </p:sp>
      </p:grpSp>
      <p:grpSp>
        <p:nvGrpSpPr>
          <p:cNvPr id="12296" name="Group 14"/>
          <p:cNvGrpSpPr>
            <a:grpSpLocks/>
          </p:cNvGrpSpPr>
          <p:nvPr/>
        </p:nvGrpSpPr>
        <p:grpSpPr bwMode="auto">
          <a:xfrm>
            <a:off x="4541838" y="1803400"/>
            <a:ext cx="4195762" cy="3148013"/>
            <a:chOff x="2861" y="960"/>
            <a:chExt cx="2643" cy="1983"/>
          </a:xfrm>
        </p:grpSpPr>
        <p:pic>
          <p:nvPicPr>
            <p:cNvPr id="1229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61" y="960"/>
              <a:ext cx="2643" cy="1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8" name="Text Box 16"/>
            <p:cNvSpPr txBox="1">
              <a:spLocks noChangeArrowheads="1"/>
            </p:cNvSpPr>
            <p:nvPr/>
          </p:nvSpPr>
          <p:spPr bwMode="auto">
            <a:xfrm>
              <a:off x="4615" y="1151"/>
              <a:ext cx="599" cy="27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27432" tIns="9144" rIns="27432" bIns="9144">
              <a:spAutoFit/>
            </a:bodyPr>
            <a:lstStyle/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Eigen BF TDMA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w/o IC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with IC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33E33413-EB6D-47A3-BE66-D3985843B31C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antenna AP, Four 2 Rx clients, -30 dBc feedback error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029200"/>
            <a:ext cx="7772400" cy="10668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For all pathlosses between 70 and 95, MU-MIMO with IC gives best performance</a:t>
            </a:r>
          </a:p>
          <a:p>
            <a:pPr lvl="1" eaLnBrk="1" hangingPunct="1"/>
            <a:r>
              <a:rPr lang="en-US" sz="1800" dirty="0" smtClean="0"/>
              <a:t>Gains of IC reduce as CSI accuracy improves</a:t>
            </a:r>
          </a:p>
        </p:txBody>
      </p:sp>
      <p:grpSp>
        <p:nvGrpSpPr>
          <p:cNvPr id="13319" name="Group 10"/>
          <p:cNvGrpSpPr>
            <a:grpSpLocks/>
          </p:cNvGrpSpPr>
          <p:nvPr/>
        </p:nvGrpSpPr>
        <p:grpSpPr bwMode="auto">
          <a:xfrm>
            <a:off x="304800" y="1804988"/>
            <a:ext cx="4195763" cy="3148012"/>
            <a:chOff x="192" y="961"/>
            <a:chExt cx="2643" cy="1983"/>
          </a:xfrm>
        </p:grpSpPr>
        <p:pic>
          <p:nvPicPr>
            <p:cNvPr id="1332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2" y="961"/>
              <a:ext cx="2643" cy="1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1941" y="1153"/>
              <a:ext cx="599" cy="27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27432" tIns="9144" rIns="27432" bIns="9144">
              <a:spAutoFit/>
            </a:bodyPr>
            <a:lstStyle/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Eigen BF TDMA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w/o IC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with IC</a:t>
              </a:r>
            </a:p>
          </p:txBody>
        </p:sp>
      </p:grpSp>
      <p:grpSp>
        <p:nvGrpSpPr>
          <p:cNvPr id="13320" name="Group 13"/>
          <p:cNvGrpSpPr>
            <a:grpSpLocks/>
          </p:cNvGrpSpPr>
          <p:nvPr/>
        </p:nvGrpSpPr>
        <p:grpSpPr bwMode="auto">
          <a:xfrm>
            <a:off x="4541838" y="1804988"/>
            <a:ext cx="4195762" cy="3148012"/>
            <a:chOff x="2861" y="961"/>
            <a:chExt cx="2643" cy="1983"/>
          </a:xfrm>
        </p:grpSpPr>
        <p:pic>
          <p:nvPicPr>
            <p:cNvPr id="1332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61" y="961"/>
              <a:ext cx="2643" cy="1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2" name="Text Box 15"/>
            <p:cNvSpPr txBox="1">
              <a:spLocks noChangeArrowheads="1"/>
            </p:cNvSpPr>
            <p:nvPr/>
          </p:nvSpPr>
          <p:spPr bwMode="auto">
            <a:xfrm>
              <a:off x="4615" y="1151"/>
              <a:ext cx="599" cy="27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27432" tIns="9144" rIns="27432" bIns="9144">
              <a:spAutoFit/>
            </a:bodyPr>
            <a:lstStyle/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Eigen BF TDMA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w/o IC</a:t>
              </a:r>
            </a:p>
            <a:p>
              <a:pPr eaLnBrk="1" hangingPunct="1"/>
              <a:r>
                <a:rPr lang="en-US" sz="900" dirty="0">
                  <a:latin typeface="Tahoma" pitchFamily="34" charset="0"/>
                  <a:cs typeface="Tahoma" pitchFamily="34" charset="0"/>
                </a:rPr>
                <a:t>MU-MIMO with IC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6AE97D9F-2AE6-47F4-B1AC-2E075A38CF3F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lIns="91440" tIns="45720" rIns="91440" bIns="45720"/>
          <a:lstStyle/>
          <a:p>
            <a:pPr eaLnBrk="1" hangingPunct="1"/>
            <a:r>
              <a:rPr lang="en-US" dirty="0" smtClean="0"/>
              <a:t>Results for 8 antenna AP, </a:t>
            </a:r>
            <a:br>
              <a:rPr lang="en-US" dirty="0" smtClean="0"/>
            </a:br>
            <a:r>
              <a:rPr lang="en-US" dirty="0" smtClean="0"/>
              <a:t>Three clients each with 3 Rx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922BF45-F763-4DAD-A6CE-2CBDE037DD4A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AP with 8 Tx antennas transmitting at 24 dBm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Noise floor of -89.9 dBm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3 STA with 3 Rx antenna each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-35 dBc of TX distortion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Equal Pathloss to each STA, varied from 70 to 95 dB 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Two SS per STA in the MU-MIMO case and 3 ss for Tx BF case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TGac Channel Model D, NLOS</a:t>
            </a:r>
          </a:p>
          <a:p>
            <a:pPr lvl="1">
              <a:lnSpc>
                <a:spcPct val="80000"/>
              </a:lnSpc>
              <a:spcAft>
                <a:spcPts val="300"/>
              </a:spcAft>
            </a:pPr>
            <a:r>
              <a:rPr lang="en-US" sz="1600" b="0" dirty="0" smtClean="0"/>
              <a:t>Results for 200 channel realizations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For MU-MIMO, MMSE precoding done to beamform the 2 ss of each STA to two of its antennas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Two sources of CSI error at AP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Channel estimation floor at client = -(Total Tx Power – Pathloss + 89.9 dBm (Thermal noise))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Feedback delay error = {-20, -25 ,-30} dBc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6D1DCE99-1FD9-419B-8F88-ACB5A591A241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 antenna AP, Three 3 Rx clients, -20 dBc feedback error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029200"/>
            <a:ext cx="7772400" cy="10668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MU-MIMO with IC gives best performance</a:t>
            </a:r>
          </a:p>
          <a:p>
            <a:pPr lvl="1" eaLnBrk="1" hangingPunct="1"/>
            <a:r>
              <a:rPr lang="en-US" sz="1600" b="0" dirty="0" smtClean="0"/>
              <a:t>IC improves performance for a poor CSI accuracy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5584FAC6-1E5B-470E-8EC6-7CF92EF37FBB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 antenna AP, Three 3 Rx clients, -25 dBc feedback error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029200"/>
            <a:ext cx="7772400" cy="10668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For all pathlosses between 70 and 95, MU-MIMO with IC gives best performance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802EBFAA-6463-4567-BEDC-A1402909D9CE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 antenna AP, Three 3 Rx clients, -30 dBc feedback error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029200"/>
            <a:ext cx="7772400" cy="10668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Gains of IC reduce here</a:t>
            </a:r>
          </a:p>
          <a:p>
            <a:pPr lvl="1" eaLnBrk="1" hangingPunct="1"/>
            <a:r>
              <a:rPr lang="en-US" sz="1800" dirty="0" smtClean="0"/>
              <a:t>Precoding is very good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752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8B06D137-0807-4E49-8874-F2AA4AA6D360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1946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dirty="0" smtClean="0"/>
              <a:t>Conclusions</a:t>
            </a:r>
          </a:p>
        </p:txBody>
      </p:sp>
      <p:sp>
        <p:nvSpPr>
          <p:cNvPr id="1946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772400" cy="4114800"/>
          </a:xfrm>
        </p:spPr>
        <p:txBody>
          <a:bodyPr lIns="91440" tIns="45720" rIns="91440" bIns="45720"/>
          <a:lstStyle/>
          <a:p>
            <a:pPr marL="173038" indent="-173038" eaLnBrk="1" hangingPunct="1">
              <a:buNone/>
              <a:defRPr/>
            </a:pPr>
            <a:endParaRPr lang="en-US" sz="2000" dirty="0" smtClean="0"/>
          </a:p>
          <a:p>
            <a:pPr marL="173038" indent="-173038" eaLnBrk="1" hangingPunct="1">
              <a:defRPr/>
            </a:pPr>
            <a:r>
              <a:rPr lang="en-US" sz="2000" dirty="0" smtClean="0"/>
              <a:t>IC makes MU-MIMO robust to poor CSI accuracy at the AP</a:t>
            </a:r>
          </a:p>
          <a:p>
            <a:pPr marL="573088" lvl="1" indent="-173038" eaLnBrk="1" hangingPunct="1">
              <a:defRPr/>
            </a:pPr>
            <a:r>
              <a:rPr lang="en-US" sz="1800" b="0" dirty="0" smtClean="0"/>
              <a:t>Significantly improves PHY throughput </a:t>
            </a:r>
          </a:p>
          <a:p>
            <a:pPr marL="573088" lvl="1" indent="-173038" eaLnBrk="1" hangingPunct="1">
              <a:defRPr/>
            </a:pPr>
            <a:r>
              <a:rPr lang="en-US" sz="1800" dirty="0" smtClean="0"/>
              <a:t>Enables</a:t>
            </a:r>
            <a:r>
              <a:rPr lang="en-US" sz="1800" b="0" dirty="0" smtClean="0"/>
              <a:t> fully loaded MU-MIMO</a:t>
            </a:r>
          </a:p>
          <a:p>
            <a:pPr marL="173038" indent="-173038" eaLnBrk="1" hangingPunct="1">
              <a:defRPr/>
            </a:pPr>
            <a:endParaRPr lang="en-US" sz="2000" dirty="0" smtClean="0"/>
          </a:p>
          <a:p>
            <a:pPr marL="173038" indent="-173038" eaLnBrk="1" hangingPunct="1">
              <a:defRPr/>
            </a:pPr>
            <a:r>
              <a:rPr lang="en-US" sz="2000" dirty="0" smtClean="0"/>
              <a:t>This calls for a DL MU-MIMO preamble design that can support IC</a:t>
            </a:r>
          </a:p>
          <a:p>
            <a:pPr marL="460375" lvl="1" indent="-173038" eaLnBrk="1" hangingPunct="1">
              <a:defRPr/>
            </a:pPr>
            <a:r>
              <a:rPr lang="en-US" sz="1800" dirty="0" smtClean="0"/>
              <a:t>AP must transmit enough LTFs to enable an STA to train the total number of spatial streams in the DL</a:t>
            </a:r>
          </a:p>
          <a:p>
            <a:pPr marL="460375" lvl="1" indent="-173038" eaLnBrk="1" hangingPunct="1">
              <a:defRPr/>
            </a:pPr>
            <a:r>
              <a:rPr lang="en-US" sz="1800" dirty="0" smtClean="0"/>
              <a:t>AP must signal to each STA which spatial streams are meant for 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8B06D137-0807-4E49-8874-F2AA4AA6D360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1946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dirty="0" smtClean="0"/>
              <a:t>Straw Poll</a:t>
            </a:r>
          </a:p>
        </p:txBody>
      </p:sp>
      <p:sp>
        <p:nvSpPr>
          <p:cNvPr id="1946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001000" cy="4572000"/>
          </a:xfrm>
        </p:spPr>
        <p:txBody>
          <a:bodyPr lIns="91440" tIns="45720" rIns="91440" bIns="45720"/>
          <a:lstStyle/>
          <a:p>
            <a:pPr marL="173038" indent="-173038" eaLnBrk="1" hangingPunct="1">
              <a:buNone/>
              <a:defRPr/>
            </a:pPr>
            <a:r>
              <a:rPr lang="en-US" b="0" dirty="0" smtClean="0"/>
              <a:t>   </a:t>
            </a:r>
            <a:r>
              <a:rPr lang="en-US" sz="2000" b="0" dirty="0" smtClean="0"/>
              <a:t>Do you support the Interference Cancellation concept described in this document by inclusion of the following section and text in the Tgac spec framework document:</a:t>
            </a:r>
          </a:p>
          <a:p>
            <a:pPr marL="173038" indent="-173038" eaLnBrk="1" hangingPunct="1">
              <a:buNone/>
              <a:defRPr/>
            </a:pPr>
            <a:r>
              <a:rPr lang="en-US" sz="2000" dirty="0" smtClean="0"/>
              <a:t> </a:t>
            </a:r>
            <a:r>
              <a:rPr lang="en-US" sz="2000" b="0" dirty="0" smtClean="0"/>
              <a:t>“4.1 </a:t>
            </a:r>
            <a:r>
              <a:rPr lang="en-US" sz="2000" b="0" i="1" u="sng" dirty="0" smtClean="0"/>
              <a:t>Resolvable LTFs for DL MU-MIMO</a:t>
            </a:r>
          </a:p>
          <a:p>
            <a:pPr marL="173038" indent="-173038" eaLnBrk="1" hangingPunct="1">
              <a:buNone/>
              <a:defRPr/>
            </a:pPr>
            <a:r>
              <a:rPr lang="en-US" sz="2000" b="0" i="1" dirty="0" smtClean="0"/>
              <a:t>   In a DL MU-MIMO transmission, LTFs are considered “resolvable” when the AP transmits enough LTFs for an STA to estimate the channel to all spatial streams of every recipient STA</a:t>
            </a:r>
            <a:r>
              <a:rPr lang="en-US" sz="2000" b="0" dirty="0" smtClean="0"/>
              <a:t>. </a:t>
            </a:r>
            <a:r>
              <a:rPr lang="en-US" sz="2000" b="0" i="1" dirty="0" smtClean="0"/>
              <a:t>In order to enable interference cancellation at an STA during a DL MU-MIMO transmission, an AP may transmit the preamble using resolvable LTFs. </a:t>
            </a:r>
            <a:r>
              <a:rPr lang="en-US" sz="2000" b="0" dirty="0" smtClean="0"/>
              <a:t>” </a:t>
            </a:r>
          </a:p>
          <a:p>
            <a:pPr marL="173038" indent="-173038" eaLnBrk="1" hangingPunct="1">
              <a:buNone/>
              <a:defRPr/>
            </a:pPr>
            <a:endParaRPr lang="en-US" sz="2000" b="0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</a:p>
          <a:p>
            <a:pPr marL="173038" indent="-173038" eaLnBrk="1" hangingPunct="1">
              <a:buNone/>
              <a:defRPr/>
            </a:pPr>
            <a:endParaRPr lang="en-US" sz="2000" b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noFill/>
        </p:spPr>
        <p:txBody>
          <a:bodyPr/>
          <a:lstStyle/>
          <a:p>
            <a:pPr eaLnBrk="1" hangingPunct="1"/>
            <a:r>
              <a:rPr lang="en-US" sz="2000" dirty="0" smtClean="0"/>
              <a:t>Downlink (DL) Multi-user (MU) MIMO is identified as a key technology to improve the overall network performance</a:t>
            </a:r>
          </a:p>
          <a:p>
            <a:pPr eaLnBrk="1" hangingPunct="1">
              <a:buNone/>
            </a:pPr>
            <a:endParaRPr lang="en-US" sz="2000" dirty="0" smtClean="0"/>
          </a:p>
          <a:p>
            <a:pPr eaLnBrk="1" hangingPunct="1"/>
            <a:r>
              <a:rPr lang="en-US" sz="2000" dirty="0" smtClean="0"/>
              <a:t>In 09/1234r0 we showed that :</a:t>
            </a:r>
          </a:p>
          <a:p>
            <a:pPr lvl="1" eaLnBrk="1" hangingPunct="1"/>
            <a:r>
              <a:rPr lang="en-US" sz="1800" dirty="0" smtClean="0"/>
              <a:t>Interference Cancellation (IC) at the STA makes downlink (DL) MU-MIMO more robust</a:t>
            </a:r>
            <a:endParaRPr lang="en-US" sz="1600" dirty="0" smtClean="0"/>
          </a:p>
          <a:p>
            <a:pPr lvl="1" eaLnBrk="1" hangingPunct="1"/>
            <a:r>
              <a:rPr lang="en-US" sz="1800" dirty="0" smtClean="0"/>
              <a:t>To support Interference Cancellation in DL MU-MIMO at the STA:</a:t>
            </a:r>
          </a:p>
          <a:p>
            <a:pPr lvl="2" eaLnBrk="1" hangingPunct="1"/>
            <a:r>
              <a:rPr lang="en-US" sz="1600" dirty="0" smtClean="0"/>
              <a:t>AP must transmit enough LTFs to enable channel estimation for the total number of spatial streams in the DL</a:t>
            </a:r>
          </a:p>
          <a:p>
            <a:pPr lvl="3" eaLnBrk="1" hangingPunct="1"/>
            <a:r>
              <a:rPr lang="en-US" sz="1400" dirty="0" smtClean="0"/>
              <a:t>We call this mode of LTF transmission the ‘Resolvable LTF’ mode</a:t>
            </a:r>
          </a:p>
          <a:p>
            <a:pPr lvl="2" eaLnBrk="1" hangingPunct="1"/>
            <a:r>
              <a:rPr lang="en-US" sz="1600" dirty="0" smtClean="0"/>
              <a:t>AP must signal to each STA which spatial streams are meant for it</a:t>
            </a:r>
          </a:p>
          <a:p>
            <a:pPr lvl="2" eaLnBrk="1" hangingPunct="1">
              <a:buNone/>
            </a:pPr>
            <a:endParaRPr lang="en-US" sz="2000" dirty="0" smtClean="0"/>
          </a:p>
          <a:p>
            <a:pPr eaLnBrk="1" hangingPunct="1"/>
            <a:r>
              <a:rPr lang="en-US" sz="2000" dirty="0" smtClean="0"/>
              <a:t>This document is a review of IC concept in 09/1234r0 with an additional strawpoll at 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F0F8D5D4-E463-44E4-85E2-876804B370F8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682DD12A-B5C5-451E-8DAA-77011F4C87D7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used to get to Data Rate CDFs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80000"/>
              </a:lnSpc>
            </a:pPr>
            <a:r>
              <a:rPr lang="en-US" sz="2000" dirty="0" smtClean="0"/>
              <a:t>For each spatial stream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en-US" sz="1800" dirty="0" smtClean="0"/>
              <a:t>Calculate the post processing SINR on each tone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en-US" sz="1800" dirty="0" smtClean="0"/>
              <a:t>Map the post processing SINR to capacity using log(1+SINR)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en-US" sz="1800" dirty="0" smtClean="0"/>
              <a:t>Average the capacity across tones to get C</a:t>
            </a:r>
            <a:r>
              <a:rPr lang="en-US" sz="1800" baseline="-25000" dirty="0" smtClean="0"/>
              <a:t>av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en-US" sz="1800" dirty="0" smtClean="0"/>
              <a:t>Use C</a:t>
            </a:r>
            <a:r>
              <a:rPr lang="en-US" sz="1800" baseline="-25000" dirty="0" smtClean="0"/>
              <a:t>av</a:t>
            </a:r>
            <a:r>
              <a:rPr lang="en-US" sz="1800" dirty="0" smtClean="0"/>
              <a:t>  to calculate SINR</a:t>
            </a:r>
            <a:r>
              <a:rPr lang="en-US" sz="1800" baseline="-25000" dirty="0" smtClean="0"/>
              <a:t>eff</a:t>
            </a:r>
            <a:r>
              <a:rPr lang="en-US" sz="1800" dirty="0" smtClean="0"/>
              <a:t> using C</a:t>
            </a:r>
            <a:r>
              <a:rPr lang="en-US" sz="1800" baseline="-25000" dirty="0" smtClean="0"/>
              <a:t>av</a:t>
            </a:r>
            <a:r>
              <a:rPr lang="en-US" sz="1800" dirty="0" smtClean="0"/>
              <a:t> = log(1+ SINR</a:t>
            </a:r>
            <a:r>
              <a:rPr lang="en-US" sz="1800" baseline="-25000" dirty="0" smtClean="0"/>
              <a:t>eff</a:t>
            </a:r>
            <a:r>
              <a:rPr lang="en-US" sz="1800" dirty="0" smtClean="0"/>
              <a:t>)	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en-US" sz="1800" dirty="0" smtClean="0"/>
              <a:t>Map the SINR</a:t>
            </a:r>
            <a:r>
              <a:rPr lang="en-US" sz="1800" baseline="-25000" dirty="0" smtClean="0"/>
              <a:t>eff</a:t>
            </a:r>
            <a:r>
              <a:rPr lang="en-US" sz="1800" dirty="0" smtClean="0"/>
              <a:t> to a rate using the AWGN rate table</a:t>
            </a:r>
          </a:p>
          <a:p>
            <a:pPr marL="381000" indent="-381000">
              <a:lnSpc>
                <a:spcPct val="80000"/>
              </a:lnSpc>
            </a:pPr>
            <a:endParaRPr lang="en-US" sz="2000" dirty="0" smtClean="0"/>
          </a:p>
          <a:p>
            <a:pPr marL="381000" indent="-381000">
              <a:lnSpc>
                <a:spcPct val="80000"/>
              </a:lnSpc>
            </a:pPr>
            <a:r>
              <a:rPr lang="en-US" sz="2000" dirty="0" smtClean="0"/>
              <a:t>This method is used in other WAN standards, e.g., 3GPP2</a:t>
            </a:r>
          </a:p>
          <a:p>
            <a:pPr marL="381000" indent="-381000">
              <a:lnSpc>
                <a:spcPct val="80000"/>
              </a:lnSpc>
            </a:pPr>
            <a:endParaRPr lang="en-US" sz="2000" dirty="0" smtClean="0"/>
          </a:p>
          <a:p>
            <a:pPr marL="381000" indent="-381000">
              <a:lnSpc>
                <a:spcPct val="80000"/>
              </a:lnSpc>
            </a:pPr>
            <a:r>
              <a:rPr lang="en-US" sz="2000" dirty="0" smtClean="0"/>
              <a:t>Sum the rate across all spatial streams for one channel realization to get to aggregate PHY throughput</a:t>
            </a:r>
          </a:p>
          <a:p>
            <a:pPr marL="381000" indent="-381000">
              <a:lnSpc>
                <a:spcPct val="80000"/>
              </a:lnSpc>
            </a:pPr>
            <a:endParaRPr lang="en-US" sz="2000" dirty="0" smtClean="0"/>
          </a:p>
          <a:p>
            <a:pPr marL="381000" indent="-381000">
              <a:lnSpc>
                <a:spcPct val="80000"/>
              </a:lnSpc>
            </a:pPr>
            <a:r>
              <a:rPr lang="en-US" sz="2000" dirty="0" smtClean="0"/>
              <a:t>Do this for 200 channels to get to the CDF of aggregate PHY throughput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00050" y="849313"/>
            <a:ext cx="8134350" cy="446087"/>
          </a:xfrm>
        </p:spPr>
        <p:txBody>
          <a:bodyPr/>
          <a:lstStyle/>
          <a:p>
            <a:r>
              <a:rPr lang="en-US" dirty="0" smtClean="0"/>
              <a:t>4 antenna AP, Three 1x1 clients, -20 dB feedback error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17525" y="4724400"/>
            <a:ext cx="8245475" cy="1360488"/>
          </a:xfrm>
        </p:spPr>
        <p:txBody>
          <a:bodyPr/>
          <a:lstStyle/>
          <a:p>
            <a:r>
              <a:rPr lang="en-US" sz="1800" b="0" dirty="0" smtClean="0"/>
              <a:t>For all pathlosses between 70 and 95, MU-MIMO gives  substantial gains</a:t>
            </a:r>
          </a:p>
          <a:p>
            <a:r>
              <a:rPr lang="en-US" sz="1800" b="0" dirty="0" smtClean="0"/>
              <a:t>IC curve lies on top of MU-MIMO w/o IC</a:t>
            </a:r>
          </a:p>
          <a:p>
            <a:pPr marL="173038" lvl="1">
              <a:buFont typeface="Times" pitchFamily="18" charset="0"/>
              <a:buChar char="•"/>
            </a:pPr>
            <a:r>
              <a:rPr lang="en-US" sz="1600" dirty="0" smtClean="0"/>
              <a:t> In absence of IC, 4 SS MU-MIMO performs worse than 3 SS MU-MIMO</a:t>
            </a:r>
          </a:p>
          <a:p>
            <a:pPr marL="457200" lvl="2">
              <a:buFont typeface="Times" pitchFamily="18" charset="0"/>
              <a:buChar char="•"/>
            </a:pPr>
            <a:r>
              <a:rPr lang="en-US" sz="1400" dirty="0" smtClean="0"/>
              <a:t>Compare  green curve of this slide with blue curve of slide 10</a:t>
            </a:r>
          </a:p>
          <a:p>
            <a:pPr marL="457200" lvl="2">
              <a:buFont typeface="Times" pitchFamily="18" charset="0"/>
              <a:buChar char="•"/>
            </a:pPr>
            <a:r>
              <a:rPr lang="en-US" sz="1400" dirty="0" smtClean="0"/>
              <a:t>Better to transmit at 75% loading in the absence of extra antenna at the STAs</a:t>
            </a:r>
          </a:p>
          <a:p>
            <a:pPr marL="746125" lvl="3">
              <a:buFont typeface="Times" pitchFamily="18" charset="0"/>
              <a:buChar char="•"/>
            </a:pPr>
            <a:r>
              <a:rPr lang="en-US" sz="1200" dirty="0" smtClean="0"/>
              <a:t>Scheduler decision</a:t>
            </a:r>
          </a:p>
          <a:p>
            <a:endParaRPr lang="en-US" dirty="0" smtClean="0"/>
          </a:p>
        </p:txBody>
      </p:sp>
      <p:grpSp>
        <p:nvGrpSpPr>
          <p:cNvPr id="22532" name="Group 4"/>
          <p:cNvGrpSpPr>
            <a:grpSpLocks noChangeAspect="1"/>
          </p:cNvGrpSpPr>
          <p:nvPr/>
        </p:nvGrpSpPr>
        <p:grpSpPr bwMode="auto">
          <a:xfrm>
            <a:off x="685800" y="1600200"/>
            <a:ext cx="4022725" cy="3017838"/>
            <a:chOff x="432" y="1008"/>
            <a:chExt cx="2534" cy="1901"/>
          </a:xfrm>
        </p:grpSpPr>
        <p:sp>
          <p:nvSpPr>
            <p:cNvPr id="22629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2" y="1008"/>
              <a:ext cx="2534" cy="19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0" name="Rectangle 5"/>
            <p:cNvSpPr>
              <a:spLocks noChangeArrowheads="1"/>
            </p:cNvSpPr>
            <p:nvPr/>
          </p:nvSpPr>
          <p:spPr bwMode="auto">
            <a:xfrm>
              <a:off x="762" y="1153"/>
              <a:ext cx="1964" cy="15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1" name="Rectangle 6"/>
            <p:cNvSpPr>
              <a:spLocks noChangeArrowheads="1"/>
            </p:cNvSpPr>
            <p:nvPr/>
          </p:nvSpPr>
          <p:spPr bwMode="auto">
            <a:xfrm>
              <a:off x="762" y="1153"/>
              <a:ext cx="1964" cy="154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2" name="Freeform 7"/>
            <p:cNvSpPr>
              <a:spLocks/>
            </p:cNvSpPr>
            <p:nvPr/>
          </p:nvSpPr>
          <p:spPr bwMode="auto">
            <a:xfrm>
              <a:off x="762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3" name="Freeform 8"/>
            <p:cNvSpPr>
              <a:spLocks/>
            </p:cNvSpPr>
            <p:nvPr/>
          </p:nvSpPr>
          <p:spPr bwMode="auto">
            <a:xfrm>
              <a:off x="1151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4" name="Freeform 9"/>
            <p:cNvSpPr>
              <a:spLocks/>
            </p:cNvSpPr>
            <p:nvPr/>
          </p:nvSpPr>
          <p:spPr bwMode="auto">
            <a:xfrm>
              <a:off x="1545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5" name="Freeform 10"/>
            <p:cNvSpPr>
              <a:spLocks/>
            </p:cNvSpPr>
            <p:nvPr/>
          </p:nvSpPr>
          <p:spPr bwMode="auto">
            <a:xfrm>
              <a:off x="1939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6" name="Freeform 11"/>
            <p:cNvSpPr>
              <a:spLocks/>
            </p:cNvSpPr>
            <p:nvPr/>
          </p:nvSpPr>
          <p:spPr bwMode="auto">
            <a:xfrm>
              <a:off x="2332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7" name="Freeform 12"/>
            <p:cNvSpPr>
              <a:spLocks/>
            </p:cNvSpPr>
            <p:nvPr/>
          </p:nvSpPr>
          <p:spPr bwMode="auto">
            <a:xfrm>
              <a:off x="2726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8" name="Freeform 13"/>
            <p:cNvSpPr>
              <a:spLocks/>
            </p:cNvSpPr>
            <p:nvPr/>
          </p:nvSpPr>
          <p:spPr bwMode="auto">
            <a:xfrm>
              <a:off x="762" y="2601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9" name="Freeform 14"/>
            <p:cNvSpPr>
              <a:spLocks/>
            </p:cNvSpPr>
            <p:nvPr/>
          </p:nvSpPr>
          <p:spPr bwMode="auto">
            <a:xfrm>
              <a:off x="762" y="2406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0" name="Freeform 15"/>
            <p:cNvSpPr>
              <a:spLocks/>
            </p:cNvSpPr>
            <p:nvPr/>
          </p:nvSpPr>
          <p:spPr bwMode="auto">
            <a:xfrm>
              <a:off x="762" y="2216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1" name="Freeform 16"/>
            <p:cNvSpPr>
              <a:spLocks/>
            </p:cNvSpPr>
            <p:nvPr/>
          </p:nvSpPr>
          <p:spPr bwMode="auto">
            <a:xfrm>
              <a:off x="762" y="2022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2" name="Freeform 17"/>
            <p:cNvSpPr>
              <a:spLocks/>
            </p:cNvSpPr>
            <p:nvPr/>
          </p:nvSpPr>
          <p:spPr bwMode="auto">
            <a:xfrm>
              <a:off x="762" y="1827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3" name="Freeform 18"/>
            <p:cNvSpPr>
              <a:spLocks/>
            </p:cNvSpPr>
            <p:nvPr/>
          </p:nvSpPr>
          <p:spPr bwMode="auto">
            <a:xfrm>
              <a:off x="762" y="1633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4" name="Freeform 19"/>
            <p:cNvSpPr>
              <a:spLocks/>
            </p:cNvSpPr>
            <p:nvPr/>
          </p:nvSpPr>
          <p:spPr bwMode="auto">
            <a:xfrm>
              <a:off x="762" y="1442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5" name="Freeform 20"/>
            <p:cNvSpPr>
              <a:spLocks/>
            </p:cNvSpPr>
            <p:nvPr/>
          </p:nvSpPr>
          <p:spPr bwMode="auto">
            <a:xfrm>
              <a:off x="762" y="1248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6" name="Line 21"/>
            <p:cNvSpPr>
              <a:spLocks noChangeShapeType="1"/>
            </p:cNvSpPr>
            <p:nvPr/>
          </p:nvSpPr>
          <p:spPr bwMode="auto">
            <a:xfrm>
              <a:off x="762" y="1153"/>
              <a:ext cx="196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7" name="Line 22"/>
            <p:cNvSpPr>
              <a:spLocks noChangeShapeType="1"/>
            </p:cNvSpPr>
            <p:nvPr/>
          </p:nvSpPr>
          <p:spPr bwMode="auto">
            <a:xfrm>
              <a:off x="762" y="2701"/>
              <a:ext cx="196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8" name="Line 23"/>
            <p:cNvSpPr>
              <a:spLocks noChangeShapeType="1"/>
            </p:cNvSpPr>
            <p:nvPr/>
          </p:nvSpPr>
          <p:spPr bwMode="auto">
            <a:xfrm flipV="1">
              <a:off x="2726" y="1153"/>
              <a:ext cx="1" cy="15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9" name="Line 24"/>
            <p:cNvSpPr>
              <a:spLocks noChangeShapeType="1"/>
            </p:cNvSpPr>
            <p:nvPr/>
          </p:nvSpPr>
          <p:spPr bwMode="auto">
            <a:xfrm flipV="1">
              <a:off x="762" y="1153"/>
              <a:ext cx="1" cy="15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0" name="Line 25"/>
            <p:cNvSpPr>
              <a:spLocks noChangeShapeType="1"/>
            </p:cNvSpPr>
            <p:nvPr/>
          </p:nvSpPr>
          <p:spPr bwMode="auto">
            <a:xfrm>
              <a:off x="762" y="2701"/>
              <a:ext cx="196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1" name="Line 26"/>
            <p:cNvSpPr>
              <a:spLocks noChangeShapeType="1"/>
            </p:cNvSpPr>
            <p:nvPr/>
          </p:nvSpPr>
          <p:spPr bwMode="auto">
            <a:xfrm flipV="1">
              <a:off x="762" y="1153"/>
              <a:ext cx="1" cy="15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2" name="Line 27"/>
            <p:cNvSpPr>
              <a:spLocks noChangeShapeType="1"/>
            </p:cNvSpPr>
            <p:nvPr/>
          </p:nvSpPr>
          <p:spPr bwMode="auto">
            <a:xfrm flipV="1">
              <a:off x="762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3" name="Line 28"/>
            <p:cNvSpPr>
              <a:spLocks noChangeShapeType="1"/>
            </p:cNvSpPr>
            <p:nvPr/>
          </p:nvSpPr>
          <p:spPr bwMode="auto">
            <a:xfrm>
              <a:off x="762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4" name="Rectangle 29"/>
            <p:cNvSpPr>
              <a:spLocks noChangeArrowheads="1"/>
            </p:cNvSpPr>
            <p:nvPr/>
          </p:nvSpPr>
          <p:spPr bwMode="auto">
            <a:xfrm>
              <a:off x="731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70</a:t>
              </a:r>
              <a:endParaRPr lang="en-US" dirty="0"/>
            </a:p>
          </p:txBody>
        </p:sp>
        <p:sp>
          <p:nvSpPr>
            <p:cNvPr id="22655" name="Line 30"/>
            <p:cNvSpPr>
              <a:spLocks noChangeShapeType="1"/>
            </p:cNvSpPr>
            <p:nvPr/>
          </p:nvSpPr>
          <p:spPr bwMode="auto">
            <a:xfrm flipV="1">
              <a:off x="1151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6" name="Line 31"/>
            <p:cNvSpPr>
              <a:spLocks noChangeShapeType="1"/>
            </p:cNvSpPr>
            <p:nvPr/>
          </p:nvSpPr>
          <p:spPr bwMode="auto">
            <a:xfrm>
              <a:off x="1151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7" name="Rectangle 32"/>
            <p:cNvSpPr>
              <a:spLocks noChangeArrowheads="1"/>
            </p:cNvSpPr>
            <p:nvPr/>
          </p:nvSpPr>
          <p:spPr bwMode="auto">
            <a:xfrm>
              <a:off x="1120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75</a:t>
              </a:r>
              <a:endParaRPr lang="en-US" dirty="0"/>
            </a:p>
          </p:txBody>
        </p:sp>
        <p:sp>
          <p:nvSpPr>
            <p:cNvPr id="22658" name="Line 33"/>
            <p:cNvSpPr>
              <a:spLocks noChangeShapeType="1"/>
            </p:cNvSpPr>
            <p:nvPr/>
          </p:nvSpPr>
          <p:spPr bwMode="auto">
            <a:xfrm flipV="1">
              <a:off x="1545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9" name="Line 34"/>
            <p:cNvSpPr>
              <a:spLocks noChangeShapeType="1"/>
            </p:cNvSpPr>
            <p:nvPr/>
          </p:nvSpPr>
          <p:spPr bwMode="auto">
            <a:xfrm>
              <a:off x="1545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60" name="Rectangle 35"/>
            <p:cNvSpPr>
              <a:spLocks noChangeArrowheads="1"/>
            </p:cNvSpPr>
            <p:nvPr/>
          </p:nvSpPr>
          <p:spPr bwMode="auto">
            <a:xfrm>
              <a:off x="1513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80</a:t>
              </a:r>
              <a:endParaRPr lang="en-US" dirty="0"/>
            </a:p>
          </p:txBody>
        </p:sp>
        <p:sp>
          <p:nvSpPr>
            <p:cNvPr id="22661" name="Line 36"/>
            <p:cNvSpPr>
              <a:spLocks noChangeShapeType="1"/>
            </p:cNvSpPr>
            <p:nvPr/>
          </p:nvSpPr>
          <p:spPr bwMode="auto">
            <a:xfrm flipV="1">
              <a:off x="1939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62" name="Line 37"/>
            <p:cNvSpPr>
              <a:spLocks noChangeShapeType="1"/>
            </p:cNvSpPr>
            <p:nvPr/>
          </p:nvSpPr>
          <p:spPr bwMode="auto">
            <a:xfrm>
              <a:off x="1939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63" name="Rectangle 38"/>
            <p:cNvSpPr>
              <a:spLocks noChangeArrowheads="1"/>
            </p:cNvSpPr>
            <p:nvPr/>
          </p:nvSpPr>
          <p:spPr bwMode="auto">
            <a:xfrm>
              <a:off x="1907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85</a:t>
              </a:r>
              <a:endParaRPr lang="en-US" dirty="0"/>
            </a:p>
          </p:txBody>
        </p:sp>
        <p:sp>
          <p:nvSpPr>
            <p:cNvPr id="22664" name="Line 39"/>
            <p:cNvSpPr>
              <a:spLocks noChangeShapeType="1"/>
            </p:cNvSpPr>
            <p:nvPr/>
          </p:nvSpPr>
          <p:spPr bwMode="auto">
            <a:xfrm flipV="1">
              <a:off x="2332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65" name="Line 40"/>
            <p:cNvSpPr>
              <a:spLocks noChangeShapeType="1"/>
            </p:cNvSpPr>
            <p:nvPr/>
          </p:nvSpPr>
          <p:spPr bwMode="auto">
            <a:xfrm>
              <a:off x="2332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66" name="Rectangle 41"/>
            <p:cNvSpPr>
              <a:spLocks noChangeArrowheads="1"/>
            </p:cNvSpPr>
            <p:nvPr/>
          </p:nvSpPr>
          <p:spPr bwMode="auto">
            <a:xfrm>
              <a:off x="2301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90</a:t>
              </a:r>
              <a:endParaRPr lang="en-US" dirty="0"/>
            </a:p>
          </p:txBody>
        </p:sp>
        <p:sp>
          <p:nvSpPr>
            <p:cNvPr id="22667" name="Line 42"/>
            <p:cNvSpPr>
              <a:spLocks noChangeShapeType="1"/>
            </p:cNvSpPr>
            <p:nvPr/>
          </p:nvSpPr>
          <p:spPr bwMode="auto">
            <a:xfrm flipV="1">
              <a:off x="2726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68" name="Line 43"/>
            <p:cNvSpPr>
              <a:spLocks noChangeShapeType="1"/>
            </p:cNvSpPr>
            <p:nvPr/>
          </p:nvSpPr>
          <p:spPr bwMode="auto">
            <a:xfrm>
              <a:off x="2726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69" name="Rectangle 44"/>
            <p:cNvSpPr>
              <a:spLocks noChangeArrowheads="1"/>
            </p:cNvSpPr>
            <p:nvPr/>
          </p:nvSpPr>
          <p:spPr bwMode="auto">
            <a:xfrm>
              <a:off x="2694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95</a:t>
              </a:r>
              <a:endParaRPr lang="en-US" dirty="0"/>
            </a:p>
          </p:txBody>
        </p:sp>
        <p:sp>
          <p:nvSpPr>
            <p:cNvPr id="22670" name="Line 45"/>
            <p:cNvSpPr>
              <a:spLocks noChangeShapeType="1"/>
            </p:cNvSpPr>
            <p:nvPr/>
          </p:nvSpPr>
          <p:spPr bwMode="auto">
            <a:xfrm>
              <a:off x="762" y="2601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71" name="Line 46"/>
            <p:cNvSpPr>
              <a:spLocks noChangeShapeType="1"/>
            </p:cNvSpPr>
            <p:nvPr/>
          </p:nvSpPr>
          <p:spPr bwMode="auto">
            <a:xfrm flipH="1">
              <a:off x="2703" y="2601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72" name="Rectangle 47"/>
            <p:cNvSpPr>
              <a:spLocks noChangeArrowheads="1"/>
            </p:cNvSpPr>
            <p:nvPr/>
          </p:nvSpPr>
          <p:spPr bwMode="auto">
            <a:xfrm>
              <a:off x="649" y="2565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100</a:t>
              </a:r>
              <a:endParaRPr lang="en-US" dirty="0"/>
            </a:p>
          </p:txBody>
        </p:sp>
        <p:sp>
          <p:nvSpPr>
            <p:cNvPr id="22673" name="Line 48"/>
            <p:cNvSpPr>
              <a:spLocks noChangeShapeType="1"/>
            </p:cNvSpPr>
            <p:nvPr/>
          </p:nvSpPr>
          <p:spPr bwMode="auto">
            <a:xfrm>
              <a:off x="762" y="2406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74" name="Line 49"/>
            <p:cNvSpPr>
              <a:spLocks noChangeShapeType="1"/>
            </p:cNvSpPr>
            <p:nvPr/>
          </p:nvSpPr>
          <p:spPr bwMode="auto">
            <a:xfrm flipH="1">
              <a:off x="2703" y="2406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75" name="Rectangle 50"/>
            <p:cNvSpPr>
              <a:spLocks noChangeArrowheads="1"/>
            </p:cNvSpPr>
            <p:nvPr/>
          </p:nvSpPr>
          <p:spPr bwMode="auto">
            <a:xfrm>
              <a:off x="649" y="2370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200</a:t>
              </a:r>
              <a:endParaRPr lang="en-US" dirty="0"/>
            </a:p>
          </p:txBody>
        </p:sp>
        <p:sp>
          <p:nvSpPr>
            <p:cNvPr id="22676" name="Line 51"/>
            <p:cNvSpPr>
              <a:spLocks noChangeShapeType="1"/>
            </p:cNvSpPr>
            <p:nvPr/>
          </p:nvSpPr>
          <p:spPr bwMode="auto">
            <a:xfrm>
              <a:off x="762" y="2216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77" name="Line 52"/>
            <p:cNvSpPr>
              <a:spLocks noChangeShapeType="1"/>
            </p:cNvSpPr>
            <p:nvPr/>
          </p:nvSpPr>
          <p:spPr bwMode="auto">
            <a:xfrm flipH="1">
              <a:off x="2703" y="2216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78" name="Rectangle 53"/>
            <p:cNvSpPr>
              <a:spLocks noChangeArrowheads="1"/>
            </p:cNvSpPr>
            <p:nvPr/>
          </p:nvSpPr>
          <p:spPr bwMode="auto">
            <a:xfrm>
              <a:off x="649" y="2180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300</a:t>
              </a:r>
              <a:endParaRPr lang="en-US" dirty="0"/>
            </a:p>
          </p:txBody>
        </p:sp>
        <p:sp>
          <p:nvSpPr>
            <p:cNvPr id="22679" name="Line 54"/>
            <p:cNvSpPr>
              <a:spLocks noChangeShapeType="1"/>
            </p:cNvSpPr>
            <p:nvPr/>
          </p:nvSpPr>
          <p:spPr bwMode="auto">
            <a:xfrm>
              <a:off x="762" y="2022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80" name="Line 55"/>
            <p:cNvSpPr>
              <a:spLocks noChangeShapeType="1"/>
            </p:cNvSpPr>
            <p:nvPr/>
          </p:nvSpPr>
          <p:spPr bwMode="auto">
            <a:xfrm flipH="1">
              <a:off x="2703" y="2022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81" name="Rectangle 56"/>
            <p:cNvSpPr>
              <a:spLocks noChangeArrowheads="1"/>
            </p:cNvSpPr>
            <p:nvPr/>
          </p:nvSpPr>
          <p:spPr bwMode="auto">
            <a:xfrm>
              <a:off x="649" y="1986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400</a:t>
              </a:r>
              <a:endParaRPr lang="en-US" dirty="0"/>
            </a:p>
          </p:txBody>
        </p:sp>
        <p:sp>
          <p:nvSpPr>
            <p:cNvPr id="22682" name="Line 57"/>
            <p:cNvSpPr>
              <a:spLocks noChangeShapeType="1"/>
            </p:cNvSpPr>
            <p:nvPr/>
          </p:nvSpPr>
          <p:spPr bwMode="auto">
            <a:xfrm>
              <a:off x="762" y="1827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83" name="Line 58"/>
            <p:cNvSpPr>
              <a:spLocks noChangeShapeType="1"/>
            </p:cNvSpPr>
            <p:nvPr/>
          </p:nvSpPr>
          <p:spPr bwMode="auto">
            <a:xfrm flipH="1">
              <a:off x="2703" y="1827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84" name="Rectangle 59"/>
            <p:cNvSpPr>
              <a:spLocks noChangeArrowheads="1"/>
            </p:cNvSpPr>
            <p:nvPr/>
          </p:nvSpPr>
          <p:spPr bwMode="auto">
            <a:xfrm>
              <a:off x="649" y="1791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500</a:t>
              </a:r>
              <a:endParaRPr lang="en-US" dirty="0"/>
            </a:p>
          </p:txBody>
        </p:sp>
        <p:sp>
          <p:nvSpPr>
            <p:cNvPr id="22685" name="Line 60"/>
            <p:cNvSpPr>
              <a:spLocks noChangeShapeType="1"/>
            </p:cNvSpPr>
            <p:nvPr/>
          </p:nvSpPr>
          <p:spPr bwMode="auto">
            <a:xfrm>
              <a:off x="762" y="1633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86" name="Line 61"/>
            <p:cNvSpPr>
              <a:spLocks noChangeShapeType="1"/>
            </p:cNvSpPr>
            <p:nvPr/>
          </p:nvSpPr>
          <p:spPr bwMode="auto">
            <a:xfrm flipH="1">
              <a:off x="2703" y="1633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87" name="Rectangle 62"/>
            <p:cNvSpPr>
              <a:spLocks noChangeArrowheads="1"/>
            </p:cNvSpPr>
            <p:nvPr/>
          </p:nvSpPr>
          <p:spPr bwMode="auto">
            <a:xfrm>
              <a:off x="649" y="1596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600</a:t>
              </a:r>
              <a:endParaRPr lang="en-US" dirty="0"/>
            </a:p>
          </p:txBody>
        </p:sp>
        <p:sp>
          <p:nvSpPr>
            <p:cNvPr id="22688" name="Line 63"/>
            <p:cNvSpPr>
              <a:spLocks noChangeShapeType="1"/>
            </p:cNvSpPr>
            <p:nvPr/>
          </p:nvSpPr>
          <p:spPr bwMode="auto">
            <a:xfrm>
              <a:off x="762" y="1442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89" name="Line 64"/>
            <p:cNvSpPr>
              <a:spLocks noChangeShapeType="1"/>
            </p:cNvSpPr>
            <p:nvPr/>
          </p:nvSpPr>
          <p:spPr bwMode="auto">
            <a:xfrm flipH="1">
              <a:off x="2703" y="1442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0" name="Rectangle 65"/>
            <p:cNvSpPr>
              <a:spLocks noChangeArrowheads="1"/>
            </p:cNvSpPr>
            <p:nvPr/>
          </p:nvSpPr>
          <p:spPr bwMode="auto">
            <a:xfrm>
              <a:off x="649" y="1406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700</a:t>
              </a:r>
              <a:endParaRPr lang="en-US" dirty="0"/>
            </a:p>
          </p:txBody>
        </p:sp>
        <p:sp>
          <p:nvSpPr>
            <p:cNvPr id="22691" name="Line 66"/>
            <p:cNvSpPr>
              <a:spLocks noChangeShapeType="1"/>
            </p:cNvSpPr>
            <p:nvPr/>
          </p:nvSpPr>
          <p:spPr bwMode="auto">
            <a:xfrm>
              <a:off x="762" y="1248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2" name="Line 67"/>
            <p:cNvSpPr>
              <a:spLocks noChangeShapeType="1"/>
            </p:cNvSpPr>
            <p:nvPr/>
          </p:nvSpPr>
          <p:spPr bwMode="auto">
            <a:xfrm flipH="1">
              <a:off x="2703" y="1248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3" name="Rectangle 68"/>
            <p:cNvSpPr>
              <a:spLocks noChangeArrowheads="1"/>
            </p:cNvSpPr>
            <p:nvPr/>
          </p:nvSpPr>
          <p:spPr bwMode="auto">
            <a:xfrm>
              <a:off x="649" y="1212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800</a:t>
              </a:r>
              <a:endParaRPr lang="en-US" dirty="0"/>
            </a:p>
          </p:txBody>
        </p:sp>
        <p:sp>
          <p:nvSpPr>
            <p:cNvPr id="22694" name="Line 69"/>
            <p:cNvSpPr>
              <a:spLocks noChangeShapeType="1"/>
            </p:cNvSpPr>
            <p:nvPr/>
          </p:nvSpPr>
          <p:spPr bwMode="auto">
            <a:xfrm>
              <a:off x="762" y="1153"/>
              <a:ext cx="196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5" name="Line 70"/>
            <p:cNvSpPr>
              <a:spLocks noChangeShapeType="1"/>
            </p:cNvSpPr>
            <p:nvPr/>
          </p:nvSpPr>
          <p:spPr bwMode="auto">
            <a:xfrm>
              <a:off x="762" y="2701"/>
              <a:ext cx="196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6" name="Line 71"/>
            <p:cNvSpPr>
              <a:spLocks noChangeShapeType="1"/>
            </p:cNvSpPr>
            <p:nvPr/>
          </p:nvSpPr>
          <p:spPr bwMode="auto">
            <a:xfrm flipV="1">
              <a:off x="2726" y="1153"/>
              <a:ext cx="1" cy="15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7" name="Line 72"/>
            <p:cNvSpPr>
              <a:spLocks noChangeShapeType="1"/>
            </p:cNvSpPr>
            <p:nvPr/>
          </p:nvSpPr>
          <p:spPr bwMode="auto">
            <a:xfrm flipV="1">
              <a:off x="762" y="1153"/>
              <a:ext cx="1" cy="15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8" name="Freeform 73"/>
            <p:cNvSpPr>
              <a:spLocks/>
            </p:cNvSpPr>
            <p:nvPr/>
          </p:nvSpPr>
          <p:spPr bwMode="auto">
            <a:xfrm>
              <a:off x="762" y="2524"/>
              <a:ext cx="1964" cy="18"/>
            </a:xfrm>
            <a:custGeom>
              <a:avLst/>
              <a:gdLst>
                <a:gd name="T0" fmla="*/ 0 w 1964"/>
                <a:gd name="T1" fmla="*/ 0 h 18"/>
                <a:gd name="T2" fmla="*/ 389 w 1964"/>
                <a:gd name="T3" fmla="*/ 0 h 18"/>
                <a:gd name="T4" fmla="*/ 783 w 1964"/>
                <a:gd name="T5" fmla="*/ 0 h 18"/>
                <a:gd name="T6" fmla="*/ 1177 w 1964"/>
                <a:gd name="T7" fmla="*/ 0 h 18"/>
                <a:gd name="T8" fmla="*/ 1570 w 1964"/>
                <a:gd name="T9" fmla="*/ 0 h 18"/>
                <a:gd name="T10" fmla="*/ 1964 w 1964"/>
                <a:gd name="T11" fmla="*/ 18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4"/>
                <a:gd name="T19" fmla="*/ 0 h 18"/>
                <a:gd name="T20" fmla="*/ 1964 w 1964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4" h="18">
                  <a:moveTo>
                    <a:pt x="0" y="0"/>
                  </a:moveTo>
                  <a:lnTo>
                    <a:pt x="389" y="0"/>
                  </a:lnTo>
                  <a:lnTo>
                    <a:pt x="783" y="0"/>
                  </a:lnTo>
                  <a:lnTo>
                    <a:pt x="1177" y="0"/>
                  </a:lnTo>
                  <a:lnTo>
                    <a:pt x="1570" y="0"/>
                  </a:lnTo>
                  <a:lnTo>
                    <a:pt x="1964" y="18"/>
                  </a:lnTo>
                </a:path>
              </a:pathLst>
            </a:custGeom>
            <a:noFill/>
            <a:ln w="9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9" name="Freeform 74"/>
            <p:cNvSpPr>
              <a:spLocks/>
            </p:cNvSpPr>
            <p:nvPr/>
          </p:nvSpPr>
          <p:spPr bwMode="auto">
            <a:xfrm>
              <a:off x="762" y="2216"/>
              <a:ext cx="1964" cy="213"/>
            </a:xfrm>
            <a:custGeom>
              <a:avLst/>
              <a:gdLst>
                <a:gd name="T0" fmla="*/ 0 w 1964"/>
                <a:gd name="T1" fmla="*/ 0 h 213"/>
                <a:gd name="T2" fmla="*/ 389 w 1964"/>
                <a:gd name="T3" fmla="*/ 0 h 213"/>
                <a:gd name="T4" fmla="*/ 783 w 1964"/>
                <a:gd name="T5" fmla="*/ 0 h 213"/>
                <a:gd name="T6" fmla="*/ 1177 w 1964"/>
                <a:gd name="T7" fmla="*/ 46 h 213"/>
                <a:gd name="T8" fmla="*/ 1570 w 1964"/>
                <a:gd name="T9" fmla="*/ 104 h 213"/>
                <a:gd name="T10" fmla="*/ 1964 w 1964"/>
                <a:gd name="T11" fmla="*/ 213 h 2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4"/>
                <a:gd name="T19" fmla="*/ 0 h 213"/>
                <a:gd name="T20" fmla="*/ 1964 w 1964"/>
                <a:gd name="T21" fmla="*/ 213 h 2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4" h="213">
                  <a:moveTo>
                    <a:pt x="0" y="0"/>
                  </a:moveTo>
                  <a:lnTo>
                    <a:pt x="389" y="0"/>
                  </a:lnTo>
                  <a:lnTo>
                    <a:pt x="783" y="0"/>
                  </a:lnTo>
                  <a:lnTo>
                    <a:pt x="1177" y="46"/>
                  </a:lnTo>
                  <a:lnTo>
                    <a:pt x="1570" y="104"/>
                  </a:lnTo>
                  <a:lnTo>
                    <a:pt x="1964" y="213"/>
                  </a:lnTo>
                </a:path>
              </a:pathLst>
            </a:custGeom>
            <a:noFill/>
            <a:ln w="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00" name="Freeform 75"/>
            <p:cNvSpPr>
              <a:spLocks/>
            </p:cNvSpPr>
            <p:nvPr/>
          </p:nvSpPr>
          <p:spPr bwMode="auto">
            <a:xfrm>
              <a:off x="762" y="2216"/>
              <a:ext cx="1964" cy="213"/>
            </a:xfrm>
            <a:custGeom>
              <a:avLst/>
              <a:gdLst>
                <a:gd name="T0" fmla="*/ 0 w 1964"/>
                <a:gd name="T1" fmla="*/ 0 h 213"/>
                <a:gd name="T2" fmla="*/ 389 w 1964"/>
                <a:gd name="T3" fmla="*/ 0 h 213"/>
                <a:gd name="T4" fmla="*/ 783 w 1964"/>
                <a:gd name="T5" fmla="*/ 0 h 213"/>
                <a:gd name="T6" fmla="*/ 1177 w 1964"/>
                <a:gd name="T7" fmla="*/ 46 h 213"/>
                <a:gd name="T8" fmla="*/ 1570 w 1964"/>
                <a:gd name="T9" fmla="*/ 104 h 213"/>
                <a:gd name="T10" fmla="*/ 1964 w 1964"/>
                <a:gd name="T11" fmla="*/ 213 h 2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4"/>
                <a:gd name="T19" fmla="*/ 0 h 213"/>
                <a:gd name="T20" fmla="*/ 1964 w 1964"/>
                <a:gd name="T21" fmla="*/ 213 h 2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4" h="213">
                  <a:moveTo>
                    <a:pt x="0" y="0"/>
                  </a:moveTo>
                  <a:lnTo>
                    <a:pt x="389" y="0"/>
                  </a:lnTo>
                  <a:lnTo>
                    <a:pt x="783" y="0"/>
                  </a:lnTo>
                  <a:lnTo>
                    <a:pt x="1177" y="46"/>
                  </a:lnTo>
                  <a:lnTo>
                    <a:pt x="1570" y="104"/>
                  </a:lnTo>
                  <a:lnTo>
                    <a:pt x="1964" y="213"/>
                  </a:lnTo>
                </a:path>
              </a:pathLst>
            </a:custGeom>
            <a:noFill/>
            <a:ln w="9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01" name="Rectangle 76"/>
            <p:cNvSpPr>
              <a:spLocks noChangeArrowheads="1"/>
            </p:cNvSpPr>
            <p:nvPr/>
          </p:nvSpPr>
          <p:spPr bwMode="auto">
            <a:xfrm>
              <a:off x="1513" y="2796"/>
              <a:ext cx="493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dirty="0">
                  <a:solidFill>
                    <a:srgbClr val="000000"/>
                  </a:solidFill>
                  <a:latin typeface="Helvetica" pitchFamily="34" charset="0"/>
                </a:rPr>
                <a:t>Pathloss in dB</a:t>
              </a:r>
              <a:endParaRPr lang="en-US" dirty="0"/>
            </a:p>
          </p:txBody>
        </p:sp>
        <p:sp>
          <p:nvSpPr>
            <p:cNvPr id="22702" name="Rectangle 77"/>
            <p:cNvSpPr>
              <a:spLocks noChangeArrowheads="1"/>
            </p:cNvSpPr>
            <p:nvPr/>
          </p:nvSpPr>
          <p:spPr bwMode="auto">
            <a:xfrm rot="-5400000">
              <a:off x="6" y="1854"/>
              <a:ext cx="115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dirty="0">
                  <a:solidFill>
                    <a:srgbClr val="000000"/>
                  </a:solidFill>
                  <a:latin typeface="Helvetica" pitchFamily="34" charset="0"/>
                </a:rPr>
                <a:t>PHY Rate in Mbps measured at AP</a:t>
              </a:r>
              <a:endParaRPr lang="en-US" dirty="0"/>
            </a:p>
          </p:txBody>
        </p:sp>
        <p:sp>
          <p:nvSpPr>
            <p:cNvPr id="22703" name="Rectangle 78"/>
            <p:cNvSpPr>
              <a:spLocks noChangeArrowheads="1"/>
            </p:cNvSpPr>
            <p:nvPr/>
          </p:nvSpPr>
          <p:spPr bwMode="auto">
            <a:xfrm>
              <a:off x="785" y="1022"/>
              <a:ext cx="1959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solidFill>
                    <a:srgbClr val="000000"/>
                  </a:solidFill>
                  <a:latin typeface="Helvetica" pitchFamily="34" charset="0"/>
                </a:rPr>
                <a:t>Variation of 10 percentile PHY Rates with pathloss</a:t>
              </a:r>
              <a:endParaRPr lang="en-US" dirty="0"/>
            </a:p>
          </p:txBody>
        </p:sp>
        <p:sp>
          <p:nvSpPr>
            <p:cNvPr id="22704" name="Rectangle 79"/>
            <p:cNvSpPr>
              <a:spLocks noChangeArrowheads="1"/>
            </p:cNvSpPr>
            <p:nvPr/>
          </p:nvSpPr>
          <p:spPr bwMode="auto">
            <a:xfrm>
              <a:off x="753" y="2669"/>
              <a:ext cx="4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 dirty="0"/>
            </a:p>
          </p:txBody>
        </p:sp>
        <p:sp>
          <p:nvSpPr>
            <p:cNvPr id="22705" name="Rectangle 80"/>
            <p:cNvSpPr>
              <a:spLocks noChangeArrowheads="1"/>
            </p:cNvSpPr>
            <p:nvPr/>
          </p:nvSpPr>
          <p:spPr bwMode="auto">
            <a:xfrm>
              <a:off x="2722" y="1117"/>
              <a:ext cx="4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 dirty="0"/>
            </a:p>
          </p:txBody>
        </p:sp>
        <p:sp>
          <p:nvSpPr>
            <p:cNvPr id="22706" name="Rectangle 81"/>
            <p:cNvSpPr>
              <a:spLocks noChangeArrowheads="1"/>
            </p:cNvSpPr>
            <p:nvPr/>
          </p:nvSpPr>
          <p:spPr bwMode="auto">
            <a:xfrm>
              <a:off x="1898" y="1185"/>
              <a:ext cx="801" cy="27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07" name="Rectangle 82"/>
            <p:cNvSpPr>
              <a:spLocks noChangeArrowheads="1"/>
            </p:cNvSpPr>
            <p:nvPr/>
          </p:nvSpPr>
          <p:spPr bwMode="auto">
            <a:xfrm>
              <a:off x="1898" y="1185"/>
              <a:ext cx="801" cy="27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08" name="Line 83"/>
            <p:cNvSpPr>
              <a:spLocks noChangeShapeType="1"/>
            </p:cNvSpPr>
            <p:nvPr/>
          </p:nvSpPr>
          <p:spPr bwMode="auto">
            <a:xfrm>
              <a:off x="1898" y="1185"/>
              <a:ext cx="8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09" name="Line 84"/>
            <p:cNvSpPr>
              <a:spLocks noChangeShapeType="1"/>
            </p:cNvSpPr>
            <p:nvPr/>
          </p:nvSpPr>
          <p:spPr bwMode="auto">
            <a:xfrm>
              <a:off x="1898" y="1456"/>
              <a:ext cx="8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0" name="Line 85"/>
            <p:cNvSpPr>
              <a:spLocks noChangeShapeType="1"/>
            </p:cNvSpPr>
            <p:nvPr/>
          </p:nvSpPr>
          <p:spPr bwMode="auto">
            <a:xfrm flipV="1">
              <a:off x="2699" y="1185"/>
              <a:ext cx="1" cy="2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1" name="Line 86"/>
            <p:cNvSpPr>
              <a:spLocks noChangeShapeType="1"/>
            </p:cNvSpPr>
            <p:nvPr/>
          </p:nvSpPr>
          <p:spPr bwMode="auto">
            <a:xfrm flipV="1">
              <a:off x="1898" y="1185"/>
              <a:ext cx="1" cy="2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2" name="Line 87"/>
            <p:cNvSpPr>
              <a:spLocks noChangeShapeType="1"/>
            </p:cNvSpPr>
            <p:nvPr/>
          </p:nvSpPr>
          <p:spPr bwMode="auto">
            <a:xfrm>
              <a:off x="1898" y="1456"/>
              <a:ext cx="8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3" name="Line 88"/>
            <p:cNvSpPr>
              <a:spLocks noChangeShapeType="1"/>
            </p:cNvSpPr>
            <p:nvPr/>
          </p:nvSpPr>
          <p:spPr bwMode="auto">
            <a:xfrm flipV="1">
              <a:off x="1898" y="1185"/>
              <a:ext cx="1" cy="2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4" name="Line 89"/>
            <p:cNvSpPr>
              <a:spLocks noChangeShapeType="1"/>
            </p:cNvSpPr>
            <p:nvPr/>
          </p:nvSpPr>
          <p:spPr bwMode="auto">
            <a:xfrm>
              <a:off x="1898" y="1185"/>
              <a:ext cx="8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5" name="Line 90"/>
            <p:cNvSpPr>
              <a:spLocks noChangeShapeType="1"/>
            </p:cNvSpPr>
            <p:nvPr/>
          </p:nvSpPr>
          <p:spPr bwMode="auto">
            <a:xfrm>
              <a:off x="1898" y="1456"/>
              <a:ext cx="8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6" name="Line 91"/>
            <p:cNvSpPr>
              <a:spLocks noChangeShapeType="1"/>
            </p:cNvSpPr>
            <p:nvPr/>
          </p:nvSpPr>
          <p:spPr bwMode="auto">
            <a:xfrm flipV="1">
              <a:off x="2699" y="1185"/>
              <a:ext cx="1" cy="2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7" name="Line 92"/>
            <p:cNvSpPr>
              <a:spLocks noChangeShapeType="1"/>
            </p:cNvSpPr>
            <p:nvPr/>
          </p:nvSpPr>
          <p:spPr bwMode="auto">
            <a:xfrm flipV="1">
              <a:off x="1898" y="1185"/>
              <a:ext cx="1" cy="2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8" name="Rectangle 93"/>
            <p:cNvSpPr>
              <a:spLocks noChangeArrowheads="1"/>
            </p:cNvSpPr>
            <p:nvPr/>
          </p:nvSpPr>
          <p:spPr bwMode="auto">
            <a:xfrm>
              <a:off x="2133" y="1203"/>
              <a:ext cx="48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Eigen BF TDMA</a:t>
              </a:r>
              <a:endParaRPr lang="en-US" dirty="0"/>
            </a:p>
          </p:txBody>
        </p:sp>
        <p:sp>
          <p:nvSpPr>
            <p:cNvPr id="22719" name="Line 94"/>
            <p:cNvSpPr>
              <a:spLocks noChangeShapeType="1"/>
            </p:cNvSpPr>
            <p:nvPr/>
          </p:nvSpPr>
          <p:spPr bwMode="auto">
            <a:xfrm>
              <a:off x="1934" y="1234"/>
              <a:ext cx="181" cy="1"/>
            </a:xfrm>
            <a:prstGeom prst="line">
              <a:avLst/>
            </a:prstGeom>
            <a:noFill/>
            <a:ln w="9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20" name="Rectangle 95"/>
            <p:cNvSpPr>
              <a:spLocks noChangeArrowheads="1"/>
            </p:cNvSpPr>
            <p:nvPr/>
          </p:nvSpPr>
          <p:spPr bwMode="auto">
            <a:xfrm>
              <a:off x="2133" y="1289"/>
              <a:ext cx="439" cy="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MU-MIMO w/o IC</a:t>
              </a:r>
              <a:endParaRPr lang="en-US" dirty="0"/>
            </a:p>
          </p:txBody>
        </p:sp>
        <p:sp>
          <p:nvSpPr>
            <p:cNvPr id="22721" name="Line 96"/>
            <p:cNvSpPr>
              <a:spLocks noChangeShapeType="1"/>
            </p:cNvSpPr>
            <p:nvPr/>
          </p:nvSpPr>
          <p:spPr bwMode="auto">
            <a:xfrm>
              <a:off x="1934" y="1320"/>
              <a:ext cx="181" cy="1"/>
            </a:xfrm>
            <a:prstGeom prst="line">
              <a:avLst/>
            </a:prstGeom>
            <a:noFill/>
            <a:ln w="9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22" name="Rectangle 97"/>
            <p:cNvSpPr>
              <a:spLocks noChangeArrowheads="1"/>
            </p:cNvSpPr>
            <p:nvPr/>
          </p:nvSpPr>
          <p:spPr bwMode="auto">
            <a:xfrm>
              <a:off x="2133" y="1370"/>
              <a:ext cx="451" cy="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MU-MIMO with IC</a:t>
              </a:r>
              <a:endParaRPr lang="en-US" dirty="0"/>
            </a:p>
          </p:txBody>
        </p:sp>
        <p:sp>
          <p:nvSpPr>
            <p:cNvPr id="22723" name="Line 98"/>
            <p:cNvSpPr>
              <a:spLocks noChangeShapeType="1"/>
            </p:cNvSpPr>
            <p:nvPr/>
          </p:nvSpPr>
          <p:spPr bwMode="auto">
            <a:xfrm>
              <a:off x="1934" y="1402"/>
              <a:ext cx="181" cy="1"/>
            </a:xfrm>
            <a:prstGeom prst="line">
              <a:avLst/>
            </a:prstGeom>
            <a:noFill/>
            <a:ln w="9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2533" name="Group 101"/>
          <p:cNvGrpSpPr>
            <a:grpSpLocks noChangeAspect="1"/>
          </p:cNvGrpSpPr>
          <p:nvPr/>
        </p:nvGrpSpPr>
        <p:grpSpPr bwMode="auto">
          <a:xfrm>
            <a:off x="4511675" y="1600200"/>
            <a:ext cx="4022725" cy="3017838"/>
            <a:chOff x="2842" y="1008"/>
            <a:chExt cx="2534" cy="1901"/>
          </a:xfrm>
        </p:grpSpPr>
        <p:sp>
          <p:nvSpPr>
            <p:cNvPr id="22534" name="AutoShape 100"/>
            <p:cNvSpPr>
              <a:spLocks noChangeAspect="1" noChangeArrowheads="1" noTextEdit="1"/>
            </p:cNvSpPr>
            <p:nvPr/>
          </p:nvSpPr>
          <p:spPr bwMode="auto">
            <a:xfrm>
              <a:off x="2842" y="1008"/>
              <a:ext cx="2534" cy="19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35" name="Rectangle 102"/>
            <p:cNvSpPr>
              <a:spLocks noChangeArrowheads="1"/>
            </p:cNvSpPr>
            <p:nvPr/>
          </p:nvSpPr>
          <p:spPr bwMode="auto">
            <a:xfrm>
              <a:off x="3172" y="1153"/>
              <a:ext cx="1964" cy="15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36" name="Rectangle 103"/>
            <p:cNvSpPr>
              <a:spLocks noChangeArrowheads="1"/>
            </p:cNvSpPr>
            <p:nvPr/>
          </p:nvSpPr>
          <p:spPr bwMode="auto">
            <a:xfrm>
              <a:off x="3172" y="1153"/>
              <a:ext cx="1964" cy="154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37" name="Freeform 104"/>
            <p:cNvSpPr>
              <a:spLocks/>
            </p:cNvSpPr>
            <p:nvPr/>
          </p:nvSpPr>
          <p:spPr bwMode="auto">
            <a:xfrm>
              <a:off x="3172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38" name="Freeform 105"/>
            <p:cNvSpPr>
              <a:spLocks/>
            </p:cNvSpPr>
            <p:nvPr/>
          </p:nvSpPr>
          <p:spPr bwMode="auto">
            <a:xfrm>
              <a:off x="3561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39" name="Freeform 106"/>
            <p:cNvSpPr>
              <a:spLocks/>
            </p:cNvSpPr>
            <p:nvPr/>
          </p:nvSpPr>
          <p:spPr bwMode="auto">
            <a:xfrm>
              <a:off x="3955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0" name="Freeform 107"/>
            <p:cNvSpPr>
              <a:spLocks/>
            </p:cNvSpPr>
            <p:nvPr/>
          </p:nvSpPr>
          <p:spPr bwMode="auto">
            <a:xfrm>
              <a:off x="4349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1" name="Freeform 108"/>
            <p:cNvSpPr>
              <a:spLocks/>
            </p:cNvSpPr>
            <p:nvPr/>
          </p:nvSpPr>
          <p:spPr bwMode="auto">
            <a:xfrm>
              <a:off x="4742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2" name="Freeform 109"/>
            <p:cNvSpPr>
              <a:spLocks/>
            </p:cNvSpPr>
            <p:nvPr/>
          </p:nvSpPr>
          <p:spPr bwMode="auto">
            <a:xfrm>
              <a:off x="5136" y="1153"/>
              <a:ext cx="1" cy="1548"/>
            </a:xfrm>
            <a:custGeom>
              <a:avLst/>
              <a:gdLst>
                <a:gd name="T0" fmla="*/ 0 w 1"/>
                <a:gd name="T1" fmla="*/ 342 h 342"/>
                <a:gd name="T2" fmla="*/ 0 w 1"/>
                <a:gd name="T3" fmla="*/ 0 h 342"/>
                <a:gd name="T4" fmla="*/ 0 w 1"/>
                <a:gd name="T5" fmla="*/ 0 h 342"/>
                <a:gd name="T6" fmla="*/ 0 60000 65536"/>
                <a:gd name="T7" fmla="*/ 0 60000 65536"/>
                <a:gd name="T8" fmla="*/ 0 60000 65536"/>
                <a:gd name="T9" fmla="*/ 0 w 1"/>
                <a:gd name="T10" fmla="*/ 0 h 342"/>
                <a:gd name="T11" fmla="*/ 1 w 1"/>
                <a:gd name="T12" fmla="*/ 342 h 3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42">
                  <a:moveTo>
                    <a:pt x="0" y="342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3" name="Freeform 110"/>
            <p:cNvSpPr>
              <a:spLocks/>
            </p:cNvSpPr>
            <p:nvPr/>
          </p:nvSpPr>
          <p:spPr bwMode="auto">
            <a:xfrm>
              <a:off x="3172" y="2601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4" name="Freeform 111"/>
            <p:cNvSpPr>
              <a:spLocks/>
            </p:cNvSpPr>
            <p:nvPr/>
          </p:nvSpPr>
          <p:spPr bwMode="auto">
            <a:xfrm>
              <a:off x="3172" y="2406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5" name="Freeform 112"/>
            <p:cNvSpPr>
              <a:spLocks/>
            </p:cNvSpPr>
            <p:nvPr/>
          </p:nvSpPr>
          <p:spPr bwMode="auto">
            <a:xfrm>
              <a:off x="3172" y="2216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6" name="Freeform 113"/>
            <p:cNvSpPr>
              <a:spLocks/>
            </p:cNvSpPr>
            <p:nvPr/>
          </p:nvSpPr>
          <p:spPr bwMode="auto">
            <a:xfrm>
              <a:off x="3172" y="2022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7" name="Freeform 114"/>
            <p:cNvSpPr>
              <a:spLocks/>
            </p:cNvSpPr>
            <p:nvPr/>
          </p:nvSpPr>
          <p:spPr bwMode="auto">
            <a:xfrm>
              <a:off x="3172" y="1827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8" name="Freeform 115"/>
            <p:cNvSpPr>
              <a:spLocks/>
            </p:cNvSpPr>
            <p:nvPr/>
          </p:nvSpPr>
          <p:spPr bwMode="auto">
            <a:xfrm>
              <a:off x="3172" y="1633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9" name="Freeform 116"/>
            <p:cNvSpPr>
              <a:spLocks/>
            </p:cNvSpPr>
            <p:nvPr/>
          </p:nvSpPr>
          <p:spPr bwMode="auto">
            <a:xfrm>
              <a:off x="3172" y="1442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0" name="Freeform 117"/>
            <p:cNvSpPr>
              <a:spLocks/>
            </p:cNvSpPr>
            <p:nvPr/>
          </p:nvSpPr>
          <p:spPr bwMode="auto">
            <a:xfrm>
              <a:off x="3172" y="1248"/>
              <a:ext cx="1964" cy="1"/>
            </a:xfrm>
            <a:custGeom>
              <a:avLst/>
              <a:gdLst>
                <a:gd name="T0" fmla="*/ 0 w 434"/>
                <a:gd name="T1" fmla="*/ 0 h 1"/>
                <a:gd name="T2" fmla="*/ 434 w 434"/>
                <a:gd name="T3" fmla="*/ 0 h 1"/>
                <a:gd name="T4" fmla="*/ 434 w 434"/>
                <a:gd name="T5" fmla="*/ 0 h 1"/>
                <a:gd name="T6" fmla="*/ 0 60000 65536"/>
                <a:gd name="T7" fmla="*/ 0 60000 65536"/>
                <a:gd name="T8" fmla="*/ 0 60000 65536"/>
                <a:gd name="T9" fmla="*/ 0 w 434"/>
                <a:gd name="T10" fmla="*/ 0 h 1"/>
                <a:gd name="T11" fmla="*/ 434 w 4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4" h="1">
                  <a:moveTo>
                    <a:pt x="0" y="0"/>
                  </a:move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1" name="Line 118"/>
            <p:cNvSpPr>
              <a:spLocks noChangeShapeType="1"/>
            </p:cNvSpPr>
            <p:nvPr/>
          </p:nvSpPr>
          <p:spPr bwMode="auto">
            <a:xfrm>
              <a:off x="3172" y="1153"/>
              <a:ext cx="196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2" name="Line 119"/>
            <p:cNvSpPr>
              <a:spLocks noChangeShapeType="1"/>
            </p:cNvSpPr>
            <p:nvPr/>
          </p:nvSpPr>
          <p:spPr bwMode="auto">
            <a:xfrm>
              <a:off x="3172" y="2701"/>
              <a:ext cx="196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3" name="Line 120"/>
            <p:cNvSpPr>
              <a:spLocks noChangeShapeType="1"/>
            </p:cNvSpPr>
            <p:nvPr/>
          </p:nvSpPr>
          <p:spPr bwMode="auto">
            <a:xfrm flipV="1">
              <a:off x="5136" y="1153"/>
              <a:ext cx="1" cy="15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4" name="Line 121"/>
            <p:cNvSpPr>
              <a:spLocks noChangeShapeType="1"/>
            </p:cNvSpPr>
            <p:nvPr/>
          </p:nvSpPr>
          <p:spPr bwMode="auto">
            <a:xfrm flipV="1">
              <a:off x="3172" y="1153"/>
              <a:ext cx="1" cy="15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5" name="Line 122"/>
            <p:cNvSpPr>
              <a:spLocks noChangeShapeType="1"/>
            </p:cNvSpPr>
            <p:nvPr/>
          </p:nvSpPr>
          <p:spPr bwMode="auto">
            <a:xfrm>
              <a:off x="3172" y="2701"/>
              <a:ext cx="196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6" name="Line 123"/>
            <p:cNvSpPr>
              <a:spLocks noChangeShapeType="1"/>
            </p:cNvSpPr>
            <p:nvPr/>
          </p:nvSpPr>
          <p:spPr bwMode="auto">
            <a:xfrm flipV="1">
              <a:off x="3172" y="1153"/>
              <a:ext cx="1" cy="15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7" name="Line 124"/>
            <p:cNvSpPr>
              <a:spLocks noChangeShapeType="1"/>
            </p:cNvSpPr>
            <p:nvPr/>
          </p:nvSpPr>
          <p:spPr bwMode="auto">
            <a:xfrm flipV="1">
              <a:off x="3172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8" name="Line 125"/>
            <p:cNvSpPr>
              <a:spLocks noChangeShapeType="1"/>
            </p:cNvSpPr>
            <p:nvPr/>
          </p:nvSpPr>
          <p:spPr bwMode="auto">
            <a:xfrm>
              <a:off x="3172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9" name="Rectangle 126"/>
            <p:cNvSpPr>
              <a:spLocks noChangeArrowheads="1"/>
            </p:cNvSpPr>
            <p:nvPr/>
          </p:nvSpPr>
          <p:spPr bwMode="auto">
            <a:xfrm>
              <a:off x="3141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70</a:t>
              </a:r>
              <a:endParaRPr lang="en-US" dirty="0"/>
            </a:p>
          </p:txBody>
        </p:sp>
        <p:sp>
          <p:nvSpPr>
            <p:cNvPr id="22560" name="Line 127"/>
            <p:cNvSpPr>
              <a:spLocks noChangeShapeType="1"/>
            </p:cNvSpPr>
            <p:nvPr/>
          </p:nvSpPr>
          <p:spPr bwMode="auto">
            <a:xfrm flipV="1">
              <a:off x="3561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61" name="Line 128"/>
            <p:cNvSpPr>
              <a:spLocks noChangeShapeType="1"/>
            </p:cNvSpPr>
            <p:nvPr/>
          </p:nvSpPr>
          <p:spPr bwMode="auto">
            <a:xfrm>
              <a:off x="3561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62" name="Rectangle 129"/>
            <p:cNvSpPr>
              <a:spLocks noChangeArrowheads="1"/>
            </p:cNvSpPr>
            <p:nvPr/>
          </p:nvSpPr>
          <p:spPr bwMode="auto">
            <a:xfrm>
              <a:off x="3530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75</a:t>
              </a:r>
              <a:endParaRPr lang="en-US" dirty="0"/>
            </a:p>
          </p:txBody>
        </p:sp>
        <p:sp>
          <p:nvSpPr>
            <p:cNvPr id="22563" name="Line 130"/>
            <p:cNvSpPr>
              <a:spLocks noChangeShapeType="1"/>
            </p:cNvSpPr>
            <p:nvPr/>
          </p:nvSpPr>
          <p:spPr bwMode="auto">
            <a:xfrm flipV="1">
              <a:off x="3955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64" name="Line 131"/>
            <p:cNvSpPr>
              <a:spLocks noChangeShapeType="1"/>
            </p:cNvSpPr>
            <p:nvPr/>
          </p:nvSpPr>
          <p:spPr bwMode="auto">
            <a:xfrm>
              <a:off x="3955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65" name="Rectangle 132"/>
            <p:cNvSpPr>
              <a:spLocks noChangeArrowheads="1"/>
            </p:cNvSpPr>
            <p:nvPr/>
          </p:nvSpPr>
          <p:spPr bwMode="auto">
            <a:xfrm>
              <a:off x="3923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80</a:t>
              </a:r>
              <a:endParaRPr lang="en-US" dirty="0"/>
            </a:p>
          </p:txBody>
        </p:sp>
        <p:sp>
          <p:nvSpPr>
            <p:cNvPr id="22566" name="Line 133"/>
            <p:cNvSpPr>
              <a:spLocks noChangeShapeType="1"/>
            </p:cNvSpPr>
            <p:nvPr/>
          </p:nvSpPr>
          <p:spPr bwMode="auto">
            <a:xfrm flipV="1">
              <a:off x="4349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67" name="Line 134"/>
            <p:cNvSpPr>
              <a:spLocks noChangeShapeType="1"/>
            </p:cNvSpPr>
            <p:nvPr/>
          </p:nvSpPr>
          <p:spPr bwMode="auto">
            <a:xfrm>
              <a:off x="4349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68" name="Rectangle 135"/>
            <p:cNvSpPr>
              <a:spLocks noChangeArrowheads="1"/>
            </p:cNvSpPr>
            <p:nvPr/>
          </p:nvSpPr>
          <p:spPr bwMode="auto">
            <a:xfrm>
              <a:off x="4317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85</a:t>
              </a:r>
              <a:endParaRPr lang="en-US" dirty="0"/>
            </a:p>
          </p:txBody>
        </p:sp>
        <p:sp>
          <p:nvSpPr>
            <p:cNvPr id="22569" name="Line 136"/>
            <p:cNvSpPr>
              <a:spLocks noChangeShapeType="1"/>
            </p:cNvSpPr>
            <p:nvPr/>
          </p:nvSpPr>
          <p:spPr bwMode="auto">
            <a:xfrm flipV="1">
              <a:off x="4742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0" name="Line 137"/>
            <p:cNvSpPr>
              <a:spLocks noChangeShapeType="1"/>
            </p:cNvSpPr>
            <p:nvPr/>
          </p:nvSpPr>
          <p:spPr bwMode="auto">
            <a:xfrm>
              <a:off x="4742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1" name="Rectangle 138"/>
            <p:cNvSpPr>
              <a:spLocks noChangeArrowheads="1"/>
            </p:cNvSpPr>
            <p:nvPr/>
          </p:nvSpPr>
          <p:spPr bwMode="auto">
            <a:xfrm>
              <a:off x="4711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90</a:t>
              </a:r>
              <a:endParaRPr lang="en-US" dirty="0"/>
            </a:p>
          </p:txBody>
        </p:sp>
        <p:sp>
          <p:nvSpPr>
            <p:cNvPr id="22572" name="Line 139"/>
            <p:cNvSpPr>
              <a:spLocks noChangeShapeType="1"/>
            </p:cNvSpPr>
            <p:nvPr/>
          </p:nvSpPr>
          <p:spPr bwMode="auto">
            <a:xfrm flipV="1">
              <a:off x="5136" y="2678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3" name="Line 140"/>
            <p:cNvSpPr>
              <a:spLocks noChangeShapeType="1"/>
            </p:cNvSpPr>
            <p:nvPr/>
          </p:nvSpPr>
          <p:spPr bwMode="auto">
            <a:xfrm>
              <a:off x="5136" y="115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4" name="Rectangle 141"/>
            <p:cNvSpPr>
              <a:spLocks noChangeArrowheads="1"/>
            </p:cNvSpPr>
            <p:nvPr/>
          </p:nvSpPr>
          <p:spPr bwMode="auto">
            <a:xfrm>
              <a:off x="5104" y="2714"/>
              <a:ext cx="9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95</a:t>
              </a:r>
              <a:endParaRPr lang="en-US" dirty="0"/>
            </a:p>
          </p:txBody>
        </p:sp>
        <p:sp>
          <p:nvSpPr>
            <p:cNvPr id="22575" name="Line 142"/>
            <p:cNvSpPr>
              <a:spLocks noChangeShapeType="1"/>
            </p:cNvSpPr>
            <p:nvPr/>
          </p:nvSpPr>
          <p:spPr bwMode="auto">
            <a:xfrm>
              <a:off x="3172" y="2601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6" name="Line 143"/>
            <p:cNvSpPr>
              <a:spLocks noChangeShapeType="1"/>
            </p:cNvSpPr>
            <p:nvPr/>
          </p:nvSpPr>
          <p:spPr bwMode="auto">
            <a:xfrm flipH="1">
              <a:off x="5113" y="2601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7" name="Rectangle 144"/>
            <p:cNvSpPr>
              <a:spLocks noChangeArrowheads="1"/>
            </p:cNvSpPr>
            <p:nvPr/>
          </p:nvSpPr>
          <p:spPr bwMode="auto">
            <a:xfrm>
              <a:off x="3059" y="2565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100</a:t>
              </a:r>
              <a:endParaRPr lang="en-US" dirty="0"/>
            </a:p>
          </p:txBody>
        </p:sp>
        <p:sp>
          <p:nvSpPr>
            <p:cNvPr id="22578" name="Line 145"/>
            <p:cNvSpPr>
              <a:spLocks noChangeShapeType="1"/>
            </p:cNvSpPr>
            <p:nvPr/>
          </p:nvSpPr>
          <p:spPr bwMode="auto">
            <a:xfrm>
              <a:off x="3172" y="2406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9" name="Line 146"/>
            <p:cNvSpPr>
              <a:spLocks noChangeShapeType="1"/>
            </p:cNvSpPr>
            <p:nvPr/>
          </p:nvSpPr>
          <p:spPr bwMode="auto">
            <a:xfrm flipH="1">
              <a:off x="5113" y="2406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80" name="Rectangle 147"/>
            <p:cNvSpPr>
              <a:spLocks noChangeArrowheads="1"/>
            </p:cNvSpPr>
            <p:nvPr/>
          </p:nvSpPr>
          <p:spPr bwMode="auto">
            <a:xfrm>
              <a:off x="3059" y="2370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200</a:t>
              </a:r>
              <a:endParaRPr lang="en-US" dirty="0"/>
            </a:p>
          </p:txBody>
        </p:sp>
        <p:sp>
          <p:nvSpPr>
            <p:cNvPr id="22581" name="Line 148"/>
            <p:cNvSpPr>
              <a:spLocks noChangeShapeType="1"/>
            </p:cNvSpPr>
            <p:nvPr/>
          </p:nvSpPr>
          <p:spPr bwMode="auto">
            <a:xfrm>
              <a:off x="3172" y="2216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82" name="Line 149"/>
            <p:cNvSpPr>
              <a:spLocks noChangeShapeType="1"/>
            </p:cNvSpPr>
            <p:nvPr/>
          </p:nvSpPr>
          <p:spPr bwMode="auto">
            <a:xfrm flipH="1">
              <a:off x="5113" y="2216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83" name="Rectangle 150"/>
            <p:cNvSpPr>
              <a:spLocks noChangeArrowheads="1"/>
            </p:cNvSpPr>
            <p:nvPr/>
          </p:nvSpPr>
          <p:spPr bwMode="auto">
            <a:xfrm>
              <a:off x="3059" y="2180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300</a:t>
              </a:r>
              <a:endParaRPr lang="en-US" dirty="0"/>
            </a:p>
          </p:txBody>
        </p:sp>
        <p:sp>
          <p:nvSpPr>
            <p:cNvPr id="22584" name="Line 151"/>
            <p:cNvSpPr>
              <a:spLocks noChangeShapeType="1"/>
            </p:cNvSpPr>
            <p:nvPr/>
          </p:nvSpPr>
          <p:spPr bwMode="auto">
            <a:xfrm>
              <a:off x="3172" y="2022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85" name="Line 152"/>
            <p:cNvSpPr>
              <a:spLocks noChangeShapeType="1"/>
            </p:cNvSpPr>
            <p:nvPr/>
          </p:nvSpPr>
          <p:spPr bwMode="auto">
            <a:xfrm flipH="1">
              <a:off x="5113" y="2022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86" name="Rectangle 153"/>
            <p:cNvSpPr>
              <a:spLocks noChangeArrowheads="1"/>
            </p:cNvSpPr>
            <p:nvPr/>
          </p:nvSpPr>
          <p:spPr bwMode="auto">
            <a:xfrm>
              <a:off x="3059" y="1986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400</a:t>
              </a:r>
              <a:endParaRPr lang="en-US" dirty="0"/>
            </a:p>
          </p:txBody>
        </p:sp>
        <p:sp>
          <p:nvSpPr>
            <p:cNvPr id="22587" name="Line 154"/>
            <p:cNvSpPr>
              <a:spLocks noChangeShapeType="1"/>
            </p:cNvSpPr>
            <p:nvPr/>
          </p:nvSpPr>
          <p:spPr bwMode="auto">
            <a:xfrm>
              <a:off x="3172" y="1827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88" name="Line 155"/>
            <p:cNvSpPr>
              <a:spLocks noChangeShapeType="1"/>
            </p:cNvSpPr>
            <p:nvPr/>
          </p:nvSpPr>
          <p:spPr bwMode="auto">
            <a:xfrm flipH="1">
              <a:off x="5113" y="1827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89" name="Rectangle 156"/>
            <p:cNvSpPr>
              <a:spLocks noChangeArrowheads="1"/>
            </p:cNvSpPr>
            <p:nvPr/>
          </p:nvSpPr>
          <p:spPr bwMode="auto">
            <a:xfrm>
              <a:off x="3059" y="1791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500</a:t>
              </a:r>
              <a:endParaRPr lang="en-US" dirty="0"/>
            </a:p>
          </p:txBody>
        </p:sp>
        <p:sp>
          <p:nvSpPr>
            <p:cNvPr id="22590" name="Line 157"/>
            <p:cNvSpPr>
              <a:spLocks noChangeShapeType="1"/>
            </p:cNvSpPr>
            <p:nvPr/>
          </p:nvSpPr>
          <p:spPr bwMode="auto">
            <a:xfrm>
              <a:off x="3172" y="1633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91" name="Line 158"/>
            <p:cNvSpPr>
              <a:spLocks noChangeShapeType="1"/>
            </p:cNvSpPr>
            <p:nvPr/>
          </p:nvSpPr>
          <p:spPr bwMode="auto">
            <a:xfrm flipH="1">
              <a:off x="5113" y="1633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92" name="Rectangle 159"/>
            <p:cNvSpPr>
              <a:spLocks noChangeArrowheads="1"/>
            </p:cNvSpPr>
            <p:nvPr/>
          </p:nvSpPr>
          <p:spPr bwMode="auto">
            <a:xfrm>
              <a:off x="3059" y="1596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600</a:t>
              </a:r>
              <a:endParaRPr lang="en-US" dirty="0"/>
            </a:p>
          </p:txBody>
        </p:sp>
        <p:sp>
          <p:nvSpPr>
            <p:cNvPr id="22593" name="Line 160"/>
            <p:cNvSpPr>
              <a:spLocks noChangeShapeType="1"/>
            </p:cNvSpPr>
            <p:nvPr/>
          </p:nvSpPr>
          <p:spPr bwMode="auto">
            <a:xfrm>
              <a:off x="3172" y="1442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94" name="Line 161"/>
            <p:cNvSpPr>
              <a:spLocks noChangeShapeType="1"/>
            </p:cNvSpPr>
            <p:nvPr/>
          </p:nvSpPr>
          <p:spPr bwMode="auto">
            <a:xfrm flipH="1">
              <a:off x="5113" y="1442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95" name="Rectangle 162"/>
            <p:cNvSpPr>
              <a:spLocks noChangeArrowheads="1"/>
            </p:cNvSpPr>
            <p:nvPr/>
          </p:nvSpPr>
          <p:spPr bwMode="auto">
            <a:xfrm>
              <a:off x="3059" y="1406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700</a:t>
              </a:r>
              <a:endParaRPr lang="en-US" dirty="0"/>
            </a:p>
          </p:txBody>
        </p:sp>
        <p:sp>
          <p:nvSpPr>
            <p:cNvPr id="22596" name="Line 163"/>
            <p:cNvSpPr>
              <a:spLocks noChangeShapeType="1"/>
            </p:cNvSpPr>
            <p:nvPr/>
          </p:nvSpPr>
          <p:spPr bwMode="auto">
            <a:xfrm>
              <a:off x="3172" y="1248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97" name="Line 164"/>
            <p:cNvSpPr>
              <a:spLocks noChangeShapeType="1"/>
            </p:cNvSpPr>
            <p:nvPr/>
          </p:nvSpPr>
          <p:spPr bwMode="auto">
            <a:xfrm flipH="1">
              <a:off x="5113" y="1248"/>
              <a:ext cx="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98" name="Rectangle 165"/>
            <p:cNvSpPr>
              <a:spLocks noChangeArrowheads="1"/>
            </p:cNvSpPr>
            <p:nvPr/>
          </p:nvSpPr>
          <p:spPr bwMode="auto">
            <a:xfrm>
              <a:off x="3059" y="1212"/>
              <a:ext cx="13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800</a:t>
              </a:r>
              <a:endParaRPr lang="en-US" dirty="0"/>
            </a:p>
          </p:txBody>
        </p:sp>
        <p:sp>
          <p:nvSpPr>
            <p:cNvPr id="22599" name="Line 166"/>
            <p:cNvSpPr>
              <a:spLocks noChangeShapeType="1"/>
            </p:cNvSpPr>
            <p:nvPr/>
          </p:nvSpPr>
          <p:spPr bwMode="auto">
            <a:xfrm>
              <a:off x="3172" y="1153"/>
              <a:ext cx="196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00" name="Line 167"/>
            <p:cNvSpPr>
              <a:spLocks noChangeShapeType="1"/>
            </p:cNvSpPr>
            <p:nvPr/>
          </p:nvSpPr>
          <p:spPr bwMode="auto">
            <a:xfrm>
              <a:off x="3172" y="2701"/>
              <a:ext cx="196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01" name="Line 168"/>
            <p:cNvSpPr>
              <a:spLocks noChangeShapeType="1"/>
            </p:cNvSpPr>
            <p:nvPr/>
          </p:nvSpPr>
          <p:spPr bwMode="auto">
            <a:xfrm flipV="1">
              <a:off x="5136" y="1153"/>
              <a:ext cx="1" cy="15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02" name="Line 169"/>
            <p:cNvSpPr>
              <a:spLocks noChangeShapeType="1"/>
            </p:cNvSpPr>
            <p:nvPr/>
          </p:nvSpPr>
          <p:spPr bwMode="auto">
            <a:xfrm flipV="1">
              <a:off x="3172" y="1153"/>
              <a:ext cx="1" cy="15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03" name="Freeform 170"/>
            <p:cNvSpPr>
              <a:spLocks/>
            </p:cNvSpPr>
            <p:nvPr/>
          </p:nvSpPr>
          <p:spPr bwMode="auto">
            <a:xfrm>
              <a:off x="3172" y="2524"/>
              <a:ext cx="1964" cy="1"/>
            </a:xfrm>
            <a:custGeom>
              <a:avLst/>
              <a:gdLst>
                <a:gd name="T0" fmla="*/ 0 w 1964"/>
                <a:gd name="T1" fmla="*/ 0 h 1"/>
                <a:gd name="T2" fmla="*/ 389 w 1964"/>
                <a:gd name="T3" fmla="*/ 0 h 1"/>
                <a:gd name="T4" fmla="*/ 783 w 1964"/>
                <a:gd name="T5" fmla="*/ 0 h 1"/>
                <a:gd name="T6" fmla="*/ 1177 w 1964"/>
                <a:gd name="T7" fmla="*/ 0 h 1"/>
                <a:gd name="T8" fmla="*/ 1570 w 1964"/>
                <a:gd name="T9" fmla="*/ 0 h 1"/>
                <a:gd name="T10" fmla="*/ 1964 w 1964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4"/>
                <a:gd name="T19" fmla="*/ 0 h 1"/>
                <a:gd name="T20" fmla="*/ 1964 w 1964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4" h="1">
                  <a:moveTo>
                    <a:pt x="0" y="0"/>
                  </a:moveTo>
                  <a:lnTo>
                    <a:pt x="389" y="0"/>
                  </a:lnTo>
                  <a:lnTo>
                    <a:pt x="783" y="0"/>
                  </a:lnTo>
                  <a:lnTo>
                    <a:pt x="1177" y="0"/>
                  </a:lnTo>
                  <a:lnTo>
                    <a:pt x="1570" y="0"/>
                  </a:lnTo>
                  <a:lnTo>
                    <a:pt x="1964" y="0"/>
                  </a:lnTo>
                </a:path>
              </a:pathLst>
            </a:custGeom>
            <a:noFill/>
            <a:ln w="9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04" name="Freeform 171"/>
            <p:cNvSpPr>
              <a:spLocks/>
            </p:cNvSpPr>
            <p:nvPr/>
          </p:nvSpPr>
          <p:spPr bwMode="auto">
            <a:xfrm>
              <a:off x="3172" y="2108"/>
              <a:ext cx="1964" cy="262"/>
            </a:xfrm>
            <a:custGeom>
              <a:avLst/>
              <a:gdLst>
                <a:gd name="T0" fmla="*/ 0 w 1964"/>
                <a:gd name="T1" fmla="*/ 0 h 262"/>
                <a:gd name="T2" fmla="*/ 389 w 1964"/>
                <a:gd name="T3" fmla="*/ 0 h 262"/>
                <a:gd name="T4" fmla="*/ 783 w 1964"/>
                <a:gd name="T5" fmla="*/ 31 h 262"/>
                <a:gd name="T6" fmla="*/ 1177 w 1964"/>
                <a:gd name="T7" fmla="*/ 59 h 262"/>
                <a:gd name="T8" fmla="*/ 1570 w 1964"/>
                <a:gd name="T9" fmla="*/ 154 h 262"/>
                <a:gd name="T10" fmla="*/ 1964 w 1964"/>
                <a:gd name="T11" fmla="*/ 262 h 2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4"/>
                <a:gd name="T19" fmla="*/ 0 h 262"/>
                <a:gd name="T20" fmla="*/ 1964 w 1964"/>
                <a:gd name="T21" fmla="*/ 262 h 2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4" h="262">
                  <a:moveTo>
                    <a:pt x="0" y="0"/>
                  </a:moveTo>
                  <a:lnTo>
                    <a:pt x="389" y="0"/>
                  </a:lnTo>
                  <a:lnTo>
                    <a:pt x="783" y="31"/>
                  </a:lnTo>
                  <a:lnTo>
                    <a:pt x="1177" y="59"/>
                  </a:lnTo>
                  <a:lnTo>
                    <a:pt x="1570" y="154"/>
                  </a:lnTo>
                  <a:lnTo>
                    <a:pt x="1964" y="262"/>
                  </a:lnTo>
                </a:path>
              </a:pathLst>
            </a:custGeom>
            <a:noFill/>
            <a:ln w="9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05" name="Freeform 172"/>
            <p:cNvSpPr>
              <a:spLocks/>
            </p:cNvSpPr>
            <p:nvPr/>
          </p:nvSpPr>
          <p:spPr bwMode="auto">
            <a:xfrm>
              <a:off x="3172" y="2108"/>
              <a:ext cx="1964" cy="262"/>
            </a:xfrm>
            <a:custGeom>
              <a:avLst/>
              <a:gdLst>
                <a:gd name="T0" fmla="*/ 0 w 1964"/>
                <a:gd name="T1" fmla="*/ 0 h 262"/>
                <a:gd name="T2" fmla="*/ 389 w 1964"/>
                <a:gd name="T3" fmla="*/ 0 h 262"/>
                <a:gd name="T4" fmla="*/ 783 w 1964"/>
                <a:gd name="T5" fmla="*/ 31 h 262"/>
                <a:gd name="T6" fmla="*/ 1177 w 1964"/>
                <a:gd name="T7" fmla="*/ 59 h 262"/>
                <a:gd name="T8" fmla="*/ 1570 w 1964"/>
                <a:gd name="T9" fmla="*/ 154 h 262"/>
                <a:gd name="T10" fmla="*/ 1964 w 1964"/>
                <a:gd name="T11" fmla="*/ 262 h 2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4"/>
                <a:gd name="T19" fmla="*/ 0 h 262"/>
                <a:gd name="T20" fmla="*/ 1964 w 1964"/>
                <a:gd name="T21" fmla="*/ 262 h 2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4" h="262">
                  <a:moveTo>
                    <a:pt x="0" y="0"/>
                  </a:moveTo>
                  <a:lnTo>
                    <a:pt x="389" y="0"/>
                  </a:lnTo>
                  <a:lnTo>
                    <a:pt x="783" y="31"/>
                  </a:lnTo>
                  <a:lnTo>
                    <a:pt x="1177" y="59"/>
                  </a:lnTo>
                  <a:lnTo>
                    <a:pt x="1570" y="154"/>
                  </a:lnTo>
                  <a:lnTo>
                    <a:pt x="1964" y="262"/>
                  </a:lnTo>
                </a:path>
              </a:pathLst>
            </a:custGeom>
            <a:noFill/>
            <a:ln w="9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06" name="Rectangle 173"/>
            <p:cNvSpPr>
              <a:spLocks noChangeArrowheads="1"/>
            </p:cNvSpPr>
            <p:nvPr/>
          </p:nvSpPr>
          <p:spPr bwMode="auto">
            <a:xfrm>
              <a:off x="3923" y="2796"/>
              <a:ext cx="493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dirty="0">
                  <a:solidFill>
                    <a:srgbClr val="000000"/>
                  </a:solidFill>
                  <a:latin typeface="Helvetica" pitchFamily="34" charset="0"/>
                </a:rPr>
                <a:t>Pathloss in dB</a:t>
              </a:r>
              <a:endParaRPr lang="en-US" dirty="0"/>
            </a:p>
          </p:txBody>
        </p:sp>
        <p:sp>
          <p:nvSpPr>
            <p:cNvPr id="22607" name="Rectangle 174"/>
            <p:cNvSpPr>
              <a:spLocks noChangeArrowheads="1"/>
            </p:cNvSpPr>
            <p:nvPr/>
          </p:nvSpPr>
          <p:spPr bwMode="auto">
            <a:xfrm rot="-5400000">
              <a:off x="2417" y="1853"/>
              <a:ext cx="115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dirty="0">
                  <a:solidFill>
                    <a:srgbClr val="000000"/>
                  </a:solidFill>
                  <a:latin typeface="Helvetica" pitchFamily="34" charset="0"/>
                </a:rPr>
                <a:t>PHY Rate in Mbps measured at AP</a:t>
              </a:r>
              <a:endParaRPr lang="en-US" dirty="0"/>
            </a:p>
          </p:txBody>
        </p:sp>
        <p:sp>
          <p:nvSpPr>
            <p:cNvPr id="22608" name="Rectangle 175"/>
            <p:cNvSpPr>
              <a:spLocks noChangeArrowheads="1"/>
            </p:cNvSpPr>
            <p:nvPr/>
          </p:nvSpPr>
          <p:spPr bwMode="auto">
            <a:xfrm>
              <a:off x="3186" y="1022"/>
              <a:ext cx="1986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solidFill>
                    <a:srgbClr val="000000"/>
                  </a:solidFill>
                  <a:latin typeface="Helvetica" pitchFamily="34" charset="0"/>
                </a:rPr>
                <a:t>Variation of 50 percentile PHY Rates with pathloss </a:t>
              </a:r>
              <a:endParaRPr lang="en-US" dirty="0"/>
            </a:p>
          </p:txBody>
        </p:sp>
        <p:sp>
          <p:nvSpPr>
            <p:cNvPr id="22609" name="Rectangle 176"/>
            <p:cNvSpPr>
              <a:spLocks noChangeArrowheads="1"/>
            </p:cNvSpPr>
            <p:nvPr/>
          </p:nvSpPr>
          <p:spPr bwMode="auto">
            <a:xfrm>
              <a:off x="3163" y="2669"/>
              <a:ext cx="4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 dirty="0"/>
            </a:p>
          </p:txBody>
        </p:sp>
        <p:sp>
          <p:nvSpPr>
            <p:cNvPr id="22610" name="Rectangle 177"/>
            <p:cNvSpPr>
              <a:spLocks noChangeArrowheads="1"/>
            </p:cNvSpPr>
            <p:nvPr/>
          </p:nvSpPr>
          <p:spPr bwMode="auto">
            <a:xfrm>
              <a:off x="5132" y="1117"/>
              <a:ext cx="4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 dirty="0"/>
            </a:p>
          </p:txBody>
        </p:sp>
        <p:sp>
          <p:nvSpPr>
            <p:cNvPr id="22611" name="Rectangle 178"/>
            <p:cNvSpPr>
              <a:spLocks noChangeArrowheads="1"/>
            </p:cNvSpPr>
            <p:nvPr/>
          </p:nvSpPr>
          <p:spPr bwMode="auto">
            <a:xfrm>
              <a:off x="4308" y="1185"/>
              <a:ext cx="801" cy="27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2" name="Rectangle 179"/>
            <p:cNvSpPr>
              <a:spLocks noChangeArrowheads="1"/>
            </p:cNvSpPr>
            <p:nvPr/>
          </p:nvSpPr>
          <p:spPr bwMode="auto">
            <a:xfrm>
              <a:off x="4308" y="1185"/>
              <a:ext cx="801" cy="27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3" name="Line 180"/>
            <p:cNvSpPr>
              <a:spLocks noChangeShapeType="1"/>
            </p:cNvSpPr>
            <p:nvPr/>
          </p:nvSpPr>
          <p:spPr bwMode="auto">
            <a:xfrm>
              <a:off x="4308" y="1185"/>
              <a:ext cx="8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4" name="Line 181"/>
            <p:cNvSpPr>
              <a:spLocks noChangeShapeType="1"/>
            </p:cNvSpPr>
            <p:nvPr/>
          </p:nvSpPr>
          <p:spPr bwMode="auto">
            <a:xfrm>
              <a:off x="4308" y="1456"/>
              <a:ext cx="8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5" name="Line 182"/>
            <p:cNvSpPr>
              <a:spLocks noChangeShapeType="1"/>
            </p:cNvSpPr>
            <p:nvPr/>
          </p:nvSpPr>
          <p:spPr bwMode="auto">
            <a:xfrm flipV="1">
              <a:off x="5109" y="1185"/>
              <a:ext cx="1" cy="2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6" name="Line 183"/>
            <p:cNvSpPr>
              <a:spLocks noChangeShapeType="1"/>
            </p:cNvSpPr>
            <p:nvPr/>
          </p:nvSpPr>
          <p:spPr bwMode="auto">
            <a:xfrm flipV="1">
              <a:off x="4308" y="1185"/>
              <a:ext cx="1" cy="2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7" name="Line 184"/>
            <p:cNvSpPr>
              <a:spLocks noChangeShapeType="1"/>
            </p:cNvSpPr>
            <p:nvPr/>
          </p:nvSpPr>
          <p:spPr bwMode="auto">
            <a:xfrm>
              <a:off x="4308" y="1456"/>
              <a:ext cx="8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8" name="Line 185"/>
            <p:cNvSpPr>
              <a:spLocks noChangeShapeType="1"/>
            </p:cNvSpPr>
            <p:nvPr/>
          </p:nvSpPr>
          <p:spPr bwMode="auto">
            <a:xfrm flipV="1">
              <a:off x="4308" y="1185"/>
              <a:ext cx="1" cy="2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9" name="Line 186"/>
            <p:cNvSpPr>
              <a:spLocks noChangeShapeType="1"/>
            </p:cNvSpPr>
            <p:nvPr/>
          </p:nvSpPr>
          <p:spPr bwMode="auto">
            <a:xfrm>
              <a:off x="4308" y="1185"/>
              <a:ext cx="8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20" name="Line 187"/>
            <p:cNvSpPr>
              <a:spLocks noChangeShapeType="1"/>
            </p:cNvSpPr>
            <p:nvPr/>
          </p:nvSpPr>
          <p:spPr bwMode="auto">
            <a:xfrm>
              <a:off x="4308" y="1456"/>
              <a:ext cx="80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21" name="Line 188"/>
            <p:cNvSpPr>
              <a:spLocks noChangeShapeType="1"/>
            </p:cNvSpPr>
            <p:nvPr/>
          </p:nvSpPr>
          <p:spPr bwMode="auto">
            <a:xfrm flipV="1">
              <a:off x="5109" y="1185"/>
              <a:ext cx="1" cy="2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22" name="Line 189"/>
            <p:cNvSpPr>
              <a:spLocks noChangeShapeType="1"/>
            </p:cNvSpPr>
            <p:nvPr/>
          </p:nvSpPr>
          <p:spPr bwMode="auto">
            <a:xfrm flipV="1">
              <a:off x="4308" y="1185"/>
              <a:ext cx="1" cy="2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23" name="Rectangle 190"/>
            <p:cNvSpPr>
              <a:spLocks noChangeArrowheads="1"/>
            </p:cNvSpPr>
            <p:nvPr/>
          </p:nvSpPr>
          <p:spPr bwMode="auto">
            <a:xfrm>
              <a:off x="4543" y="1203"/>
              <a:ext cx="48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Eigen BF TDMA</a:t>
              </a:r>
              <a:endParaRPr lang="en-US" dirty="0"/>
            </a:p>
          </p:txBody>
        </p:sp>
        <p:sp>
          <p:nvSpPr>
            <p:cNvPr id="22624" name="Line 191"/>
            <p:cNvSpPr>
              <a:spLocks noChangeShapeType="1"/>
            </p:cNvSpPr>
            <p:nvPr/>
          </p:nvSpPr>
          <p:spPr bwMode="auto">
            <a:xfrm>
              <a:off x="4344" y="1234"/>
              <a:ext cx="181" cy="1"/>
            </a:xfrm>
            <a:prstGeom prst="line">
              <a:avLst/>
            </a:prstGeom>
            <a:noFill/>
            <a:ln w="9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25" name="Rectangle 192"/>
            <p:cNvSpPr>
              <a:spLocks noChangeArrowheads="1"/>
            </p:cNvSpPr>
            <p:nvPr/>
          </p:nvSpPr>
          <p:spPr bwMode="auto">
            <a:xfrm>
              <a:off x="4543" y="1289"/>
              <a:ext cx="439" cy="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MU-MIMO w/o IC</a:t>
              </a:r>
              <a:endParaRPr lang="en-US" dirty="0"/>
            </a:p>
          </p:txBody>
        </p:sp>
        <p:sp>
          <p:nvSpPr>
            <p:cNvPr id="22626" name="Line 193"/>
            <p:cNvSpPr>
              <a:spLocks noChangeShapeType="1"/>
            </p:cNvSpPr>
            <p:nvPr/>
          </p:nvSpPr>
          <p:spPr bwMode="auto">
            <a:xfrm>
              <a:off x="4344" y="1320"/>
              <a:ext cx="181" cy="1"/>
            </a:xfrm>
            <a:prstGeom prst="line">
              <a:avLst/>
            </a:prstGeom>
            <a:noFill/>
            <a:ln w="9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27" name="Rectangle 194"/>
            <p:cNvSpPr>
              <a:spLocks noChangeArrowheads="1"/>
            </p:cNvSpPr>
            <p:nvPr/>
          </p:nvSpPr>
          <p:spPr bwMode="auto">
            <a:xfrm>
              <a:off x="4543" y="1370"/>
              <a:ext cx="468" cy="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Helvetica" pitchFamily="34" charset="0"/>
                </a:rPr>
                <a:t>MU-MIMO with  IC</a:t>
              </a:r>
              <a:endParaRPr lang="en-US" dirty="0"/>
            </a:p>
          </p:txBody>
        </p:sp>
        <p:sp>
          <p:nvSpPr>
            <p:cNvPr id="22628" name="Line 195"/>
            <p:cNvSpPr>
              <a:spLocks noChangeShapeType="1"/>
            </p:cNvSpPr>
            <p:nvPr/>
          </p:nvSpPr>
          <p:spPr bwMode="auto">
            <a:xfrm>
              <a:off x="4344" y="1402"/>
              <a:ext cx="181" cy="1"/>
            </a:xfrm>
            <a:prstGeom prst="line">
              <a:avLst/>
            </a:prstGeom>
            <a:noFill/>
            <a:ln w="9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96" name="Date Placeholder 19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97" name="Slide Number Placeholder 19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DA6D6A0-D746-48AC-B164-8E84BD9E1F4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98" name="Footer Placeholder 19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51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D998FCF1-42AF-4EEB-9812-F57C23203E51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5125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sp>
        <p:nvSpPr>
          <p:cNvPr id="5126" name="Content Placeholder 2"/>
          <p:cNvSpPr>
            <a:spLocks noGrp="1"/>
          </p:cNvSpPr>
          <p:nvPr>
            <p:ph type="body" idx="4294967295"/>
          </p:nvPr>
        </p:nvSpPr>
        <p:spPr>
          <a:xfrm>
            <a:off x="685800" y="1676400"/>
            <a:ext cx="7772400" cy="4114800"/>
          </a:xfrm>
        </p:spPr>
        <p:txBody>
          <a:bodyPr lIns="91440" tIns="45720" rIns="91440" bIns="45720"/>
          <a:lstStyle/>
          <a:p>
            <a:pPr marL="173038" indent="-173038" eaLnBrk="1" hangingPunct="1"/>
            <a:r>
              <a:rPr lang="en-US" sz="2000" dirty="0" smtClean="0"/>
              <a:t>Introduction</a:t>
            </a:r>
          </a:p>
          <a:p>
            <a:pPr marL="460375" lvl="1" indent="-173038" eaLnBrk="1" hangingPunct="1"/>
            <a:r>
              <a:rPr lang="en-US" sz="1800" dirty="0" smtClean="0"/>
              <a:t>Interference Cancellation</a:t>
            </a:r>
          </a:p>
          <a:p>
            <a:pPr marL="460375" lvl="1" indent="-173038" eaLnBrk="1" hangingPunct="1"/>
            <a:r>
              <a:rPr lang="en-US" sz="1800" dirty="0" smtClean="0"/>
              <a:t>Receive processing</a:t>
            </a:r>
          </a:p>
          <a:p>
            <a:pPr marL="460375" lvl="1" indent="-173038" eaLnBrk="1" hangingPunct="1"/>
            <a:r>
              <a:rPr lang="en-US" sz="1800" dirty="0" smtClean="0"/>
              <a:t>Sources of CSI Error at AP</a:t>
            </a:r>
          </a:p>
          <a:p>
            <a:pPr marL="460375" lvl="1" indent="-173038" eaLnBrk="1" hangingPunct="1"/>
            <a:endParaRPr lang="en-US" sz="1800" dirty="0" smtClean="0"/>
          </a:p>
          <a:p>
            <a:pPr marL="173038" indent="-173038" eaLnBrk="1" hangingPunct="1"/>
            <a:r>
              <a:rPr lang="en-US" sz="2000" dirty="0" smtClean="0"/>
              <a:t>Simulation results for 40MHz and reasonable product configurations</a:t>
            </a:r>
          </a:p>
          <a:p>
            <a:pPr marL="460375" lvl="1" indent="-173038" eaLnBrk="1" hangingPunct="1"/>
            <a:r>
              <a:rPr lang="en-US" sz="1600" dirty="0" smtClean="0"/>
              <a:t>AP with 4Tx; Clients have 2 Rx</a:t>
            </a:r>
          </a:p>
          <a:p>
            <a:pPr marL="460375" lvl="1" indent="-173038" eaLnBrk="1" hangingPunct="1"/>
            <a:r>
              <a:rPr lang="en-US" sz="1600" dirty="0" smtClean="0"/>
              <a:t>AP with 8Tx; Clients have 3 Rx</a:t>
            </a:r>
          </a:p>
          <a:p>
            <a:pPr marL="460375" lvl="1" indent="-173038" eaLnBrk="1" hangingPunct="1"/>
            <a:endParaRPr lang="en-US" sz="1600" dirty="0" smtClean="0"/>
          </a:p>
          <a:p>
            <a:pPr marL="173038" indent="-173038" eaLnBrk="1" hangingPunct="1"/>
            <a:r>
              <a:rPr lang="en-US" sz="2000" dirty="0" smtClean="0"/>
              <a:t>Conclusions</a:t>
            </a:r>
          </a:p>
          <a:p>
            <a:pPr marL="173038" indent="-173038" eaLnBrk="1" hangingPunct="1"/>
            <a:endParaRPr lang="en-US" sz="2000" dirty="0" smtClean="0"/>
          </a:p>
          <a:p>
            <a:pPr marL="173038" indent="-173038" eaLnBrk="1" hangingPunct="1"/>
            <a:r>
              <a:rPr lang="en-US" sz="2000" dirty="0" smtClean="0"/>
              <a:t>Straw poll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8EBF7A1E-F452-454D-8716-25AC07C787B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Interference Cancellation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 DL MU-MIMO, clients can have more receive (Rx) antennas than the number of spatial streams they receive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The additional antennas can be used for Interference Cancellation (IC) / Interference Suppression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Particularly useful when precoding is imperfect due to errors in the CSI available at the AP</a:t>
            </a:r>
          </a:p>
          <a:p>
            <a:pPr lvl="1" eaLnBrk="1" hangingPunct="1">
              <a:lnSpc>
                <a:spcPct val="90000"/>
              </a:lnSpc>
            </a:pPr>
            <a:endParaRPr lang="en-US" sz="11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This calls for a DL MU-MIMO preamble design that can support 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Each client should receive as many LTFs as needed to train the total number of spatial streams in the DL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Each client should know which spatial streams are meant for it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7F95D4FA-37A7-4969-AE10-D86886D19992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Receive MMSE for Interference Suppression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For instance, consider a 4-antenna AP transmitting 1 ss each to 4 STAs each with 2 Rx antennas, the Rx signal at 8 Rx antennas is given by: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b="0" dirty="0" smtClean="0"/>
              <a:t>The equivalent precoded channel is 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equiv</a:t>
            </a:r>
            <a:r>
              <a:rPr lang="en-US" sz="1800" dirty="0" smtClean="0"/>
              <a:t> = H</a:t>
            </a:r>
            <a:r>
              <a:rPr lang="en-US" sz="1800" baseline="-25000" dirty="0" smtClean="0"/>
              <a:t>8x4</a:t>
            </a:r>
            <a:r>
              <a:rPr lang="en-US" sz="1800" dirty="0" smtClean="0"/>
              <a:t>W</a:t>
            </a:r>
            <a:r>
              <a:rPr lang="en-US" sz="1800" baseline="-25000" dirty="0" smtClean="0"/>
              <a:t>4x4</a:t>
            </a: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b="0" dirty="0" smtClean="0"/>
              <a:t>The first two rows of H</a:t>
            </a:r>
            <a:r>
              <a:rPr lang="en-US" sz="1800" b="0" baseline="-25000" dirty="0" smtClean="0"/>
              <a:t>equiv</a:t>
            </a:r>
            <a:r>
              <a:rPr lang="en-US" sz="1800" b="0" dirty="0" smtClean="0"/>
              <a:t> is the channel seen by STA1; 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= H</a:t>
            </a:r>
            <a:r>
              <a:rPr lang="en-US" sz="1800" baseline="-25000" dirty="0" smtClean="0"/>
              <a:t>equiv</a:t>
            </a:r>
            <a:r>
              <a:rPr lang="en-US" sz="1800" dirty="0" smtClean="0"/>
              <a:t>(1:2,:)</a:t>
            </a:r>
          </a:p>
          <a:p>
            <a:pPr>
              <a:lnSpc>
                <a:spcPct val="90000"/>
              </a:lnSpc>
            </a:pPr>
            <a:endParaRPr lang="en-US" sz="1800" b="0" dirty="0" smtClean="0"/>
          </a:p>
          <a:p>
            <a:pPr>
              <a:lnSpc>
                <a:spcPct val="90000"/>
              </a:lnSpc>
            </a:pPr>
            <a:r>
              <a:rPr lang="en-US" sz="1800" b="0" dirty="0" smtClean="0"/>
              <a:t>STA1 can do the following MMSE processing to reduce the interference from other STAs:</a:t>
            </a:r>
            <a:br>
              <a:rPr lang="en-US" sz="1800" b="0" dirty="0" smtClean="0"/>
            </a:b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/>
            </a:r>
            <a:br>
              <a:rPr lang="en-US" sz="1800" b="0" dirty="0" smtClean="0"/>
            </a:br>
            <a:endParaRPr lang="en-US" sz="1800" b="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0" dirty="0" smtClean="0"/>
              <a:t>      where the first element of x</a:t>
            </a:r>
            <a:r>
              <a:rPr lang="en-US" sz="1800" b="0" baseline="-25000" dirty="0" smtClean="0"/>
              <a:t>1</a:t>
            </a:r>
            <a:r>
              <a:rPr lang="en-US" sz="1800" b="0" dirty="0" smtClean="0"/>
              <a:t> gives the estimate of the symbol for STA1 and </a:t>
            </a:r>
            <a:r>
              <a:rPr lang="en-US" sz="1800" b="0" i="1" dirty="0" smtClean="0">
                <a:sym typeface="Symbol" pitchFamily="18" charset="2"/>
              </a:rPr>
              <a:t></a:t>
            </a:r>
            <a:r>
              <a:rPr lang="en-US" sz="1800" b="0" baseline="-25000" dirty="0" smtClean="0">
                <a:sym typeface="Symbol" pitchFamily="18" charset="2"/>
              </a:rPr>
              <a:t>1</a:t>
            </a:r>
            <a:r>
              <a:rPr lang="en-US" sz="1800" b="0" baseline="30000" dirty="0" smtClean="0">
                <a:sym typeface="Symbol" pitchFamily="18" charset="2"/>
              </a:rPr>
              <a:t>2</a:t>
            </a:r>
            <a:r>
              <a:rPr lang="en-US" sz="1800" b="0" baseline="-25000" dirty="0" smtClean="0">
                <a:sym typeface="Symbol" pitchFamily="18" charset="2"/>
              </a:rPr>
              <a:t> </a:t>
            </a:r>
            <a:r>
              <a:rPr lang="en-US" sz="1800" b="0" dirty="0" smtClean="0">
                <a:sym typeface="Symbol" pitchFamily="18" charset="2"/>
              </a:rPr>
              <a:t>is the noise variance at STA1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146425" y="2501900"/>
          <a:ext cx="2439988" cy="393700"/>
        </p:xfrm>
        <a:graphic>
          <a:graphicData uri="http://schemas.openxmlformats.org/presentationml/2006/ole">
            <p:oleObj spid="_x0000_s2050" name="Equation" r:id="rId3" imgW="1422360" imgH="228600" progId="Equation.DSMT4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2819400" y="4800600"/>
          <a:ext cx="3217863" cy="457200"/>
        </p:xfrm>
        <a:graphic>
          <a:graphicData uri="http://schemas.openxmlformats.org/presentationml/2006/ole">
            <p:oleObj spid="_x0000_s2051" name="Equation" r:id="rId4" imgW="187956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4524AC2-8D28-4B0B-B53D-FEE6DD16FD17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CSI Errors at AP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Pathloss to the STA or the amount of quantization in the CSI feedback report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The channel estimation SNR or quantization level is fundamental to the accuracy of CSI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Time variations in the channel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A non-zero time interval between CSI feedback and DL MU-MIMO transmission causes discrepancies between precoding weights and the actual channel 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 </a:t>
            </a:r>
            <a:r>
              <a:rPr lang="en-US" sz="1600" dirty="0" smtClean="0"/>
              <a:t>Feedback delay of 20 ms results in an error floor of -25 dBc (assuming a coherence time of 800 ms)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 Modeled as two independent additive noise sources in the CSI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CSI Feedback Delay Error Floor {-20, -25, -30} dBc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Channel Estimation Error Floor (Pathloss dependent)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At high SNRs, CSI feedback errors dominate and at low SNRs, pathloss errors dominate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FA8227FC-22D7-419C-B670-D534E2653011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Determine the gains of using MU-MIMO and Interference Cancellation (IC)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We plot the 10 percentile and 50 percentile points from the CDF of the aggregate PHY throughput (measured at the AP)  as a function of pathloss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For comparison, we also plot the corresponding sequential beamforming (BF) data quantities</a:t>
            </a:r>
          </a:p>
          <a:p>
            <a:pPr lvl="2"/>
            <a:r>
              <a:rPr lang="en-US" sz="1600" dirty="0" smtClean="0"/>
              <a:t>SVD based transmission with equal MCS per spatial stream</a:t>
            </a:r>
          </a:p>
          <a:p>
            <a:pPr lvl="2"/>
            <a:r>
              <a:rPr lang="en-US" sz="1600" dirty="0" smtClean="0"/>
              <a:t>Data rates averaged across sequential transmissions to the clients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62BAFE7F-AE81-4E03-A21B-3A7CB862592F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lIns="91440" tIns="45720" rIns="91440" bIns="45720"/>
          <a:lstStyle/>
          <a:p>
            <a:pPr eaLnBrk="1" hangingPunct="1"/>
            <a:r>
              <a:rPr lang="en-US" dirty="0" smtClean="0"/>
              <a:t>Results for 4 antenna AP, </a:t>
            </a:r>
            <a:br>
              <a:rPr lang="en-US" dirty="0" smtClean="0"/>
            </a:br>
            <a:r>
              <a:rPr lang="en-US" dirty="0" smtClean="0"/>
              <a:t>Four clients each with 2 Rx, full loading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</p:spPr>
        <p:txBody>
          <a:bodyPr/>
          <a:lstStyle/>
          <a:p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</p:spPr>
        <p:txBody>
          <a:bodyPr/>
          <a:lstStyle/>
          <a:p>
            <a:r>
              <a:rPr lang="en-US" dirty="0"/>
              <a:t>Sameer Vermani, Qualcomm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EFA763B5-824D-4587-B78C-6C52266DE11C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AP with 4 Tx antennas transmitting at 24 dBm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Noise floor of -89.9 dBm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4 STA with 2 Rx antenna each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-35 dBc of TX distortion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Equal Pathloss to each STA, varied from 70 to 95 dB 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Single SS per STA in the MU-MIMO case and 2 ss for Tx BF case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TGac Channel Model D, NLOS</a:t>
            </a:r>
          </a:p>
          <a:p>
            <a:pPr lvl="1">
              <a:lnSpc>
                <a:spcPct val="80000"/>
              </a:lnSpc>
              <a:spcAft>
                <a:spcPts val="300"/>
              </a:spcAft>
            </a:pPr>
            <a:r>
              <a:rPr lang="en-US" sz="1600" b="0" dirty="0" smtClean="0"/>
              <a:t>Results for 200 channel realizations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For MU-MIMO, MMSE precoding done to beamform the 1 ss of each STA to one of its antennas</a:t>
            </a:r>
          </a:p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en-US" sz="2000" b="0" dirty="0" smtClean="0"/>
              <a:t>Two sources of CSI error at AP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Channel estimation floor at client = -(Total Tx Power – Pathloss + 89.9 dBm (Thermal noise))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Feedback delay error = {-20, -25 ,-30} dBc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1292</TotalTime>
  <Words>1621</Words>
  <Application>Microsoft Office PowerPoint</Application>
  <PresentationFormat>On-screen Show (4:3)</PresentationFormat>
  <Paragraphs>286</Paragraphs>
  <Slides>22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802-11-Submission</vt:lpstr>
      <vt:lpstr>Document</vt:lpstr>
      <vt:lpstr>Equation</vt:lpstr>
      <vt:lpstr>Interference Cancellation for Downlink MU-MIMO</vt:lpstr>
      <vt:lpstr>Abstract</vt:lpstr>
      <vt:lpstr>Outline</vt:lpstr>
      <vt:lpstr>Introduction to Interference Cancellation</vt:lpstr>
      <vt:lpstr>Receive MMSE for Interference Suppression</vt:lpstr>
      <vt:lpstr>Sources of CSI Errors at AP</vt:lpstr>
      <vt:lpstr>Simulations</vt:lpstr>
      <vt:lpstr>Results for 4 antenna AP,  Four clients each with 2 Rx, full loading</vt:lpstr>
      <vt:lpstr>Simulation Parameters</vt:lpstr>
      <vt:lpstr>4 antenna AP, Four 2 Rx clients, -20 dBc feedback error</vt:lpstr>
      <vt:lpstr>4 antenna AP, Four 2 Rx clients, -25 dBc feedback error</vt:lpstr>
      <vt:lpstr>4 antenna AP, Four 2 Rx clients, -30 dBc feedback error</vt:lpstr>
      <vt:lpstr>Results for 8 antenna AP,  Three clients each with 3 Rx</vt:lpstr>
      <vt:lpstr>Simulation Parameters</vt:lpstr>
      <vt:lpstr>8 antenna AP, Three 3 Rx clients, -20 dBc feedback error</vt:lpstr>
      <vt:lpstr>8 antenna AP, Three 3 Rx clients, -25 dBc feedback error</vt:lpstr>
      <vt:lpstr>8 antenna AP, Three 3 Rx clients, -30 dBc feedback error</vt:lpstr>
      <vt:lpstr>Conclusions</vt:lpstr>
      <vt:lpstr>Straw Poll</vt:lpstr>
      <vt:lpstr>Appendix</vt:lpstr>
      <vt:lpstr>Methodology used to get to Data Rate CDFs</vt:lpstr>
      <vt:lpstr>4 antenna AP, Three 1x1 clients, -20 dB feedback error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Interference Cancellation for Downlink MU-MIMO</dc:title>
  <dc:creator>Sameer Vermani</dc:creator>
  <cp:lastModifiedBy>Vermani, Sameer</cp:lastModifiedBy>
  <cp:revision>116</cp:revision>
  <cp:lastPrinted>1998-02-10T13:28:06Z</cp:lastPrinted>
  <dcterms:created xsi:type="dcterms:W3CDTF">2009-11-16T15:45:57Z</dcterms:created>
  <dcterms:modified xsi:type="dcterms:W3CDTF">2010-03-15T01:29:43Z</dcterms:modified>
</cp:coreProperties>
</file>