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66" r:id="rId4"/>
    <p:sldId id="265" r:id="rId5"/>
    <p:sldId id="271" r:id="rId6"/>
    <p:sldId id="272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802.11-09/xxxxr0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F4FBD5C6-B35A-463E-A5D3-DEC30731CB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802.11-09/xxxxr0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41673028-D3C6-4AAF-9648-A6434E6559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802.11-09/xxxxr0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1F465AA-A7B0-4E30-815B-5969D79A6A4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802.11-09/xxxxr0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EE63B0E-87C9-49E7-9735-3A53446703FE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6F3DD44-73EC-4797-BFC2-7DD71D64DB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6A0D158-A44C-4379-8251-2F2CC767C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E81E987-755F-4745-BBCB-6BB7BECD5D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3020E62-96EA-41D1-8858-CADC88461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4B9D45B-6604-4902-9D7F-1A9B310ED7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D6C9820-53EF-417D-B9E6-DC89D7738E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3BB7EF1-9FE0-41FC-B029-AF2E13230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414DC7D-2C31-4553-B20B-58545C8CE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8C49371-CADB-4491-A823-BB3F5929D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0130E6-4209-4D77-924C-0920E3F90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E1B8714-21CD-4EB4-9D5D-B5E27A2F21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6D78907-3379-4956-AA21-5DC83F59DC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802.11-09/1167r0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87C2341-3E89-4F6D-9811-C0EE3BB654F2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  <a:ln/>
        </p:spPr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Ad Hoc Group Operation and Chair Selection Procedure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2009-11-14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457200" y="2286000"/>
          <a:ext cx="8128000" cy="2492375"/>
        </p:xfrm>
        <a:graphic>
          <a:graphicData uri="http://schemas.openxmlformats.org/presentationml/2006/ole">
            <p:oleObj spid="_x0000_s30731" name="Document" r:id="rId4" imgW="8257888" imgH="2532272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147A0CB-D7D5-423F-AE4D-520724A24E6C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submission summarizes the </a:t>
            </a:r>
            <a:r>
              <a:rPr lang="en-US" dirty="0" err="1" smtClean="0"/>
              <a:t>TGac</a:t>
            </a:r>
            <a:r>
              <a:rPr lang="en-US" dirty="0" smtClean="0"/>
              <a:t> Ad Hoc Groups’ operation and the procedure for selecting chairs as stated in 11-09-0059r4.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26CED9B-34F7-4ECC-9F18-188AD4244D80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 Hoc </a:t>
            </a:r>
            <a:r>
              <a:rPr lang="en-GB" dirty="0" smtClean="0"/>
              <a:t>Chair </a:t>
            </a:r>
            <a:r>
              <a:rPr lang="en-GB" dirty="0" smtClean="0"/>
              <a:t>Selection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The number of Ad Hoc groups and functional grouping per Ad Hoc group is subject to 50% (Simple Majority) </a:t>
            </a:r>
            <a:r>
              <a:rPr lang="en-US" sz="2000" dirty="0" err="1" smtClean="0"/>
              <a:t>Taskgroup</a:t>
            </a:r>
            <a:r>
              <a:rPr lang="en-US" sz="2000" dirty="0" smtClean="0"/>
              <a:t> approval. There shall not be more than 4 Ad Hoc groups. No more than 2 Ad Hoc groups shall meet simultaneously.</a:t>
            </a:r>
          </a:p>
          <a:p>
            <a:r>
              <a:rPr lang="en-US" sz="2000" dirty="0" smtClean="0"/>
              <a:t>Subject </a:t>
            </a:r>
            <a:r>
              <a:rPr lang="en-US" sz="2000" dirty="0"/>
              <a:t>to </a:t>
            </a:r>
            <a:r>
              <a:rPr lang="en-US" sz="2000" dirty="0" err="1"/>
              <a:t>Taskgroup</a:t>
            </a:r>
            <a:r>
              <a:rPr lang="en-US" sz="2000" dirty="0"/>
              <a:t> approval, the </a:t>
            </a:r>
            <a:r>
              <a:rPr lang="en-US" sz="2000" dirty="0" err="1"/>
              <a:t>Taskgroup</a:t>
            </a:r>
            <a:r>
              <a:rPr lang="en-US" sz="2000" dirty="0"/>
              <a:t> Chair shall assign at least one Chair and may assign up to 3 Chairs per Ad Hoc group (2 or more Chairs with the same Affiliation is not allowed, </a:t>
            </a:r>
            <a:endParaRPr lang="en-US" sz="2000" dirty="0" smtClean="0"/>
          </a:p>
          <a:p>
            <a:r>
              <a:rPr lang="en-US" sz="2000" dirty="0" smtClean="0"/>
              <a:t>Chairs </a:t>
            </a:r>
            <a:r>
              <a:rPr lang="en-US" sz="2000" dirty="0"/>
              <a:t>are considered equals who rule by consensus among </a:t>
            </a:r>
            <a:r>
              <a:rPr lang="en-US" sz="2000" dirty="0" smtClean="0"/>
              <a:t>chairs. </a:t>
            </a:r>
          </a:p>
          <a:p>
            <a:r>
              <a:rPr lang="en-US" sz="2000" dirty="0" smtClean="0"/>
              <a:t>Primary </a:t>
            </a:r>
            <a:r>
              <a:rPr lang="en-US" sz="2000" dirty="0"/>
              <a:t>responsibility of the Ad Hoc Chair(s) is to ensure progression of work in the Ad Hoc group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5F47866-5348-4199-8567-758CC740A992}" type="slidenum">
              <a:rPr lang="en-US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Groups’ Operation 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Ad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Hoc Groups can establish their own decision-making rules as appropriate for the task (Decision by 2/3 majority of Ad Hoc group participants recommended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sz="1600" dirty="0"/>
              <a:t>These Ad Hoc groups will create detailed specifications per Functional Block which are then brought to the </a:t>
            </a:r>
            <a:r>
              <a:rPr lang="en-US" sz="1600" dirty="0" err="1"/>
              <a:t>Taskgroup</a:t>
            </a:r>
            <a:r>
              <a:rPr lang="en-US" sz="1600" dirty="0"/>
              <a:t> for a vote to determine if they are to be included in the </a:t>
            </a:r>
            <a:r>
              <a:rPr lang="en-US" sz="1600" dirty="0" err="1"/>
              <a:t>TGac</a:t>
            </a:r>
            <a:r>
              <a:rPr lang="en-US" sz="1600" dirty="0"/>
              <a:t> draft </a:t>
            </a:r>
            <a:r>
              <a:rPr lang="en-US" sz="1600" dirty="0" smtClean="0"/>
              <a:t>specification</a:t>
            </a:r>
          </a:p>
          <a:p>
            <a:r>
              <a:rPr lang="en-US" sz="1600" dirty="0">
                <a:solidFill>
                  <a:schemeClr val="tx1"/>
                </a:solidFill>
                <a:latin typeface="+mn-lt"/>
              </a:rPr>
              <a:t>In the case a consensus can not be reached within an Ad Hoc group (a stalemate that prohibits further progress), the subject will be brought up in front of the 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Taskgroup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where 75% approval rate will be required. A vote of 50% in the Ad Hoc group shall be sufficient to move an issue to the 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Taskgroup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. A vote of 50% in the 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Taskgroup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shall be sufficient to move an issue previously assigned to an Ad Hoc group back to the 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adhoc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group.</a:t>
            </a:r>
          </a:p>
          <a:p>
            <a:r>
              <a:rPr lang="en-US" sz="1600" dirty="0">
                <a:solidFill>
                  <a:schemeClr val="tx1"/>
                </a:solidFill>
                <a:latin typeface="+mn-lt"/>
              </a:rPr>
              <a:t>To be accepted into the 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TGac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Draft specification, proposals from Ad Hoc group require 75% 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Taskgroup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approval.</a:t>
            </a:r>
          </a:p>
          <a:p>
            <a:r>
              <a:rPr lang="en-US" sz="1600" dirty="0"/>
              <a:t>During </a:t>
            </a:r>
            <a:r>
              <a:rPr lang="en-US" sz="1600" dirty="0" err="1"/>
              <a:t>Taskgroup</a:t>
            </a:r>
            <a:r>
              <a:rPr lang="en-US" sz="1600" dirty="0"/>
              <a:t> face to face Plenary and Interim sessions, Chairs for each of the Functional Block Ad </a:t>
            </a:r>
            <a:r>
              <a:rPr lang="en-US" sz="1600" dirty="0" err="1"/>
              <a:t>Hocs</a:t>
            </a:r>
            <a:r>
              <a:rPr lang="en-US" sz="1600" dirty="0"/>
              <a:t> shall report on Progress and Content to the Entire </a:t>
            </a:r>
            <a:r>
              <a:rPr lang="en-US" sz="1600" dirty="0" err="1"/>
              <a:t>Taskgroup</a:t>
            </a:r>
            <a:r>
              <a:rPr lang="en-US" sz="1600" dirty="0"/>
              <a:t>.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Motion passed in September 2009 to create 4 ad hoc groups:</a:t>
            </a:r>
          </a:p>
          <a:p>
            <a:pPr lvl="1"/>
            <a:r>
              <a:rPr lang="en-US" sz="1800" dirty="0" smtClean="0"/>
              <a:t>PHY</a:t>
            </a:r>
            <a:endParaRPr lang="en-US" sz="1800" dirty="0" smtClean="0"/>
          </a:p>
          <a:p>
            <a:pPr lvl="1"/>
            <a:r>
              <a:rPr lang="en-US" sz="1800" dirty="0" smtClean="0"/>
              <a:t>MAC</a:t>
            </a:r>
          </a:p>
          <a:p>
            <a:pPr lvl="1"/>
            <a:r>
              <a:rPr lang="en-US" sz="1800" dirty="0" smtClean="0"/>
              <a:t>Coexistence (includes OBSS and Multichannel)</a:t>
            </a:r>
            <a:endParaRPr lang="en-US" sz="1800" dirty="0" smtClean="0"/>
          </a:p>
          <a:p>
            <a:pPr lvl="1"/>
            <a:r>
              <a:rPr lang="en-US" sz="1800" dirty="0" smtClean="0"/>
              <a:t>MU-MIMO (includes DL/UL MIMO)</a:t>
            </a:r>
          </a:p>
          <a:p>
            <a:r>
              <a:rPr lang="en-US" sz="2000" dirty="0" smtClean="0"/>
              <a:t>After chair selection, each ad hoc group is planned to meet for one meeting (Wednesday AM1 and Thursday AM1) to set up its own procedure.</a:t>
            </a:r>
          </a:p>
          <a:p>
            <a:r>
              <a:rPr lang="en-US" sz="2000" dirty="0" smtClean="0"/>
              <a:t>Ad Hoc Groups are expected to deliver recommended updates to the Spec Framework document as a result of the technology evaluation discussions to be conducted, before they start creating detailed specifications per Functional Block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3020E62-96EA-41D1-8858-CADC8846103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Chair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"/>
          </a:xfrm>
        </p:spPr>
        <p:txBody>
          <a:bodyPr/>
          <a:lstStyle/>
          <a:p>
            <a:r>
              <a:rPr lang="en-US" dirty="0" smtClean="0"/>
              <a:t>Call for Chair nomination starts NOW</a:t>
            </a:r>
          </a:p>
          <a:p>
            <a:r>
              <a:rPr lang="en-US" dirty="0" smtClean="0"/>
              <a:t>Ad Hoc chair selection is scheduled for Tuesday AM2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3020E62-96EA-41D1-8858-CADC8846103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657600" y="2819400"/>
            <a:ext cx="10668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2819400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 hoc</a:t>
            </a:r>
          </a:p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" name="Diamond 8"/>
          <p:cNvSpPr/>
          <p:nvPr/>
        </p:nvSpPr>
        <p:spPr bwMode="auto">
          <a:xfrm>
            <a:off x="3581400" y="3657600"/>
            <a:ext cx="1295400" cy="6858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7720" y="3805535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 of Candidates</a:t>
            </a:r>
          </a:p>
          <a:p>
            <a:pPr algn="ctr"/>
            <a:r>
              <a:rPr lang="en-US" dirty="0" smtClean="0"/>
              <a:t>&gt; 3</a:t>
            </a:r>
            <a:endParaRPr lang="en-US" dirty="0"/>
          </a:p>
        </p:txBody>
      </p:sp>
      <p:cxnSp>
        <p:nvCxnSpPr>
          <p:cNvPr id="12" name="Straight Connector 11"/>
          <p:cNvCxnSpPr>
            <a:stCxn id="7" idx="2"/>
          </p:cNvCxnSpPr>
          <p:nvPr/>
        </p:nvCxnSpPr>
        <p:spPr bwMode="auto">
          <a:xfrm rot="5400000">
            <a:off x="4038600" y="350520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10800000" flipV="1">
            <a:off x="2971800" y="3962400"/>
            <a:ext cx="675920" cy="2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1905000" y="3733800"/>
            <a:ext cx="10668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3056" y="3697069"/>
            <a:ext cx="760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Confirm</a:t>
            </a:r>
          </a:p>
          <a:p>
            <a:pPr algn="ctr"/>
            <a:r>
              <a:rPr lang="en-US" dirty="0" smtClean="0"/>
              <a:t>Chair</a:t>
            </a:r>
          </a:p>
          <a:p>
            <a:pPr algn="ctr"/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99320" y="3609201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19" name="Straight Connector 18"/>
          <p:cNvCxnSpPr>
            <a:stCxn id="10" idx="3"/>
          </p:cNvCxnSpPr>
          <p:nvPr/>
        </p:nvCxnSpPr>
        <p:spPr bwMode="auto">
          <a:xfrm>
            <a:off x="4800600" y="4036368"/>
            <a:ext cx="685800" cy="2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486400" y="3733800"/>
            <a:ext cx="10668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76800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3805535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Vote for</a:t>
            </a:r>
          </a:p>
          <a:p>
            <a:pPr algn="ctr"/>
            <a:r>
              <a:rPr lang="en-US" dirty="0" smtClean="0"/>
              <a:t>One candidate</a:t>
            </a:r>
            <a:endParaRPr lang="en-US" dirty="0"/>
          </a:p>
        </p:txBody>
      </p:sp>
      <p:sp>
        <p:nvSpPr>
          <p:cNvPr id="25" name="Diamond 24"/>
          <p:cNvSpPr/>
          <p:nvPr/>
        </p:nvSpPr>
        <p:spPr bwMode="auto">
          <a:xfrm>
            <a:off x="6705600" y="3657600"/>
            <a:ext cx="1524000" cy="6858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39230" y="3886200"/>
            <a:ext cx="141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vote = # of voting</a:t>
            </a:r>
          </a:p>
          <a:p>
            <a:pPr algn="ctr"/>
            <a:r>
              <a:rPr lang="en-US" dirty="0" smtClean="0"/>
              <a:t>Members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6559130" y="4036368"/>
            <a:ext cx="375070" cy="2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10800000">
            <a:off x="6019800" y="2895600"/>
            <a:ext cx="1371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>
            <a:endCxn id="20" idx="0"/>
          </p:cNvCxnSpPr>
          <p:nvPr/>
        </p:nvCxnSpPr>
        <p:spPr bwMode="auto">
          <a:xfrm rot="5400000">
            <a:off x="5600700" y="3314700"/>
            <a:ext cx="83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5438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 bwMode="auto">
          <a:xfrm rot="5400000">
            <a:off x="6743700" y="4991100"/>
            <a:ext cx="1295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>
            <a:endCxn id="47" idx="3"/>
          </p:cNvCxnSpPr>
          <p:nvPr/>
        </p:nvCxnSpPr>
        <p:spPr bwMode="auto">
          <a:xfrm rot="10800000" flipV="1">
            <a:off x="6400800" y="5638800"/>
            <a:ext cx="990600" cy="183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4876800" y="5257800"/>
            <a:ext cx="1447800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620000" y="5257800"/>
            <a:ext cx="408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835948" y="5334000"/>
            <a:ext cx="1564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Eliminate</a:t>
            </a:r>
          </a:p>
          <a:p>
            <a:pPr algn="ctr"/>
            <a:r>
              <a:rPr lang="en-US" dirty="0" smtClean="0"/>
              <a:t>Candidate with fewest</a:t>
            </a:r>
          </a:p>
          <a:p>
            <a:pPr algn="ctr"/>
            <a:r>
              <a:rPr lang="en-US" dirty="0" smtClean="0"/>
              <a:t>Number of votes</a:t>
            </a:r>
            <a:endParaRPr lang="en-US" dirty="0"/>
          </a:p>
        </p:txBody>
      </p:sp>
      <p:sp>
        <p:nvSpPr>
          <p:cNvPr id="48" name="Diamond 47"/>
          <p:cNvSpPr/>
          <p:nvPr/>
        </p:nvSpPr>
        <p:spPr bwMode="auto">
          <a:xfrm>
            <a:off x="3124200" y="5334000"/>
            <a:ext cx="1361720" cy="6858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266720" y="5481935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 of Candidates</a:t>
            </a:r>
          </a:p>
          <a:p>
            <a:pPr algn="ctr"/>
            <a:r>
              <a:rPr lang="en-US" dirty="0" smtClean="0"/>
              <a:t>= 3</a:t>
            </a:r>
            <a:endParaRPr lang="en-US" dirty="0"/>
          </a:p>
        </p:txBody>
      </p:sp>
      <p:cxnSp>
        <p:nvCxnSpPr>
          <p:cNvPr id="51" name="Straight Connector 50"/>
          <p:cNvCxnSpPr>
            <a:endCxn id="49" idx="3"/>
          </p:cNvCxnSpPr>
          <p:nvPr/>
        </p:nvCxnSpPr>
        <p:spPr bwMode="auto">
          <a:xfrm rot="10800000">
            <a:off x="4419600" y="5712768"/>
            <a:ext cx="371120" cy="2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Straight Connector 52"/>
          <p:cNvCxnSpPr>
            <a:stCxn id="16" idx="2"/>
          </p:cNvCxnSpPr>
          <p:nvPr/>
        </p:nvCxnSpPr>
        <p:spPr bwMode="auto">
          <a:xfrm rot="5400000">
            <a:off x="1714964" y="4990636"/>
            <a:ext cx="1295400" cy="9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55" name="Straight Connector 54"/>
          <p:cNvCxnSpPr>
            <a:endCxn id="48" idx="1"/>
          </p:cNvCxnSpPr>
          <p:nvPr/>
        </p:nvCxnSpPr>
        <p:spPr bwMode="auto">
          <a:xfrm>
            <a:off x="2362200" y="5638800"/>
            <a:ext cx="762000" cy="3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>
            <a:stCxn id="48" idx="0"/>
          </p:cNvCxnSpPr>
          <p:nvPr/>
        </p:nvCxnSpPr>
        <p:spPr bwMode="auto">
          <a:xfrm rot="5400000" flipH="1" flipV="1">
            <a:off x="3617030" y="5141030"/>
            <a:ext cx="381000" cy="49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3810000" y="48768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rot="5400000" flipH="1" flipV="1">
            <a:off x="5867400" y="4572000"/>
            <a:ext cx="609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51816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1981200" y="5181600"/>
            <a:ext cx="408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73" name="Straight Connector 72"/>
          <p:cNvCxnSpPr>
            <a:stCxn id="25" idx="0"/>
          </p:cNvCxnSpPr>
          <p:nvPr/>
        </p:nvCxnSpPr>
        <p:spPr bwMode="auto">
          <a:xfrm rot="5400000" flipH="1" flipV="1">
            <a:off x="7086600" y="3276600"/>
            <a:ext cx="76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C766EC1-6300-48C7-99AB-4A5F010FAC6E}" type="slidenum">
              <a:rPr lang="en-US"/>
              <a:pPr/>
              <a:t>7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802.11-09/0059r4, “802.11ac proposed Selection Procedure”, March 2009.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</TotalTime>
  <Words>616</Words>
  <Application>Microsoft Office PowerPoint</Application>
  <PresentationFormat>On-screen Show (4:3)</PresentationFormat>
  <Paragraphs>80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TGac Ad Hoc Group Operation and Chair Selection Procedure</vt:lpstr>
      <vt:lpstr>Abstract</vt:lpstr>
      <vt:lpstr>Ad Hoc Chair Selection</vt:lpstr>
      <vt:lpstr>Ad Hoc Groups’ Operation </vt:lpstr>
      <vt:lpstr>Ad Hoc Groups</vt:lpstr>
      <vt:lpstr>Ad Hoc Chair Selection</vt:lpstr>
      <vt:lpstr>References</vt:lpstr>
    </vt:vector>
  </TitlesOfParts>
  <Company>Carleton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Ad Hoc Groups’ Operation and Chair Selection</dc:title>
  <dc:creator>Osama</dc:creator>
  <cp:lastModifiedBy>Preferred Customer</cp:lastModifiedBy>
  <cp:revision>13</cp:revision>
  <cp:lastPrinted>1998-02-10T13:28:06Z</cp:lastPrinted>
  <dcterms:created xsi:type="dcterms:W3CDTF">2009-11-13T14:39:29Z</dcterms:created>
  <dcterms:modified xsi:type="dcterms:W3CDTF">2009-11-16T09:34:25Z</dcterms:modified>
</cp:coreProperties>
</file>