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9" r:id="rId2"/>
    <p:sldId id="257" r:id="rId3"/>
    <p:sldId id="266" r:id="rId4"/>
    <p:sldId id="265" r:id="rId5"/>
    <p:sldId id="271" r:id="rId6"/>
    <p:sldId id="272" r:id="rId7"/>
    <p:sldId id="270" r:id="rId8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6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smtClean="0"/>
              <a:t>doc.: IEEE 802.11-09/xxxxr0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2009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smtClean="0"/>
              <a:t>Osama Aboul-Magd (Samsung)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F4FBD5C6-B35A-463E-A5D3-DEC30731CBE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smtClean="0"/>
              <a:t>doc.: IEEE 802.11-09/xxxxr0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2009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smtClean="0"/>
              <a:t>Osama Aboul-Magd (Samsung)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41673028-D3C6-4AAF-9648-A6434E65594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802.11-09/xxxxr0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2009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Osama Aboul-Magd (Samsung)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1F465AA-A7B0-4E30-815B-5969D79A6A41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802.11-09/xxxxr0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2009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Osama Aboul-Magd (Samsung)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EE63B0E-87C9-49E7-9735-3A53446703FE}" type="slidenum">
              <a:rPr lang="en-US"/>
              <a:pPr/>
              <a:t>2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Osama Aboul-Magd (Samsung)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C6F3DD44-73EC-4797-BFC2-7DD71D64DB6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Osama Aboul-Magd (Samsung)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56A0D158-A44C-4379-8251-2F2CC767C58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Osama Aboul-Magd (Samsung)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9E81E987-755F-4745-BBCB-6BB7BECD5D4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Osama Aboul-Magd (Samsung)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93020E62-96EA-41D1-8858-CADC884610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Osama Aboul-Magd (Samsung)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54B9D45B-6604-4902-9D7F-1A9B310ED7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2009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Osama Aboul-Magd (Samsung)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2D6C9820-53EF-417D-B9E6-DC89D7738EE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2009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Osama Aboul-Magd (Samsung)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83BB7EF1-9FE0-41FC-B029-AF2E13230F4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2009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Osama Aboul-Magd (Samsung)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5414DC7D-2C31-4553-B20B-58545C8CEA0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2009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Osama Aboul-Magd (Samsung)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18C49371-CADB-4491-A823-BB3F5929DA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2009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Osama Aboul-Magd (Samsung)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AC0130E6-4209-4D77-924C-0920E3F90A3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2009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Osama Aboul-Magd (Samsung)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FE1B8714-21CD-4EB4-9D5D-B5E27A2F210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066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smtClean="0"/>
              <a:t>November 2009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smtClean="0"/>
              <a:t>Osama Aboul-Magd (Samsung)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46D78907-3379-4956-AA21-5DC83F59DC8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246" y="332601"/>
            <a:ext cx="32702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802.11-09/1167r0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2009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Osama Aboul-Magd (Samsung)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C87C2341-3E89-4F6D-9811-C0EE3BB654F2}" type="slidenum">
              <a:rPr lang="en-US"/>
              <a:pPr/>
              <a:t>1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6800"/>
          </a:xfrm>
          <a:noFill/>
          <a:ln/>
        </p:spPr>
        <p:txBody>
          <a:bodyPr/>
          <a:lstStyle/>
          <a:p>
            <a:r>
              <a:rPr lang="en-US" dirty="0" err="1" smtClean="0"/>
              <a:t>TGac</a:t>
            </a:r>
            <a:r>
              <a:rPr lang="en-US" dirty="0" smtClean="0"/>
              <a:t> Ad Hoc Group Operation and Chair Selection Procedure</a:t>
            </a:r>
            <a:endParaRPr lang="en-US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</a:t>
            </a:r>
            <a:r>
              <a:rPr lang="en-US" sz="2000" b="0" dirty="0" smtClean="0"/>
              <a:t>2009-11-14</a:t>
            </a:r>
            <a:endParaRPr lang="en-US" sz="2000" b="0" dirty="0"/>
          </a:p>
        </p:txBody>
      </p:sp>
      <p:graphicFrame>
        <p:nvGraphicFramePr>
          <p:cNvPr id="30731" name="Object 11"/>
          <p:cNvGraphicFramePr>
            <a:graphicFrameLocks noChangeAspect="1"/>
          </p:cNvGraphicFramePr>
          <p:nvPr/>
        </p:nvGraphicFramePr>
        <p:xfrm>
          <a:off x="457200" y="2286000"/>
          <a:ext cx="8128000" cy="2492375"/>
        </p:xfrm>
        <a:graphic>
          <a:graphicData uri="http://schemas.openxmlformats.org/presentationml/2006/ole">
            <p:oleObj spid="_x0000_s30731" name="Document" r:id="rId4" imgW="8257888" imgH="2532272" progId="Word.Document.8">
              <p:embed/>
            </p:oleObj>
          </a:graphicData>
        </a:graphic>
      </p:graphicFrame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Osama Aboul-Magd (Samsung)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5147A0CB-D7D5-423F-AE4D-520724A24E6C}" type="slidenum">
              <a:rPr lang="en-US"/>
              <a:pPr/>
              <a:t>2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Abstract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dirty="0" smtClean="0"/>
              <a:t>This submission summarizes the </a:t>
            </a:r>
            <a:r>
              <a:rPr lang="en-US" dirty="0" err="1" smtClean="0"/>
              <a:t>TGac</a:t>
            </a:r>
            <a:r>
              <a:rPr lang="en-US" dirty="0" smtClean="0"/>
              <a:t> Ad Hoc Groups’ operation and the procedure for selecting chairs as stated in 11-09-0059r4.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Osama Aboul-Magd (Samsung)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D26CED9B-34F7-4ECC-9F18-188AD4244D80}" type="slidenum">
              <a:rPr lang="en-US"/>
              <a:pPr/>
              <a:t>3</a:t>
            </a:fld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Ad Hoc </a:t>
            </a:r>
            <a:r>
              <a:rPr lang="en-GB" dirty="0" smtClean="0"/>
              <a:t>Chair </a:t>
            </a:r>
            <a:r>
              <a:rPr lang="en-GB" dirty="0" smtClean="0"/>
              <a:t>Selection</a:t>
            </a:r>
            <a:endParaRPr lang="en-GB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 smtClean="0"/>
              <a:t>The number of Ad Hoc groups and functional grouping per Ad Hoc group is subject to 50% (Simple Majority) </a:t>
            </a:r>
            <a:r>
              <a:rPr lang="en-US" sz="2000" dirty="0" err="1" smtClean="0"/>
              <a:t>Taskgroup</a:t>
            </a:r>
            <a:r>
              <a:rPr lang="en-US" sz="2000" dirty="0" smtClean="0"/>
              <a:t> approval. There shall not be more than 4 Ad Hoc groups. No more than 2 Ad Hoc groups shall meet simultaneously.</a:t>
            </a:r>
          </a:p>
          <a:p>
            <a:r>
              <a:rPr lang="en-US" sz="2000" dirty="0" smtClean="0"/>
              <a:t>Subject </a:t>
            </a:r>
            <a:r>
              <a:rPr lang="en-US" sz="2000" dirty="0"/>
              <a:t>to </a:t>
            </a:r>
            <a:r>
              <a:rPr lang="en-US" sz="2000" dirty="0" err="1"/>
              <a:t>Taskgroup</a:t>
            </a:r>
            <a:r>
              <a:rPr lang="en-US" sz="2000" dirty="0"/>
              <a:t> approval, the </a:t>
            </a:r>
            <a:r>
              <a:rPr lang="en-US" sz="2000" dirty="0" err="1"/>
              <a:t>Taskgroup</a:t>
            </a:r>
            <a:r>
              <a:rPr lang="en-US" sz="2000" dirty="0"/>
              <a:t> Chair shall assign at least one Chair and may assign up to 3 Chairs per Ad Hoc group (2 or more Chairs with the same Affiliation is not allowed, </a:t>
            </a:r>
            <a:endParaRPr lang="en-US" sz="2000" dirty="0" smtClean="0"/>
          </a:p>
          <a:p>
            <a:r>
              <a:rPr lang="en-US" sz="2000" dirty="0" smtClean="0"/>
              <a:t>Chairs </a:t>
            </a:r>
            <a:r>
              <a:rPr lang="en-US" sz="2000" dirty="0"/>
              <a:t>are considered equals who rule by consensus among </a:t>
            </a:r>
            <a:r>
              <a:rPr lang="en-US" sz="2000" dirty="0" smtClean="0"/>
              <a:t>chairs. </a:t>
            </a:r>
          </a:p>
          <a:p>
            <a:r>
              <a:rPr lang="en-US" sz="2000" dirty="0" smtClean="0"/>
              <a:t>Primary </a:t>
            </a:r>
            <a:r>
              <a:rPr lang="en-US" sz="2000" dirty="0"/>
              <a:t>responsibility of the Ad Hoc Chair(s) is to ensure progression of work in the Ad Hoc group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Osama Aboul-Magd (Samsung)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F5F47866-5348-4199-8567-758CC740A992}" type="slidenum">
              <a:rPr lang="en-US"/>
              <a:pPr/>
              <a:t>4</a:t>
            </a:fld>
            <a:endParaRPr lang="en-US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 Hoc Groups’ Operation </a:t>
            </a:r>
            <a:endParaRPr lang="en-US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r>
              <a:rPr lang="en-US" sz="1600" dirty="0" smtClean="0">
                <a:solidFill>
                  <a:schemeClr val="tx1"/>
                </a:solidFill>
                <a:latin typeface="+mn-lt"/>
              </a:rPr>
              <a:t>Ad </a:t>
            </a:r>
            <a:r>
              <a:rPr lang="en-US" sz="1600" dirty="0">
                <a:solidFill>
                  <a:schemeClr val="tx1"/>
                </a:solidFill>
                <a:latin typeface="+mn-lt"/>
              </a:rPr>
              <a:t>Hoc Groups can establish their own decision-making rules as appropriate for the task (Decision by 2/3 majority of Ad Hoc group participants recommended</a:t>
            </a:r>
            <a:r>
              <a:rPr lang="en-US" sz="1600" dirty="0" smtClean="0">
                <a:solidFill>
                  <a:schemeClr val="tx1"/>
                </a:solidFill>
                <a:latin typeface="+mn-lt"/>
              </a:rPr>
              <a:t>)</a:t>
            </a:r>
          </a:p>
          <a:p>
            <a:r>
              <a:rPr lang="en-US" sz="1600" dirty="0"/>
              <a:t>These Ad Hoc groups will create detailed specifications per Functional Block which are then brought to the </a:t>
            </a:r>
            <a:r>
              <a:rPr lang="en-US" sz="1600" dirty="0" err="1"/>
              <a:t>Taskgroup</a:t>
            </a:r>
            <a:r>
              <a:rPr lang="en-US" sz="1600" dirty="0"/>
              <a:t> for a vote to determine if they are to be included in the </a:t>
            </a:r>
            <a:r>
              <a:rPr lang="en-US" sz="1600" dirty="0" err="1"/>
              <a:t>TGac</a:t>
            </a:r>
            <a:r>
              <a:rPr lang="en-US" sz="1600" dirty="0"/>
              <a:t> draft </a:t>
            </a:r>
            <a:r>
              <a:rPr lang="en-US" sz="1600" dirty="0" smtClean="0"/>
              <a:t>specification</a:t>
            </a:r>
          </a:p>
          <a:p>
            <a:r>
              <a:rPr lang="en-US" sz="1600" dirty="0">
                <a:solidFill>
                  <a:schemeClr val="tx1"/>
                </a:solidFill>
                <a:latin typeface="+mn-lt"/>
              </a:rPr>
              <a:t>In the case a consensus can not be reached within an Ad Hoc group (a stalemate that prohibits further progress), the subject will be brought up in front of the </a:t>
            </a:r>
            <a:r>
              <a:rPr lang="en-US" sz="1600" dirty="0" err="1">
                <a:solidFill>
                  <a:schemeClr val="tx1"/>
                </a:solidFill>
                <a:latin typeface="+mn-lt"/>
              </a:rPr>
              <a:t>Taskgroup</a:t>
            </a:r>
            <a:r>
              <a:rPr lang="en-US" sz="1600" dirty="0">
                <a:solidFill>
                  <a:schemeClr val="tx1"/>
                </a:solidFill>
                <a:latin typeface="+mn-lt"/>
              </a:rPr>
              <a:t> where 75% approval rate will be required. A vote of 50% in the Ad Hoc group shall be sufficient to move an issue to the </a:t>
            </a:r>
            <a:r>
              <a:rPr lang="en-US" sz="1600" dirty="0" err="1">
                <a:solidFill>
                  <a:schemeClr val="tx1"/>
                </a:solidFill>
                <a:latin typeface="+mn-lt"/>
              </a:rPr>
              <a:t>Taskgroup</a:t>
            </a:r>
            <a:r>
              <a:rPr lang="en-US" sz="1600" dirty="0">
                <a:solidFill>
                  <a:schemeClr val="tx1"/>
                </a:solidFill>
                <a:latin typeface="+mn-lt"/>
              </a:rPr>
              <a:t>. A vote of 50% in the </a:t>
            </a:r>
            <a:r>
              <a:rPr lang="en-US" sz="1600" dirty="0" err="1">
                <a:solidFill>
                  <a:schemeClr val="tx1"/>
                </a:solidFill>
                <a:latin typeface="+mn-lt"/>
              </a:rPr>
              <a:t>Taskgroup</a:t>
            </a:r>
            <a:r>
              <a:rPr lang="en-US" sz="1600" dirty="0">
                <a:solidFill>
                  <a:schemeClr val="tx1"/>
                </a:solidFill>
                <a:latin typeface="+mn-lt"/>
              </a:rPr>
              <a:t> shall be sufficient to move an issue previously assigned to an Ad Hoc group back to the </a:t>
            </a:r>
            <a:r>
              <a:rPr lang="en-US" sz="1600" dirty="0" err="1">
                <a:solidFill>
                  <a:schemeClr val="tx1"/>
                </a:solidFill>
                <a:latin typeface="+mn-lt"/>
              </a:rPr>
              <a:t>adhoc</a:t>
            </a:r>
            <a:r>
              <a:rPr lang="en-US" sz="1600" dirty="0">
                <a:solidFill>
                  <a:schemeClr val="tx1"/>
                </a:solidFill>
                <a:latin typeface="+mn-lt"/>
              </a:rPr>
              <a:t> group.</a:t>
            </a:r>
          </a:p>
          <a:p>
            <a:r>
              <a:rPr lang="en-US" sz="1600" dirty="0">
                <a:solidFill>
                  <a:schemeClr val="tx1"/>
                </a:solidFill>
                <a:latin typeface="+mn-lt"/>
              </a:rPr>
              <a:t>To be accepted into the </a:t>
            </a:r>
            <a:r>
              <a:rPr lang="en-US" sz="1600" dirty="0" err="1">
                <a:solidFill>
                  <a:schemeClr val="tx1"/>
                </a:solidFill>
                <a:latin typeface="+mn-lt"/>
              </a:rPr>
              <a:t>TGac</a:t>
            </a:r>
            <a:r>
              <a:rPr lang="en-US" sz="1600" dirty="0">
                <a:solidFill>
                  <a:schemeClr val="tx1"/>
                </a:solidFill>
                <a:latin typeface="+mn-lt"/>
              </a:rPr>
              <a:t> Draft specification, proposals from Ad Hoc group require 75% </a:t>
            </a:r>
            <a:r>
              <a:rPr lang="en-US" sz="1600" dirty="0" err="1">
                <a:solidFill>
                  <a:schemeClr val="tx1"/>
                </a:solidFill>
                <a:latin typeface="+mn-lt"/>
              </a:rPr>
              <a:t>Taskgroup</a:t>
            </a:r>
            <a:r>
              <a:rPr lang="en-US" sz="160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latin typeface="+mn-lt"/>
              </a:rPr>
              <a:t>approval.</a:t>
            </a:r>
          </a:p>
          <a:p>
            <a:r>
              <a:rPr lang="en-US" sz="1600" dirty="0"/>
              <a:t>During </a:t>
            </a:r>
            <a:r>
              <a:rPr lang="en-US" sz="1600" dirty="0" err="1"/>
              <a:t>Taskgroup</a:t>
            </a:r>
            <a:r>
              <a:rPr lang="en-US" sz="1600" dirty="0"/>
              <a:t> face to face Plenary and Interim sessions, Chairs for each of the Functional Block Ad </a:t>
            </a:r>
            <a:r>
              <a:rPr lang="en-US" sz="1600" dirty="0" err="1"/>
              <a:t>Hocs</a:t>
            </a:r>
            <a:r>
              <a:rPr lang="en-US" sz="1600" dirty="0"/>
              <a:t> shall report on Progress and Content to the Entire </a:t>
            </a:r>
            <a:r>
              <a:rPr lang="en-US" sz="1600" dirty="0" err="1"/>
              <a:t>Taskgroup</a:t>
            </a:r>
            <a:r>
              <a:rPr lang="en-US" sz="1600" dirty="0"/>
              <a:t>. </a:t>
            </a:r>
            <a:endParaRPr lang="en-US" sz="1600" dirty="0">
              <a:solidFill>
                <a:schemeClr val="tx1"/>
              </a:solidFill>
              <a:latin typeface="+mn-lt"/>
            </a:endParaRPr>
          </a:p>
          <a:p>
            <a:endParaRPr lang="en-US" sz="1400" dirty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 Hoc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r>
              <a:rPr lang="en-US" sz="2000" dirty="0" smtClean="0"/>
              <a:t>Motion passed in September 2009 to create 4 ad hoc groups:</a:t>
            </a:r>
          </a:p>
          <a:p>
            <a:pPr lvl="1"/>
            <a:r>
              <a:rPr lang="en-US" sz="1800" dirty="0" smtClean="0"/>
              <a:t>PHY</a:t>
            </a:r>
            <a:endParaRPr lang="en-US" sz="1800" dirty="0" smtClean="0"/>
          </a:p>
          <a:p>
            <a:pPr lvl="1"/>
            <a:r>
              <a:rPr lang="en-US" sz="1800" dirty="0" smtClean="0"/>
              <a:t>MAC</a:t>
            </a:r>
          </a:p>
          <a:p>
            <a:pPr lvl="1"/>
            <a:r>
              <a:rPr lang="en-US" sz="1800" dirty="0" smtClean="0"/>
              <a:t>Coexistence (includes OBSS and Multichannel)</a:t>
            </a:r>
            <a:endParaRPr lang="en-US" sz="1800" dirty="0" smtClean="0"/>
          </a:p>
          <a:p>
            <a:pPr lvl="1"/>
            <a:r>
              <a:rPr lang="en-US" sz="1800" dirty="0" smtClean="0"/>
              <a:t>MU-MIMO (includes DL/UL MIMO)</a:t>
            </a:r>
          </a:p>
          <a:p>
            <a:r>
              <a:rPr lang="en-US" sz="2000" dirty="0" smtClean="0"/>
              <a:t>After chair selection, each ad hoc group is planned to meet for one meeting (Wednesday AM1 and Thursday AM1) to set up its own procedure.</a:t>
            </a:r>
          </a:p>
          <a:p>
            <a:r>
              <a:rPr lang="en-US" sz="2000" dirty="0" smtClean="0"/>
              <a:t>Ad Hoc Groups are expected to deliver recommended updates to the Spec Framework document as a result of the technology evaluation discussions to be conducted, before they start creating detailed specifications per Functional Block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Osama Aboul-Magd (Samsung)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93020E62-96EA-41D1-8858-CADC88461031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 Hoc Chair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57200"/>
          </a:xfrm>
        </p:spPr>
        <p:txBody>
          <a:bodyPr/>
          <a:lstStyle/>
          <a:p>
            <a:r>
              <a:rPr lang="en-US" dirty="0" smtClean="0"/>
              <a:t>Call for Chair nomination starts NOW</a:t>
            </a:r>
          </a:p>
          <a:p>
            <a:r>
              <a:rPr lang="en-US" dirty="0" smtClean="0"/>
              <a:t>Ad Hoc chair selection is scheduled for Tuesday AM2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Osama Aboul-Magd (Samsung)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93020E62-96EA-41D1-8858-CADC88461031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3657600" y="2819400"/>
            <a:ext cx="1066800" cy="5334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0000" y="2819400"/>
            <a:ext cx="6335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Ad hoc</a:t>
            </a:r>
          </a:p>
          <a:p>
            <a:pPr algn="ctr"/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9" name="Diamond 8"/>
          <p:cNvSpPr/>
          <p:nvPr/>
        </p:nvSpPr>
        <p:spPr bwMode="auto">
          <a:xfrm>
            <a:off x="3581400" y="3657600"/>
            <a:ext cx="1295400" cy="685800"/>
          </a:xfrm>
          <a:prstGeom prst="diamon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647720" y="3805535"/>
            <a:ext cx="11528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# of Candidates</a:t>
            </a:r>
          </a:p>
          <a:p>
            <a:pPr algn="ctr"/>
            <a:r>
              <a:rPr lang="en-US" dirty="0" smtClean="0"/>
              <a:t>&gt; 3</a:t>
            </a:r>
            <a:endParaRPr lang="en-US" dirty="0"/>
          </a:p>
        </p:txBody>
      </p:sp>
      <p:cxnSp>
        <p:nvCxnSpPr>
          <p:cNvPr id="12" name="Straight Connector 11"/>
          <p:cNvCxnSpPr>
            <a:stCxn id="7" idx="2"/>
          </p:cNvCxnSpPr>
          <p:nvPr/>
        </p:nvCxnSpPr>
        <p:spPr bwMode="auto">
          <a:xfrm rot="5400000">
            <a:off x="4038600" y="3505200"/>
            <a:ext cx="3048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sm" len="sm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 rot="10800000" flipV="1">
            <a:off x="2971800" y="3962400"/>
            <a:ext cx="675920" cy="223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sm" len="sm"/>
          </a:ln>
          <a:effectLst/>
        </p:spPr>
      </p:cxnSp>
      <p:sp>
        <p:nvSpPr>
          <p:cNvPr id="15" name="Rectangle 14"/>
          <p:cNvSpPr/>
          <p:nvPr/>
        </p:nvSpPr>
        <p:spPr bwMode="auto">
          <a:xfrm>
            <a:off x="1905000" y="3733800"/>
            <a:ext cx="1066800" cy="5334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983056" y="3697069"/>
            <a:ext cx="7601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Confirm</a:t>
            </a:r>
          </a:p>
          <a:p>
            <a:pPr algn="ctr"/>
            <a:r>
              <a:rPr lang="en-US" dirty="0" smtClean="0"/>
              <a:t>Chair</a:t>
            </a:r>
          </a:p>
          <a:p>
            <a:pPr algn="ctr"/>
            <a:r>
              <a:rPr lang="en-US" dirty="0" smtClean="0"/>
              <a:t>Selection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3099320" y="3609201"/>
            <a:ext cx="4058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</a:t>
            </a:r>
            <a:endParaRPr lang="en-US" dirty="0"/>
          </a:p>
        </p:txBody>
      </p:sp>
      <p:cxnSp>
        <p:nvCxnSpPr>
          <p:cNvPr id="19" name="Straight Connector 18"/>
          <p:cNvCxnSpPr>
            <a:stCxn id="10" idx="3"/>
          </p:cNvCxnSpPr>
          <p:nvPr/>
        </p:nvCxnSpPr>
        <p:spPr bwMode="auto">
          <a:xfrm>
            <a:off x="4800600" y="4036368"/>
            <a:ext cx="685800" cy="223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sm" len="sm"/>
          </a:ln>
          <a:effectLst/>
        </p:spPr>
      </p:cxnSp>
      <p:sp>
        <p:nvSpPr>
          <p:cNvPr id="20" name="Rectangle 19"/>
          <p:cNvSpPr/>
          <p:nvPr/>
        </p:nvSpPr>
        <p:spPr bwMode="auto">
          <a:xfrm>
            <a:off x="5486400" y="3733800"/>
            <a:ext cx="1066800" cy="5334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876800" y="3733800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YES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5486400" y="3805535"/>
            <a:ext cx="1072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Vote for</a:t>
            </a:r>
          </a:p>
          <a:p>
            <a:pPr algn="ctr"/>
            <a:r>
              <a:rPr lang="en-US" dirty="0" smtClean="0"/>
              <a:t>One candidate</a:t>
            </a:r>
            <a:endParaRPr lang="en-US" dirty="0"/>
          </a:p>
        </p:txBody>
      </p:sp>
      <p:sp>
        <p:nvSpPr>
          <p:cNvPr id="25" name="Diamond 24"/>
          <p:cNvSpPr/>
          <p:nvPr/>
        </p:nvSpPr>
        <p:spPr bwMode="auto">
          <a:xfrm>
            <a:off x="6705600" y="3657600"/>
            <a:ext cx="1524000" cy="685800"/>
          </a:xfrm>
          <a:prstGeom prst="diamon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739230" y="3886200"/>
            <a:ext cx="14141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Symbol" pitchFamily="18" charset="2"/>
              </a:rPr>
              <a:t>S</a:t>
            </a:r>
            <a:r>
              <a:rPr lang="en-US" dirty="0" smtClean="0"/>
              <a:t> vote = # of voting</a:t>
            </a:r>
          </a:p>
          <a:p>
            <a:pPr algn="ctr"/>
            <a:r>
              <a:rPr lang="en-US" dirty="0" smtClean="0"/>
              <a:t>Members</a:t>
            </a:r>
            <a:endParaRPr lang="en-US" dirty="0"/>
          </a:p>
        </p:txBody>
      </p:sp>
      <p:cxnSp>
        <p:nvCxnSpPr>
          <p:cNvPr id="28" name="Straight Connector 27"/>
          <p:cNvCxnSpPr/>
          <p:nvPr/>
        </p:nvCxnSpPr>
        <p:spPr bwMode="auto">
          <a:xfrm>
            <a:off x="6559130" y="4036368"/>
            <a:ext cx="375070" cy="223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sm" len="sm"/>
          </a:ln>
          <a:effectLst/>
        </p:spPr>
      </p:cxnSp>
      <p:cxnSp>
        <p:nvCxnSpPr>
          <p:cNvPr id="34" name="Straight Connector 33"/>
          <p:cNvCxnSpPr/>
          <p:nvPr/>
        </p:nvCxnSpPr>
        <p:spPr bwMode="auto">
          <a:xfrm rot="10800000">
            <a:off x="6019800" y="2895600"/>
            <a:ext cx="13716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6" name="Straight Connector 35"/>
          <p:cNvCxnSpPr>
            <a:endCxn id="20" idx="0"/>
          </p:cNvCxnSpPr>
          <p:nvPr/>
        </p:nvCxnSpPr>
        <p:spPr bwMode="auto">
          <a:xfrm rot="5400000">
            <a:off x="5600700" y="3314700"/>
            <a:ext cx="8382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sm" len="sm"/>
          </a:ln>
          <a:effectLst/>
        </p:spPr>
      </p:cxnSp>
      <p:sp>
        <p:nvSpPr>
          <p:cNvPr id="37" name="TextBox 36"/>
          <p:cNvSpPr txBox="1"/>
          <p:nvPr/>
        </p:nvSpPr>
        <p:spPr>
          <a:xfrm>
            <a:off x="7543800" y="32004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</a:t>
            </a:r>
            <a:endParaRPr lang="en-US" dirty="0"/>
          </a:p>
        </p:txBody>
      </p:sp>
      <p:cxnSp>
        <p:nvCxnSpPr>
          <p:cNvPr id="41" name="Straight Connector 40"/>
          <p:cNvCxnSpPr/>
          <p:nvPr/>
        </p:nvCxnSpPr>
        <p:spPr bwMode="auto">
          <a:xfrm rot="5400000">
            <a:off x="6743700" y="4991100"/>
            <a:ext cx="12954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4" name="Straight Connector 43"/>
          <p:cNvCxnSpPr>
            <a:endCxn id="47" idx="3"/>
          </p:cNvCxnSpPr>
          <p:nvPr/>
        </p:nvCxnSpPr>
        <p:spPr bwMode="auto">
          <a:xfrm rot="10800000" flipV="1">
            <a:off x="6400800" y="5638800"/>
            <a:ext cx="990600" cy="1836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sm" len="sm"/>
          </a:ln>
          <a:effectLst/>
        </p:spPr>
      </p:cxnSp>
      <p:sp>
        <p:nvSpPr>
          <p:cNvPr id="45" name="Rectangle 44"/>
          <p:cNvSpPr/>
          <p:nvPr/>
        </p:nvSpPr>
        <p:spPr bwMode="auto">
          <a:xfrm>
            <a:off x="4876800" y="5257800"/>
            <a:ext cx="1447800" cy="8382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7620000" y="5257800"/>
            <a:ext cx="4081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Yes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4835948" y="5334000"/>
            <a:ext cx="15648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Eliminate</a:t>
            </a:r>
          </a:p>
          <a:p>
            <a:pPr algn="ctr"/>
            <a:r>
              <a:rPr lang="en-US" dirty="0" smtClean="0"/>
              <a:t>Candidate with fewest</a:t>
            </a:r>
          </a:p>
          <a:p>
            <a:pPr algn="ctr"/>
            <a:r>
              <a:rPr lang="en-US" dirty="0" smtClean="0"/>
              <a:t>Number of votes</a:t>
            </a:r>
            <a:endParaRPr lang="en-US" dirty="0"/>
          </a:p>
        </p:txBody>
      </p:sp>
      <p:sp>
        <p:nvSpPr>
          <p:cNvPr id="48" name="Diamond 47"/>
          <p:cNvSpPr/>
          <p:nvPr/>
        </p:nvSpPr>
        <p:spPr bwMode="auto">
          <a:xfrm>
            <a:off x="3124200" y="5334000"/>
            <a:ext cx="1361720" cy="685800"/>
          </a:xfrm>
          <a:prstGeom prst="diamon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266720" y="5481935"/>
            <a:ext cx="11528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# of Candidates</a:t>
            </a:r>
          </a:p>
          <a:p>
            <a:pPr algn="ctr"/>
            <a:r>
              <a:rPr lang="en-US" dirty="0" smtClean="0"/>
              <a:t>= 3</a:t>
            </a:r>
            <a:endParaRPr lang="en-US" dirty="0"/>
          </a:p>
        </p:txBody>
      </p:sp>
      <p:cxnSp>
        <p:nvCxnSpPr>
          <p:cNvPr id="51" name="Straight Connector 50"/>
          <p:cNvCxnSpPr>
            <a:endCxn id="49" idx="3"/>
          </p:cNvCxnSpPr>
          <p:nvPr/>
        </p:nvCxnSpPr>
        <p:spPr bwMode="auto">
          <a:xfrm rot="10800000">
            <a:off x="4419600" y="5712768"/>
            <a:ext cx="371120" cy="223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53" name="Straight Connector 52"/>
          <p:cNvCxnSpPr>
            <a:stCxn id="16" idx="2"/>
          </p:cNvCxnSpPr>
          <p:nvPr/>
        </p:nvCxnSpPr>
        <p:spPr bwMode="auto">
          <a:xfrm rot="5400000">
            <a:off x="1714964" y="4990636"/>
            <a:ext cx="1295400" cy="92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sm" len="sm"/>
            <a:tailEnd type="none" w="sm" len="sm"/>
          </a:ln>
          <a:effectLst/>
        </p:spPr>
      </p:cxnSp>
      <p:cxnSp>
        <p:nvCxnSpPr>
          <p:cNvPr id="55" name="Straight Connector 54"/>
          <p:cNvCxnSpPr>
            <a:endCxn id="48" idx="1"/>
          </p:cNvCxnSpPr>
          <p:nvPr/>
        </p:nvCxnSpPr>
        <p:spPr bwMode="auto">
          <a:xfrm>
            <a:off x="2362200" y="5638800"/>
            <a:ext cx="762000" cy="381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63" name="Straight Connector 62"/>
          <p:cNvCxnSpPr>
            <a:stCxn id="48" idx="0"/>
          </p:cNvCxnSpPr>
          <p:nvPr/>
        </p:nvCxnSpPr>
        <p:spPr bwMode="auto">
          <a:xfrm rot="5400000" flipH="1" flipV="1">
            <a:off x="3617030" y="5141030"/>
            <a:ext cx="381000" cy="494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65" name="Straight Connector 64"/>
          <p:cNvCxnSpPr/>
          <p:nvPr/>
        </p:nvCxnSpPr>
        <p:spPr bwMode="auto">
          <a:xfrm>
            <a:off x="3810000" y="4876800"/>
            <a:ext cx="23622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67" name="Straight Arrow Connector 66"/>
          <p:cNvCxnSpPr/>
          <p:nvPr/>
        </p:nvCxnSpPr>
        <p:spPr bwMode="auto">
          <a:xfrm rot="5400000" flipH="1" flipV="1">
            <a:off x="5867400" y="4572000"/>
            <a:ext cx="609600" cy="15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68" name="TextBox 67"/>
          <p:cNvSpPr txBox="1"/>
          <p:nvPr/>
        </p:nvSpPr>
        <p:spPr>
          <a:xfrm>
            <a:off x="5181600" y="45720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</a:t>
            </a:r>
            <a:endParaRPr lang="en-US" dirty="0"/>
          </a:p>
        </p:txBody>
      </p:sp>
      <p:sp>
        <p:nvSpPr>
          <p:cNvPr id="71" name="TextBox 70"/>
          <p:cNvSpPr txBox="1"/>
          <p:nvPr/>
        </p:nvSpPr>
        <p:spPr>
          <a:xfrm>
            <a:off x="1981200" y="5181600"/>
            <a:ext cx="4081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Yes</a:t>
            </a:r>
            <a:endParaRPr lang="en-US" dirty="0"/>
          </a:p>
        </p:txBody>
      </p:sp>
      <p:cxnSp>
        <p:nvCxnSpPr>
          <p:cNvPr id="73" name="Straight Connector 72"/>
          <p:cNvCxnSpPr>
            <a:stCxn id="25" idx="0"/>
          </p:cNvCxnSpPr>
          <p:nvPr/>
        </p:nvCxnSpPr>
        <p:spPr bwMode="auto">
          <a:xfrm rot="5400000" flipH="1" flipV="1">
            <a:off x="7086600" y="3276600"/>
            <a:ext cx="762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Osama Aboul-Magd (Samsung)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C766EC1-6300-48C7-99AB-4A5F010FAC6E}" type="slidenum">
              <a:rPr lang="en-US"/>
              <a:pPr/>
              <a:t>7</a:t>
            </a:fld>
            <a:endParaRPr lang="en-US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References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IEEE 802.11-09/0059r4, “802.11ac proposed Selection Procedure”, March 2009.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100</TotalTime>
  <Words>616</Words>
  <Application>Microsoft Office PowerPoint</Application>
  <PresentationFormat>On-screen Show (4:3)</PresentationFormat>
  <Paragraphs>80</Paragraphs>
  <Slides>7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802-11-Submission</vt:lpstr>
      <vt:lpstr>Document</vt:lpstr>
      <vt:lpstr>TGac Ad Hoc Group Operation and Chair Selection Procedure</vt:lpstr>
      <vt:lpstr>Abstract</vt:lpstr>
      <vt:lpstr>Ad Hoc Chair Selection</vt:lpstr>
      <vt:lpstr>Ad Hoc Groups’ Operation </vt:lpstr>
      <vt:lpstr>Ad Hoc Groups</vt:lpstr>
      <vt:lpstr>Ad Hoc Chair Selection</vt:lpstr>
      <vt:lpstr>References</vt:lpstr>
    </vt:vector>
  </TitlesOfParts>
  <Company>Carleton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TGac Ad Hoc Groups’ Operation and Chair Selection</dc:title>
  <dc:creator>Osama</dc:creator>
  <cp:lastModifiedBy>Preferred Customer</cp:lastModifiedBy>
  <cp:revision>13</cp:revision>
  <cp:lastPrinted>1998-02-10T13:28:06Z</cp:lastPrinted>
  <dcterms:created xsi:type="dcterms:W3CDTF">2009-11-13T14:39:29Z</dcterms:created>
  <dcterms:modified xsi:type="dcterms:W3CDTF">2009-11-16T09:34:25Z</dcterms:modified>
</cp:coreProperties>
</file>