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73" r:id="rId2"/>
    <p:sldId id="276" r:id="rId3"/>
    <p:sldId id="270" r:id="rId4"/>
    <p:sldId id="303" r:id="rId5"/>
    <p:sldId id="271" r:id="rId6"/>
    <p:sldId id="302" r:id="rId7"/>
    <p:sldId id="304" r:id="rId8"/>
    <p:sldId id="305" r:id="rId9"/>
    <p:sldId id="296" r:id="rId10"/>
    <p:sldId id="299" r:id="rId11"/>
    <p:sldId id="292" r:id="rId12"/>
    <p:sldId id="295" r:id="rId13"/>
    <p:sldId id="297" r:id="rId14"/>
    <p:sldId id="293" r:id="rId15"/>
    <p:sldId id="294" r:id="rId16"/>
    <p:sldId id="285" r:id="rId17"/>
    <p:sldId id="307" r:id="rId18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CCFF"/>
    <a:srgbClr val="FFCCCC"/>
    <a:srgbClr val="FFFFCC"/>
    <a:srgbClr val="FF0000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8" autoAdjust="0"/>
    <p:restoredTop sz="94158" autoAdjust="0"/>
  </p:normalViewPr>
  <p:slideViewPr>
    <p:cSldViewPr snapToGrid="0">
      <p:cViewPr>
        <p:scale>
          <a:sx n="100" d="100"/>
          <a:sy n="100" d="100"/>
        </p:scale>
        <p:origin x="-59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19700" y="203200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3200"/>
            <a:ext cx="9636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465763" y="95488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6888" y="9548813"/>
            <a:ext cx="5127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B22601BB-DCBE-4EF2-A208-C5743B0BE9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48813"/>
            <a:ext cx="69056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7700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doc.: IEEE 802.11-yy/xxxxr0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Month Year</a:t>
            </a: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6300"/>
            <a:ext cx="49403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5pPr>
          </a:lstStyle>
          <a:p>
            <a:pPr lvl="4">
              <a:defRPr/>
            </a:pPr>
            <a:r>
              <a:rPr lang="ja-JP" altLang="en-US"/>
              <a:t>John Doe, Some Company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B8A1762-AD79-4342-A5BE-1BC9243C6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1988"/>
            <a:ext cx="690562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0400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18435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6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7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B9AB73AB-F5BC-4F96-8B3B-3EC99609BA1B}" type="slidenum">
              <a:rPr lang="en-US" altLang="ja-JP" smtClean="0">
                <a:ea typeface="ＭＳ Ｐゴシック"/>
                <a:cs typeface="ＭＳ Ｐゴシック"/>
              </a:rPr>
              <a:pPr/>
              <a:t>2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6867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6868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6869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36870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35664C08-A1A0-4D0A-BB69-734DE11593DD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11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8915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8916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8917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38918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0689624C-54C5-40FC-88D7-C231FC84E6A7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12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0963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0964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0965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40966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42130DC8-09B9-425F-955A-F7634B6ED8BB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13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3011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3012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3013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43014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41D56D67-B3A0-4D02-8382-B3BD6B0FA020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14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5059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5060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5061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45062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DE4486CC-E355-4226-9E54-158C39E3C07F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15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7107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7108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7109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4711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6A0E7809-070F-44E6-8115-4C652C61E793}" type="slidenum">
              <a:rPr lang="en-US" altLang="ja-JP" smtClean="0">
                <a:ea typeface="ＭＳ Ｐゴシック"/>
                <a:cs typeface="ＭＳ Ｐゴシック"/>
              </a:rPr>
              <a:pPr/>
              <a:t>16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49155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9156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49157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49158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7F70F1ED-084F-46FD-8D65-9A357008ADD4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17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0483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doc.: IEEE 802.11-yy/xxxxr0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4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ja-JP" altLang="en-US" smtClean="0">
                <a:ea typeface="ＭＳ Ｐゴシック"/>
                <a:cs typeface="ＭＳ Ｐゴシック"/>
              </a:rPr>
              <a:t>Month Year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ja-JP" altLang="en-US" smtClean="0">
                <a:ea typeface="ＭＳ Ｐゴシック"/>
                <a:cs typeface="ＭＳ Ｐゴシック"/>
              </a:rPr>
              <a:t>John Doe, Some Company</a:t>
            </a:r>
            <a:endParaRPr lang="en-US" altLang="ja-JP" smtClean="0">
              <a:ea typeface="ＭＳ Ｐゴシック"/>
              <a:cs typeface="ＭＳ Ｐゴシック"/>
            </a:endParaRPr>
          </a:p>
        </p:txBody>
      </p:sp>
      <p:sp>
        <p:nvSpPr>
          <p:cNvPr id="2048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/>
                <a:cs typeface="ＭＳ Ｐゴシック"/>
              </a:rPr>
              <a:t>Page </a:t>
            </a:r>
            <a:fld id="{E4DCD60B-B33B-4F13-ACB9-A60461C8C8EA}" type="slidenum">
              <a:rPr lang="en-US" altLang="ja-JP" smtClean="0">
                <a:ea typeface="ＭＳ Ｐゴシック"/>
                <a:cs typeface="ＭＳ Ｐゴシック"/>
              </a:rPr>
              <a:pPr/>
              <a:t>3</a:t>
            </a:fld>
            <a:endParaRPr lang="en-US" altLang="ja-JP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2531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2532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2533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2534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226F9A8B-18D8-4AB3-AFB7-3BBE5B059F13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4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4579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4580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4581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4582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7B34F628-BBA4-4F4A-B0B1-FB29E08EE5E5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5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6627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6628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6629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6630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0882E5F2-7237-4AE3-9096-8389FDC5C7DC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6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28675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8676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28677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28678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1BBCDED1-84BB-4173-AC41-3BC3C9530EE0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7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0723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0724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0725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30726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F9961EE3-D720-483D-84D3-6D461ED363EF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8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2771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2772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2773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32774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49950742-3725-409E-96D3-920999BE5212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9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明朝"/>
            </a:endParaRPr>
          </a:p>
        </p:txBody>
      </p:sp>
      <p:sp>
        <p:nvSpPr>
          <p:cNvPr id="34819" name="Header Placeholder 3"/>
          <p:cNvSpPr txBox="1">
            <a:spLocks noGrp="1"/>
          </p:cNvSpPr>
          <p:nvPr/>
        </p:nvSpPr>
        <p:spPr bwMode="auto">
          <a:xfrm>
            <a:off x="5260975" y="117475"/>
            <a:ext cx="839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ja-JP" altLang="en-US" sz="1400">
                <a:latin typeface="Times New Roman" pitchFamily="18" charset="0"/>
              </a:rPr>
              <a:t>doc.: IEEE 802.11-yy/xxxxr0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4820" name="Date Placeholder 4"/>
          <p:cNvSpPr txBox="1">
            <a:spLocks noGrp="1"/>
          </p:cNvSpPr>
          <p:nvPr/>
        </p:nvSpPr>
        <p:spPr bwMode="auto">
          <a:xfrm>
            <a:off x="635000" y="117475"/>
            <a:ext cx="963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>
                <a:latin typeface="Times New Roman" pitchFamily="18" charset="0"/>
              </a:rPr>
              <a:t>Month Year</a:t>
            </a:r>
            <a:endParaRPr lang="en-US" altLang="ja-JP" sz="1400">
              <a:latin typeface="Times New Roman" pitchFamily="18" charset="0"/>
            </a:endParaRPr>
          </a:p>
        </p:txBody>
      </p:sp>
      <p:sp>
        <p:nvSpPr>
          <p:cNvPr id="34821" name="Footer Placeholder 5"/>
          <p:cNvSpPr txBox="1">
            <a:spLocks noGrp="1"/>
          </p:cNvSpPr>
          <p:nvPr/>
        </p:nvSpPr>
        <p:spPr bwMode="auto">
          <a:xfrm>
            <a:off x="4973638" y="9551988"/>
            <a:ext cx="11271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>
                <a:latin typeface="Times New Roman" pitchFamily="18" charset="0"/>
              </a:rPr>
              <a:t>John Doe, Some Company</a:t>
            </a:r>
            <a:endParaRPr lang="en-US" altLang="ja-JP" b="0">
              <a:latin typeface="Times New Roman" pitchFamily="18" charset="0"/>
            </a:endParaRPr>
          </a:p>
        </p:txBody>
      </p:sp>
      <p:sp>
        <p:nvSpPr>
          <p:cNvPr id="34822" name="Slide Number Placeholder 6"/>
          <p:cNvSpPr txBox="1">
            <a:spLocks noGrp="1"/>
          </p:cNvSpPr>
          <p:nvPr/>
        </p:nvSpPr>
        <p:spPr bwMode="auto">
          <a:xfrm>
            <a:off x="3114675" y="95519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>
                <a:latin typeface="Times New Roman" pitchFamily="18" charset="0"/>
              </a:rPr>
              <a:t>Page </a:t>
            </a:r>
            <a:fld id="{70C4B017-9A31-4447-89B0-1033183F0E9F}" type="slidenum">
              <a:rPr lang="en-US" altLang="ja-JP" b="0">
                <a:latin typeface="Times New Roman" pitchFamily="18" charset="0"/>
              </a:rPr>
              <a:pPr algn="r" defTabSz="933450" eaLnBrk="0" hangingPunct="0"/>
              <a:t>10</a:t>
            </a:fld>
            <a:endParaRPr lang="en-US" altLang="ja-JP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E7EB373-85AA-4657-9383-B0CA82225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D02271E-BCB7-4A1E-BF3E-BDA74D0DD7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FA4AC2B-6299-4DC9-B028-401BAAF68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604B148-F4B1-4DB8-9380-10D631B062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70B8C73-CB61-4EB9-957C-523CEE1EDB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CA5E377-D614-4088-83ED-38D63EFD3D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B0906B8-59E5-4611-94FE-0023941634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DB4CED6-5B9C-473C-BDC5-4DFCCB340C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C3173EA-D7CF-4302-BEAC-8139CBE06A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30E82FA-06B5-4700-A34A-9C4D5A3DAF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F6D2CF0-AF8A-48D6-BBD6-8EB1200EB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65F0506-4E08-49C6-ADF5-FEC96C9F2D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354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6575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+mn-lt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A92271D-533F-4B80-BA05-C432D94EA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4629150" y="334963"/>
            <a:ext cx="3816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>
                <a:latin typeface="Times New Roman" pitchFamily="18" charset="0"/>
              </a:rPr>
              <a:t>doc.:IEEE 802.11-09/1036</a:t>
            </a:r>
            <a:r>
              <a:rPr lang="en-US" sz="1800">
                <a:latin typeface="Times New Roman" pitchFamily="18" charset="0"/>
              </a:rPr>
              <a:t>-00-00ac</a:t>
            </a:r>
            <a:endParaRPr lang="en-US" altLang="ja-JP" sz="1800">
              <a:latin typeface="Times New Roman" pitchFamily="18" charset="0"/>
            </a:endParaRPr>
          </a:p>
        </p:txBody>
      </p:sp>
      <p:sp>
        <p:nvSpPr>
          <p:cNvPr id="35431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  <a:ea typeface="ＭＳ Ｐゴシック" pitchFamily="50" charset="-128"/>
                <a:cs typeface="+mn-cs"/>
              </a:rPr>
              <a:t>Submission</a:t>
            </a:r>
          </a:p>
        </p:txBody>
      </p:sp>
      <p:sp>
        <p:nvSpPr>
          <p:cNvPr id="35431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50" charset="-128"/>
              <a:cs typeface="+mn-cs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6788150" y="6477000"/>
            <a:ext cx="178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b="0">
                <a:latin typeface="Times New Roman" pitchFamily="18" charset="0"/>
              </a:rPr>
              <a:t>Richard van Nee, Qualcomm</a:t>
            </a: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>
                <a:latin typeface="Times New Roman" pitchFamily="18" charset="0"/>
                <a:ea typeface="ＭＳ Ｐゴシック" charset="-128"/>
                <a:cs typeface="+mn-cs"/>
              </a:rPr>
              <a:t>September 2009</a:t>
            </a:r>
            <a:endParaRPr lang="en-US" sz="18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vannee@qualcomm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sz="3600" smtClean="0"/>
              <a:t>Uplink MU-MIMO Sensitivity to Power Differences and Synchronization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0A1FC00-F8D2-4539-B7AC-2A140F41534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524000" y="2667000"/>
            <a:ext cx="60960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600"/>
          </a:p>
          <a:p>
            <a:pPr algn="ctr"/>
            <a:endParaRPr lang="en-US" sz="1600"/>
          </a:p>
          <a:p>
            <a:pPr algn="ctr"/>
            <a:endParaRPr lang="en-US" sz="1600"/>
          </a:p>
          <a:p>
            <a:pPr algn="ctr"/>
            <a:r>
              <a:rPr lang="en-US" sz="1600"/>
              <a:t>Richard Van Nee, </a:t>
            </a:r>
            <a:r>
              <a:rPr lang="en-US" sz="1600" u="sng">
                <a:hlinkClick r:id="rId2"/>
              </a:rPr>
              <a:t>rvannee@qualcomm.com</a:t>
            </a:r>
            <a:endParaRPr lang="en-US" sz="1600" u="sng"/>
          </a:p>
          <a:p>
            <a:pPr algn="ctr"/>
            <a:endParaRPr lang="en-US" sz="1600" u="sng"/>
          </a:p>
          <a:p>
            <a:pPr algn="ctr"/>
            <a:endParaRPr lang="en-US" sz="1600" u="sng"/>
          </a:p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Simulated 6 single stream clients where half of the clients have x ns extra delay relative to the other half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76F47EF6-F20B-4AAC-AE4B-BA714319F55F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10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Timing Differences Simulation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7281775F-60B5-4FEE-975D-DDE012D5FC2F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10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ontent Placeholder 7"/>
          <p:cNvSpPr>
            <a:spLocks noGrp="1"/>
          </p:cNvSpPr>
          <p:nvPr>
            <p:ph idx="4294967295"/>
          </p:nvPr>
        </p:nvSpPr>
        <p:spPr>
          <a:xfrm>
            <a:off x="685800" y="5076825"/>
            <a:ext cx="7772400" cy="13430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Overall TX&amp;RX filter response modelled as a 10</a:t>
            </a:r>
            <a:r>
              <a:rPr lang="en-US" sz="2000" baseline="30000" smtClean="0"/>
              <a:t>th</a:t>
            </a:r>
            <a:r>
              <a:rPr lang="en-US" sz="2000" smtClean="0"/>
              <a:t> order Butterworth filter with single-sided bandwidth of 18.125 MHz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Response length is about 300 ns when looking at the -40dB point relative to the peak 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7A63AB3D-79DB-4B7A-8E1C-DFF6EB0FE338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11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Overall Filter Response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BBF6AD34-F453-408D-A42C-490418D3874D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11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pic>
        <p:nvPicPr>
          <p:cNvPr id="3584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1781175"/>
            <a:ext cx="4200525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7"/>
          <p:cNvSpPr>
            <a:spLocks noGrp="1"/>
          </p:cNvSpPr>
          <p:nvPr>
            <p:ph idx="4294967295"/>
          </p:nvPr>
        </p:nvSpPr>
        <p:spPr>
          <a:xfrm>
            <a:off x="685800" y="5095875"/>
            <a:ext cx="7772400" cy="13430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8 AP antennas, 6 single stream uplink clients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MMSE with ideal training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1000B packets, 64-QAM, rate 5/6, channel D-NLOS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Timing differences are a) 0, b) 200ns, c) 400ns, d) 600 ns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7E454B44-7B10-47A0-9E83-23945EDD5A53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12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Timing Differences With Filtering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922AD43E-5EDA-45A0-8C5B-2929003943A9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12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pic>
        <p:nvPicPr>
          <p:cNvPr id="3789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1557338"/>
            <a:ext cx="42005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Ran uplink SDMA simulations with a -40dBc SSB suppression at AP RX  </a:t>
            </a:r>
          </a:p>
          <a:p>
            <a:pPr eaLnBrk="1" hangingPunct="1"/>
            <a:r>
              <a:rPr lang="en-US" smtClean="0"/>
              <a:t>SSB suppression or any other nonlinear distortion causes cross-products of strong and weak uplink users that limit the tolerable power differences </a:t>
            </a:r>
          </a:p>
          <a:p>
            <a:pPr eaLnBrk="1" hangingPunct="1"/>
            <a:r>
              <a:rPr lang="en-US" smtClean="0"/>
              <a:t>Simulated 6 single stream clients where half of the clients are x dB weaker than the other half</a:t>
            </a:r>
          </a:p>
          <a:p>
            <a:pPr eaLnBrk="1" hangingPunct="1"/>
            <a:r>
              <a:rPr lang="en-US" smtClean="0"/>
              <a:t>Look at PER of the weaker clients only to get the worst case performance metric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248A4980-29A3-43EA-9179-9AA2BDA3790A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13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Power Differences Simulation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C787CB27-E6B3-4EE1-8218-1F48C56061C7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13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Content Placeholder 7"/>
          <p:cNvSpPr>
            <a:spLocks noGrp="1"/>
          </p:cNvSpPr>
          <p:nvPr>
            <p:ph idx="4294967295"/>
          </p:nvPr>
        </p:nvSpPr>
        <p:spPr>
          <a:xfrm>
            <a:off x="685800" y="4781550"/>
            <a:ext cx="7772400" cy="16383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1800" smtClean="0"/>
              <a:t>8 AP antennas, 6 single stream uplink clients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MMSE with ideal training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PER and SNR shown are from the clients with smallest power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1000B packets, 64-QAM, rate 5/6, channel D-NLOS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AP receiver has a -40 dBc I/Q imbalance 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Power differences are a) 0, b) 4 dB, c) 6 dB, d) 8 dB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F0BB7832-0E88-43F1-B814-BFE6FD63FB10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14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Power Differences with -40 dBc Nonlinearity at RX, Highest Rate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462844F8-EBAD-4DB6-AEBD-7D6AD1B6520D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14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pic>
        <p:nvPicPr>
          <p:cNvPr id="4198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1604963"/>
            <a:ext cx="42005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Content Placeholder 7"/>
          <p:cNvSpPr>
            <a:spLocks noGrp="1"/>
          </p:cNvSpPr>
          <p:nvPr>
            <p:ph idx="4294967295"/>
          </p:nvPr>
        </p:nvSpPr>
        <p:spPr>
          <a:xfrm>
            <a:off x="685800" y="4781550"/>
            <a:ext cx="7772400" cy="16383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1800" smtClean="0"/>
              <a:t>8 AP antennas, 6 single stream uplink clients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MMSE with ideal training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PER and SNR shown are from the clients with smallest power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1000B packets, BPSK, rate 1/2, channel D-NLOS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AP receiver has a -40 dBc I/Q imbalance </a:t>
            </a:r>
          </a:p>
          <a:p>
            <a:pPr eaLnBrk="1" hangingPunct="1">
              <a:spcBef>
                <a:spcPct val="0"/>
              </a:spcBef>
            </a:pPr>
            <a:r>
              <a:rPr lang="en-US" sz="1800" smtClean="0"/>
              <a:t>Power differences are a) 0, b) 6 dB, c) 12 dB, d) 18 dB, e) 24 dB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58A8DB6E-5DFB-45E5-BC47-2EBC3039BF89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15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Power Differences with -40 dBc Nonlinearity at RX, Lowest Rate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59275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47849A15-ADD2-498D-AF10-F4C1B6E958E6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15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pic>
        <p:nvPicPr>
          <p:cNvPr id="4403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1604963"/>
            <a:ext cx="42005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With long guard interval, timing differences between uplink clients can be in the order of 400 ns</a:t>
            </a:r>
          </a:p>
          <a:p>
            <a:pPr lvl="1" eaLnBrk="1" hangingPunct="1"/>
            <a:r>
              <a:rPr lang="en-US" smtClean="0"/>
              <a:t>This is consistent with the fact that short GI works well in practice, hence long GI has 400 ns excess delay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Frequency differences between uplink clients can be in the order of 4 kHz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Power differences between uplink clients can be about 6 dB for highest rates and much more for lower rates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57688" y="6475413"/>
            <a:ext cx="5048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F299253-0FF6-4F1E-8C76-0BFF153122AD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46083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Conclusions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7"/>
          <p:cNvSpPr>
            <a:spLocks noGrp="1"/>
          </p:cNvSpPr>
          <p:nvPr>
            <p:ph idx="4294967295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Implementation complexity of UL-MU-MIMO seems reasonable for both AP and client</a:t>
            </a:r>
          </a:p>
          <a:p>
            <a:pPr lvl="1" eaLnBrk="1" hangingPunct="1"/>
            <a:r>
              <a:rPr lang="en-US" smtClean="0"/>
              <a:t>Main impact is for AP that has to build MIMO decoding for more than 4 streams</a:t>
            </a:r>
          </a:p>
          <a:p>
            <a:pPr lvl="1" eaLnBrk="1" hangingPunct="1"/>
            <a:r>
              <a:rPr lang="en-US" smtClean="0"/>
              <a:t>Above needs to be done anyway if 11ac includes SU-MIMO for more than 4 streams  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Notice UL-MU-MIMO does not require CSI feedback</a:t>
            </a:r>
          </a:p>
          <a:p>
            <a:pPr lvl="1" eaLnBrk="1" hangingPunct="1"/>
            <a:r>
              <a:rPr lang="en-US" smtClean="0"/>
              <a:t>In this respect it is actually simpler than DL-MU-MIMO or single user beamforming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CA9D0DD6-0164-45E0-A5DB-9699DAB8EA32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17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Conclusions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UL-MIMO was presented in July meeting (11-09-0852)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Several questions came up regarding sensitivity to differences in power, timing, and frequency of uplink clients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presentation describes simulation results of the sensitivities mentioned above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0976BEED-5EA2-47E7-892C-0444930ABB6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Clients needs to respond to an AP uplink start indication with a timing accuracy in the order of 100 ns</a:t>
            </a:r>
          </a:p>
          <a:p>
            <a:pPr marL="1143000" lvl="2" eaLnBrk="1" hangingPunct="1"/>
            <a:r>
              <a:rPr lang="en-US" sz="1600" smtClean="0"/>
              <a:t>This should not be a problem, several current 11n products already have this accuracy in their SIFS response</a:t>
            </a:r>
          </a:p>
          <a:p>
            <a:pPr marL="1143000" lvl="2" eaLnBrk="1" hangingPunct="1"/>
            <a:r>
              <a:rPr lang="en-US" sz="1600" smtClean="0"/>
              <a:t>Use 800 ns long guard interval only for uplink SDMA to get 400 ns guard time to absorb timing errors + round trip delay differences between uplink clients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5788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66EF4AA-0A25-4858-9A1D-E104CB4FA40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Synchronization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7"/>
          <p:cNvSpPr>
            <a:spLocks noGrp="1"/>
          </p:cNvSpPr>
          <p:nvPr>
            <p:ph idx="4294967295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eaLnBrk="1" hangingPunct="1"/>
            <a:endParaRPr lang="en-US" sz="1600" smtClean="0"/>
          </a:p>
          <a:p>
            <a:pPr eaLnBrk="1" hangingPunct="1"/>
            <a:r>
              <a:rPr lang="en-US" smtClean="0"/>
              <a:t>Clients need to correct uplink transmissions for the frequency offset relative to the AP</a:t>
            </a:r>
          </a:p>
          <a:p>
            <a:pPr marL="1143000" lvl="2" eaLnBrk="1" hangingPunct="1"/>
            <a:r>
              <a:rPr lang="en-US" sz="1600" smtClean="0"/>
              <a:t>Similar to how a receiver corrects for frequency offset in carrier and symbol clock </a:t>
            </a:r>
          </a:p>
          <a:p>
            <a:pPr marL="1143000" lvl="2" eaLnBrk="1" hangingPunct="1"/>
            <a:r>
              <a:rPr lang="en-US" sz="1600" smtClean="0"/>
              <a:t>Frequency error is already measured on every AP packet with a typical accuracy in the order of a kHz or better for SNR&gt;10dB</a:t>
            </a:r>
          </a:p>
          <a:p>
            <a:pPr marL="1143000" lvl="2" eaLnBrk="1" hangingPunct="1"/>
            <a:r>
              <a:rPr lang="en-US" sz="1600" smtClean="0"/>
              <a:t>Correct for carrier frequency offset by applying the inverse offset to the transmitted samples</a:t>
            </a:r>
          </a:p>
          <a:p>
            <a:pPr marL="1143000" lvl="2" eaLnBrk="1" hangingPunct="1"/>
            <a:r>
              <a:rPr lang="en-US" sz="1600" smtClean="0"/>
              <a:t>Correct for sampling offset by applying a phase slope across the transmitted subcarriers and skipping or adding a guard time sample whenever the maximum phase slope exceeds </a:t>
            </a:r>
            <a:r>
              <a:rPr lang="en-US" sz="1600" smtClean="0">
                <a:sym typeface="Symbol" pitchFamily="18" charset="2"/>
              </a:rPr>
              <a:t></a:t>
            </a:r>
            <a:r>
              <a:rPr lang="en-US" sz="1600" smtClean="0"/>
              <a:t> </a:t>
            </a:r>
          </a:p>
          <a:p>
            <a:pPr marL="1143000" lvl="2" eaLnBrk="1" hangingPunct="1"/>
            <a:r>
              <a:rPr lang="en-US" sz="1600" smtClean="0"/>
              <a:t>Hardware to do the above already is exactly the same as required to correct for carrier and sampling offset in an 11n receiver 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40911C68-1B05-4B4E-A59D-7954BC8A2E35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4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Synchronization in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Clients may need to apply some power correction provided by the AP such that they are received at some maximum SNR at the AP</a:t>
            </a:r>
          </a:p>
          <a:p>
            <a:pPr eaLnBrk="1" hangingPunct="1"/>
            <a:r>
              <a:rPr lang="en-US" smtClean="0"/>
              <a:t>Far-away users that cannot meet the maximum SNR can still participate in UL-SDMA but at a lower MCS</a:t>
            </a:r>
          </a:p>
          <a:p>
            <a:pPr eaLnBrk="1" hangingPunct="1"/>
            <a:r>
              <a:rPr lang="en-US" smtClean="0"/>
              <a:t>Clients that are too strong or too weak may be excluded from UL-SDMA by AP</a:t>
            </a:r>
            <a:endParaRPr lang="en-US" sz="800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8039F9FA-DD82-48FF-A4EC-0E821F25E1E5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5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Power Differences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97375" y="6475413"/>
            <a:ext cx="4286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06129B4C-8E6D-4F4D-87DB-A5B57DCCB31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 both power and synchronization, only relative differences between uplink clients are relevant</a:t>
            </a:r>
          </a:p>
          <a:p>
            <a:pPr eaLnBrk="1" hangingPunct="1"/>
            <a:r>
              <a:rPr lang="en-US" smtClean="0"/>
              <a:t>Absolute power, frequency and timing errors do not cause problems</a:t>
            </a:r>
          </a:p>
          <a:p>
            <a:pPr lvl="1" eaLnBrk="1" hangingPunct="1"/>
            <a:r>
              <a:rPr lang="en-US" smtClean="0"/>
              <a:t>AP receiver can correct for average received power, frequency, and timing</a:t>
            </a:r>
          </a:p>
          <a:p>
            <a:pPr lvl="1" eaLnBrk="1" hangingPunct="1"/>
            <a:r>
              <a:rPr lang="en-US" smtClean="0"/>
              <a:t>Differential errors remain</a:t>
            </a:r>
          </a:p>
          <a:p>
            <a:pPr eaLnBrk="1" hangingPunct="1"/>
            <a:endParaRPr lang="en-US" sz="800" smtClean="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416E686B-2020-4157-AFAB-406B01A15CB8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6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Differential Accuracy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97375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03F4BCE4-B151-436F-9660-2FFD963F0A31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6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7"/>
          <p:cNvSpPr>
            <a:spLocks noGrp="1"/>
          </p:cNvSpPr>
          <p:nvPr>
            <p:ph idx="4294967295"/>
          </p:nvPr>
        </p:nvSpPr>
        <p:spPr>
          <a:xfrm>
            <a:off x="685800" y="1504950"/>
            <a:ext cx="7772400" cy="48958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Channel training 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AP needs to train up to 8 spatial streams based on VHT-LTFs in the uplink preambles from up to 8 clients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1400" smtClean="0"/>
              <a:t> </a:t>
            </a:r>
          </a:p>
          <a:p>
            <a:pPr eaLnBrk="1" hangingPunct="1">
              <a:spcBef>
                <a:spcPct val="0"/>
              </a:spcBef>
            </a:pPr>
            <a:endParaRPr lang="en-US" sz="800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MIMO decoding</a:t>
            </a:r>
          </a:p>
          <a:p>
            <a:pPr lvl="1" eaLnBrk="1" hangingPunct="1">
              <a:spcBef>
                <a:spcPct val="0"/>
              </a:spcBef>
            </a:pPr>
            <a:r>
              <a:rPr lang="en-US" smtClean="0"/>
              <a:t>Decoding complexity similar to SU-MIMO</a:t>
            </a:r>
          </a:p>
          <a:p>
            <a:pPr marL="1143000" lvl="2" eaLnBrk="1" hangingPunct="1">
              <a:spcBef>
                <a:spcPct val="0"/>
              </a:spcBef>
            </a:pPr>
            <a:r>
              <a:rPr lang="en-US" sz="1800" smtClean="0"/>
              <a:t>Maximum number of spatial streams up to 8</a:t>
            </a:r>
          </a:p>
          <a:p>
            <a:pPr eaLnBrk="1" hangingPunct="1">
              <a:spcBef>
                <a:spcPct val="0"/>
              </a:spcBef>
            </a:pPr>
            <a:endParaRPr lang="en-US" sz="800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Pilot tracking</a:t>
            </a:r>
          </a:p>
          <a:p>
            <a:pPr lvl="1">
              <a:spcBef>
                <a:spcPct val="0"/>
              </a:spcBef>
            </a:pPr>
            <a:r>
              <a:rPr lang="en-US" smtClean="0"/>
              <a:t>UL common phase estimation performed on a per-client basis</a:t>
            </a:r>
            <a:endParaRPr lang="en-US" sz="2800" smtClean="0"/>
          </a:p>
          <a:p>
            <a:pPr marL="1143000" lvl="2">
              <a:spcBef>
                <a:spcPct val="0"/>
              </a:spcBef>
            </a:pPr>
            <a:r>
              <a:rPr lang="en-US" sz="1600" smtClean="0"/>
              <a:t>accounts for different phase noise and residual frequency error per client</a:t>
            </a:r>
          </a:p>
          <a:p>
            <a:pPr marL="1143000" lvl="2">
              <a:spcBef>
                <a:spcPct val="0"/>
              </a:spcBef>
            </a:pPr>
            <a:r>
              <a:rPr lang="en-US" sz="1600" smtClean="0"/>
              <a:t>No change to pilot tone allocation required</a:t>
            </a:r>
          </a:p>
          <a:p>
            <a:pPr marL="1143000" lvl="2">
              <a:spcBef>
                <a:spcPct val="0"/>
              </a:spcBef>
            </a:pPr>
            <a:r>
              <a:rPr lang="en-US" sz="1600" smtClean="0"/>
              <a:t>AP can perform an MMSE on the pilot subcarriers to get per-user estimates </a:t>
            </a:r>
          </a:p>
          <a:p>
            <a:pPr eaLnBrk="1" hangingPunct="1">
              <a:spcBef>
                <a:spcPct val="0"/>
              </a:spcBef>
            </a:pPr>
            <a:endParaRPr lang="en-US" sz="800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Per user decoding, deinterleaving and descrambling 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719E0DAD-BE06-40D5-A128-B41812514A46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7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Changes in AP Processing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46575" y="6475413"/>
            <a:ext cx="5302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2CC78AA0-F1A8-4A69-B574-53C8923496E9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7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7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Simulated 6 single stream clients where half of the clients have x/2 kHz offset relative to the AP, while the other half has a –x/2 kHz offset relative to the AP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0CE5122D-8369-4124-9EF0-E8486D88EB92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8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Frequency Differences Simulation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97375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B6823DE8-8BD0-4EE4-ACB7-EDBF8CAF76D8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8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7"/>
          <p:cNvSpPr>
            <a:spLocks noGrp="1"/>
          </p:cNvSpPr>
          <p:nvPr>
            <p:ph idx="4294967295"/>
          </p:nvPr>
        </p:nvSpPr>
        <p:spPr>
          <a:xfrm>
            <a:off x="685800" y="5095875"/>
            <a:ext cx="7772400" cy="13430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000" smtClean="0"/>
              <a:t>8 AP antennas, 6 single stream uplink clients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MMSE with ideal training but with pilot phase tracking per client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1000B packets, 64-QAM, rate 5/6, channel D-NLOS</a:t>
            </a:r>
          </a:p>
          <a:p>
            <a:pPr eaLnBrk="1" hangingPunct="1">
              <a:spcBef>
                <a:spcPct val="0"/>
              </a:spcBef>
            </a:pPr>
            <a:r>
              <a:rPr lang="en-US" sz="2000" smtClean="0"/>
              <a:t>Frequency errors are a) 0, b) 2 kHz, c) 4 kHz, d) 8 kHz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BD51D201-2922-4319-9E30-C056EA34FF02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9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kumimoji="1" lang="en-US" sz="3200">
                <a:solidFill>
                  <a:schemeClr val="tx2"/>
                </a:solidFill>
                <a:latin typeface="Times New Roman" pitchFamily="18" charset="0"/>
              </a:rPr>
              <a:t>Uplink Frequency Differences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4397375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1C5724BE-287C-47F7-A66A-8887ABE5C1CD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9</a:t>
            </a:fld>
            <a:endParaRPr lang="en-US" altLang="ja-JP" b="0">
              <a:latin typeface="+mn-lt"/>
              <a:ea typeface="ＭＳ Ｐゴシック" pitchFamily="50" charset="-128"/>
              <a:cs typeface="+mn-cs"/>
            </a:endParaRPr>
          </a:p>
        </p:txBody>
      </p:sp>
      <p:pic>
        <p:nvPicPr>
          <p:cNvPr id="3174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1738" y="1376363"/>
            <a:ext cx="42005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16493</TotalTime>
  <Words>1163</Words>
  <Application>Microsoft Office PowerPoint</Application>
  <PresentationFormat>On-screen Show (4:3)</PresentationFormat>
  <Paragraphs>202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ＭＳ Ｐゴシック</vt:lpstr>
      <vt:lpstr>Times New Roman</vt:lpstr>
      <vt:lpstr>ＭＳ Ｐ明朝</vt:lpstr>
      <vt:lpstr>Symbol</vt:lpstr>
      <vt:lpstr>802-11-Submission</vt:lpstr>
      <vt:lpstr>Uplink MU-MIMO Sensitivity to Power Differences and Synchronization Errors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Qualcomm</cp:lastModifiedBy>
  <cp:revision>304</cp:revision>
  <cp:lastPrinted>1998-02-10T13:28:06Z</cp:lastPrinted>
  <dcterms:created xsi:type="dcterms:W3CDTF">2007-11-09T04:49:36Z</dcterms:created>
  <dcterms:modified xsi:type="dcterms:W3CDTF">2009-09-22T20:55:51Z</dcterms:modified>
</cp:coreProperties>
</file>