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9" r:id="rId2"/>
    <p:sldId id="271" r:id="rId3"/>
    <p:sldId id="293" r:id="rId4"/>
    <p:sldId id="312" r:id="rId5"/>
    <p:sldId id="294" r:id="rId6"/>
    <p:sldId id="307" r:id="rId7"/>
    <p:sldId id="311" r:id="rId8"/>
    <p:sldId id="321" r:id="rId9"/>
    <p:sldId id="296" r:id="rId10"/>
    <p:sldId id="318" r:id="rId11"/>
    <p:sldId id="297" r:id="rId12"/>
    <p:sldId id="319" r:id="rId13"/>
    <p:sldId id="313" r:id="rId14"/>
    <p:sldId id="300" r:id="rId15"/>
    <p:sldId id="301" r:id="rId16"/>
    <p:sldId id="316" r:id="rId17"/>
    <p:sldId id="315" r:id="rId18"/>
    <p:sldId id="302" r:id="rId19"/>
    <p:sldId id="304" r:id="rId20"/>
    <p:sldId id="323" r:id="rId21"/>
    <p:sldId id="305" r:id="rId22"/>
    <p:sldId id="322" r:id="rId23"/>
    <p:sldId id="277" r:id="rId24"/>
  </p:sldIdLst>
  <p:sldSz cx="9144000" cy="6858000" type="screen4x3"/>
  <p:notesSz cx="6934200" cy="92805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3300"/>
    <a:srgbClr val="99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31" autoAdjust="0"/>
  </p:normalViewPr>
  <p:slideViewPr>
    <p:cSldViewPr snapToGrid="0">
      <p:cViewPr>
        <p:scale>
          <a:sx n="90" d="100"/>
          <a:sy n="90" d="100"/>
        </p:scale>
        <p:origin x="-840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i="0"/>
            </a:lvl1pPr>
          </a:lstStyle>
          <a:p>
            <a:pPr>
              <a:defRPr/>
            </a:pPr>
            <a:r>
              <a:rPr lang="en-GB"/>
              <a:t>doc.: IEEE 802.11-08/1003r0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i="0"/>
            </a:lvl1pPr>
          </a:lstStyle>
          <a:p>
            <a:pPr>
              <a:defRPr/>
            </a:pPr>
            <a:r>
              <a:rPr lang="en-GB"/>
              <a:t>September 2008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i="0"/>
            </a:lvl1pPr>
          </a:lstStyle>
          <a:p>
            <a:pPr>
              <a:defRPr/>
            </a:pPr>
            <a:r>
              <a:rPr lang="en-GB"/>
              <a:t>Alex Ashley, NDS Ltd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i="0"/>
            </a:lvl1pPr>
          </a:lstStyle>
          <a:p>
            <a:pPr>
              <a:defRPr/>
            </a:pPr>
            <a:r>
              <a:rPr lang="en-GB"/>
              <a:t>Page </a:t>
            </a:r>
            <a:fld id="{E8C35B8D-1285-4127-9594-26A57B0B57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 i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i="0"/>
            </a:lvl1pPr>
          </a:lstStyle>
          <a:p>
            <a:pPr>
              <a:defRPr/>
            </a:pPr>
            <a:r>
              <a:rPr lang="en-GB"/>
              <a:t>doc.: IEEE 802.11-08/1003r0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i="0"/>
            </a:lvl1pPr>
          </a:lstStyle>
          <a:p>
            <a:pPr>
              <a:defRPr/>
            </a:pPr>
            <a:r>
              <a:rPr lang="en-GB"/>
              <a:t>September 2008</a:t>
            </a:r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i="0"/>
            </a:lvl5pPr>
          </a:lstStyle>
          <a:p>
            <a:pPr lvl="4">
              <a:defRPr/>
            </a:pPr>
            <a:r>
              <a:rPr lang="en-GB"/>
              <a:t>Alex Ashley, NDS Ltd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i="0"/>
            </a:lvl1pPr>
          </a:lstStyle>
          <a:p>
            <a:pPr>
              <a:defRPr/>
            </a:pPr>
            <a:r>
              <a:rPr lang="en-GB"/>
              <a:t>Page </a:t>
            </a:r>
            <a:fld id="{51F477E9-790B-4AE7-BE0D-EC7252AE38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i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802.11-08/1003r0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smtClean="0"/>
              <a:t>September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Alex Ashley, NDS Ltd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9F08CF59-B545-4707-A45A-D0033A2A5677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802.11-08/1003r0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smtClean="0"/>
              <a:t>September 2008</a:t>
            </a:r>
          </a:p>
        </p:txBody>
      </p:sp>
      <p:sp>
        <p:nvSpPr>
          <p:cNvPr id="4813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Alex Ashley, NDS Ltd</a:t>
            </a:r>
          </a:p>
        </p:txBody>
      </p:sp>
      <p:sp>
        <p:nvSpPr>
          <p:cNvPr id="481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4432B5DA-4ABF-4FB6-8355-11CAFE7FF261}" type="slidenum">
              <a:rPr lang="en-GB" smtClean="0"/>
              <a:pPr/>
              <a:t>14</a:t>
            </a:fld>
            <a:endParaRPr lang="en-GB" smtClean="0"/>
          </a:p>
        </p:txBody>
      </p:sp>
      <p:sp>
        <p:nvSpPr>
          <p:cNvPr id="48134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i="0"/>
              <a:t>doc.: IEEE 802.11-07/2752r1</a:t>
            </a:r>
          </a:p>
        </p:txBody>
      </p:sp>
      <p:sp>
        <p:nvSpPr>
          <p:cNvPr id="4813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 i="0"/>
              <a:t>November 2007</a:t>
            </a:r>
          </a:p>
        </p:txBody>
      </p:sp>
      <p:sp>
        <p:nvSpPr>
          <p:cNvPr id="48136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i="0"/>
              <a:t>Peter Ecclesine, Cisco Systems</a:t>
            </a:r>
          </a:p>
        </p:txBody>
      </p:sp>
      <p:sp>
        <p:nvSpPr>
          <p:cNvPr id="48137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i="0"/>
              <a:t>Page </a:t>
            </a:r>
            <a:fld id="{48E4A05C-A2C2-45CA-A26C-E55FEAC24D42}" type="slidenum">
              <a:rPr lang="en-US" i="0"/>
              <a:pPr algn="r" defTabSz="933450"/>
              <a:t>14</a:t>
            </a:fld>
            <a:endParaRPr lang="en-US" i="0"/>
          </a:p>
        </p:txBody>
      </p:sp>
      <p:sp>
        <p:nvSpPr>
          <p:cNvPr id="48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8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Look at QSE work to see how this should be done</a:t>
            </a:r>
          </a:p>
        </p:txBody>
      </p:sp>
      <p:sp>
        <p:nvSpPr>
          <p:cNvPr id="5018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802.11-08/1003r0</a:t>
            </a:r>
          </a:p>
        </p:txBody>
      </p:sp>
      <p:sp>
        <p:nvSpPr>
          <p:cNvPr id="50181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smtClean="0"/>
              <a:t>September 2008</a:t>
            </a:r>
          </a:p>
        </p:txBody>
      </p:sp>
      <p:sp>
        <p:nvSpPr>
          <p:cNvPr id="50182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Alex Ashley, NDS Ltd</a:t>
            </a:r>
          </a:p>
        </p:txBody>
      </p:sp>
      <p:sp>
        <p:nvSpPr>
          <p:cNvPr id="5018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F460FF5D-194B-4EFD-9303-2DE45ABE3C09}" type="slidenum">
              <a:rPr lang="en-GB" smtClean="0"/>
              <a:pPr/>
              <a:t>21</a:t>
            </a:fld>
            <a:endParaRPr lang="en-GB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Look at QSE work to see how this should be done</a:t>
            </a:r>
          </a:p>
        </p:txBody>
      </p:sp>
      <p:sp>
        <p:nvSpPr>
          <p:cNvPr id="5018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802.11-08/1003r0</a:t>
            </a:r>
          </a:p>
        </p:txBody>
      </p:sp>
      <p:sp>
        <p:nvSpPr>
          <p:cNvPr id="50181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smtClean="0"/>
              <a:t>September 2008</a:t>
            </a:r>
          </a:p>
        </p:txBody>
      </p:sp>
      <p:sp>
        <p:nvSpPr>
          <p:cNvPr id="50182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Alex Ashley, NDS Ltd</a:t>
            </a:r>
          </a:p>
        </p:txBody>
      </p:sp>
      <p:sp>
        <p:nvSpPr>
          <p:cNvPr id="5018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F460FF5D-194B-4EFD-9303-2DE45ABE3C09}" type="slidenum">
              <a:rPr lang="en-GB" smtClean="0"/>
              <a:pPr/>
              <a:t>22</a:t>
            </a:fld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802.11-08/1003r0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smtClean="0"/>
              <a:t>September 2008</a:t>
            </a:r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Alex Ashley, NDS Ltd</a:t>
            </a:r>
          </a:p>
        </p:txBody>
      </p:sp>
      <p:sp>
        <p:nvSpPr>
          <p:cNvPr id="348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EB07B931-2E6F-4D7E-BB22-9BE1C7FC09EE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i="0"/>
              <a:t>doc.: IEEE 802.11-07/2752r1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 i="0"/>
              <a:t>November 2007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i="0"/>
              <a:t>Peter Ecclesine, Cisco Systems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i="0"/>
              <a:t>Page </a:t>
            </a:r>
            <a:fld id="{9FEC760A-6C6F-4BFD-A20E-DD88BDDD7370}" type="slidenum">
              <a:rPr lang="en-US" i="0"/>
              <a:pPr algn="r" defTabSz="933450"/>
              <a:t>2</a:t>
            </a:fld>
            <a:endParaRPr lang="en-US" i="0"/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584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802.11-08/1003r0</a:t>
            </a:r>
          </a:p>
        </p:txBody>
      </p:sp>
      <p:sp>
        <p:nvSpPr>
          <p:cNvPr id="3584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smtClean="0"/>
              <a:t>September 2008</a:t>
            </a:r>
          </a:p>
        </p:txBody>
      </p:sp>
      <p:sp>
        <p:nvSpPr>
          <p:cNvPr id="3584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Alex Ashley, NDS Ltd</a:t>
            </a:r>
          </a:p>
        </p:txBody>
      </p:sp>
      <p:sp>
        <p:nvSpPr>
          <p:cNvPr id="3584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FEBF36AE-347F-4E72-8361-35C0EF41D449}" type="slidenum">
              <a:rPr lang="en-GB" smtClean="0"/>
              <a:pPr/>
              <a:t>5</a:t>
            </a:fld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789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802.11-08/1003r0</a:t>
            </a:r>
          </a:p>
        </p:txBody>
      </p:sp>
      <p:sp>
        <p:nvSpPr>
          <p:cNvPr id="3789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smtClean="0"/>
              <a:t>September 2008</a:t>
            </a:r>
          </a:p>
        </p:txBody>
      </p:sp>
      <p:sp>
        <p:nvSpPr>
          <p:cNvPr id="3789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Alex Ashley, NDS Ltd</a:t>
            </a:r>
          </a:p>
        </p:txBody>
      </p:sp>
      <p:sp>
        <p:nvSpPr>
          <p:cNvPr id="3789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EB751535-F669-468E-A755-2B4A62CBCFCF}" type="slidenum">
              <a:rPr lang="en-GB" smtClean="0"/>
              <a:pPr/>
              <a:t>6</a:t>
            </a:fld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19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802.11-08/1003r0</a:t>
            </a:r>
          </a:p>
        </p:txBody>
      </p:sp>
      <p:sp>
        <p:nvSpPr>
          <p:cNvPr id="419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smtClean="0"/>
              <a:t>September 2008</a:t>
            </a:r>
          </a:p>
        </p:txBody>
      </p:sp>
      <p:sp>
        <p:nvSpPr>
          <p:cNvPr id="419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Alex Ashley, NDS Ltd</a:t>
            </a:r>
          </a:p>
        </p:txBody>
      </p:sp>
      <p:sp>
        <p:nvSpPr>
          <p:cNvPr id="419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85DAF2D1-A092-4D4E-B017-EDBBBD66F840}" type="slidenum">
              <a:rPr lang="en-GB" smtClean="0"/>
              <a:pPr/>
              <a:t>7</a:t>
            </a:fld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802.11-08/1003r0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September 2008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Alex Ashley, NDS Ltd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51F477E9-790B-4AE7-BE0D-EC7252AE3884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4506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802.11-08/1003r0</a:t>
            </a:r>
          </a:p>
        </p:txBody>
      </p:sp>
      <p:sp>
        <p:nvSpPr>
          <p:cNvPr id="45061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smtClean="0"/>
              <a:t>September 2008</a:t>
            </a:r>
          </a:p>
        </p:txBody>
      </p:sp>
      <p:sp>
        <p:nvSpPr>
          <p:cNvPr id="45062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Alex Ashley, NDS Ltd</a:t>
            </a:r>
          </a:p>
        </p:txBody>
      </p:sp>
      <p:sp>
        <p:nvSpPr>
          <p:cNvPr id="4506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B317332-719C-427F-8F75-1E025232C5DA}" type="slidenum">
              <a:rPr lang="en-GB" smtClean="0"/>
              <a:pPr/>
              <a:t>10</a:t>
            </a:fld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4608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802.11-08/1003r0</a:t>
            </a:r>
          </a:p>
        </p:txBody>
      </p:sp>
      <p:sp>
        <p:nvSpPr>
          <p:cNvPr id="4608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smtClean="0"/>
              <a:t>September 2008</a:t>
            </a:r>
          </a:p>
        </p:txBody>
      </p:sp>
      <p:sp>
        <p:nvSpPr>
          <p:cNvPr id="4608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Alex Ashley, NDS Ltd</a:t>
            </a:r>
          </a:p>
        </p:txBody>
      </p:sp>
      <p:sp>
        <p:nvSpPr>
          <p:cNvPr id="4608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D390451E-D80A-49BB-962C-27D429464873}" type="slidenum">
              <a:rPr lang="en-GB" smtClean="0"/>
              <a:pPr/>
              <a:t>11</a:t>
            </a:fld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802.11-08/1003r0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September 2008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Alex Ashley, NDS Ltd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51F477E9-790B-4AE7-BE0D-EC7252AE3884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2009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1F5F6B2-1FC6-4ED0-872A-392F0CF3A3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2009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32588A27-5C21-4D96-914D-86D0054ABB6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2009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739DCFEB-6830-41BD-94B2-90101FBFFB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0668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Ganesh Venkatesan,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688D1A8-D8F3-4E6A-BDF0-708DC1F1FD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2009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CF03B05-026E-44D8-9165-F60A74B92F1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2009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619CF40-A3B5-4E94-8007-58C956FC3F7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2009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93BD89CB-ACD5-4C21-9D31-4CD763C4DC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2009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43D8C21-F0BA-4045-890D-882514FF34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2009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97993231-C0F5-4E81-87C5-D89E11B9FD6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2009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6C1244B-BE2C-4096-AE1D-565F162703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2009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A1005C76-7A19-47EE-85BD-4583A0F111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2009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5D8CC5B2-3421-4537-A370-CFD58D5168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i="0"/>
            </a:lvl1pPr>
          </a:lstStyle>
          <a:p>
            <a:pPr>
              <a:defRPr/>
            </a:pPr>
            <a:r>
              <a:rPr lang="en-US" smtClean="0"/>
              <a:t>Nov 2009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188" y="6475413"/>
            <a:ext cx="23447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i="0"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i="0"/>
            </a:lvl1pPr>
          </a:lstStyle>
          <a:p>
            <a:pPr>
              <a:defRPr/>
            </a:pPr>
            <a:r>
              <a:rPr lang="en-GB"/>
              <a:t>Slide </a:t>
            </a:r>
            <a:fld id="{CE9EF2AA-74EE-43C4-9700-DC5F1C1C73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550" y="334963"/>
            <a:ext cx="32829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i="0" dirty="0"/>
              <a:t>doc.: IEEE </a:t>
            </a:r>
            <a:r>
              <a:rPr lang="en-GB" sz="1800" b="1" i="0" dirty="0" smtClean="0"/>
              <a:t>802.11-09/0926r6</a:t>
            </a:r>
            <a:endParaRPr lang="en-GB" sz="1800" b="1" i="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i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08/11-08-1214-02-00aa-11e-tutorial.ppt" TargetMode="Externa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1066800"/>
          </a:xfrm>
          <a:noFill/>
        </p:spPr>
        <p:txBody>
          <a:bodyPr/>
          <a:lstStyle/>
          <a:p>
            <a:r>
              <a:rPr lang="en-US" sz="2000" dirty="0" smtClean="0"/>
              <a:t>802.11 -- Interworking with 802.1Qat Stream Reservation Protocol</a:t>
            </a:r>
            <a:endParaRPr lang="en-GB" sz="2000" dirty="0" smtClean="0"/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00213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2009-11-19</a:t>
            </a:r>
          </a:p>
        </p:txBody>
      </p:sp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533400" y="23272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i="0"/>
              <a:t>Authors:</a:t>
            </a:r>
            <a:endParaRPr lang="en-GB" sz="2000" i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31813" y="2784475"/>
          <a:ext cx="7848600" cy="2660650"/>
        </p:xfrm>
        <a:graphic>
          <a:graphicData uri="http://schemas.openxmlformats.org/presentationml/2006/ole">
            <p:oleObj spid="_x0000_s1026" name="Document" r:id="rId4" imgW="8706169" imgH="2957123" progId="Word.Document.8">
              <p:embed/>
            </p:oleObj>
          </a:graphicData>
        </a:graphic>
      </p:graphicFrame>
      <p:sp>
        <p:nvSpPr>
          <p:cNvPr id="1030" name="Date Placeholder 8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2009</a:t>
            </a:r>
            <a:endParaRPr lang="en-GB" smtClean="0"/>
          </a:p>
        </p:txBody>
      </p:sp>
      <p:sp>
        <p:nvSpPr>
          <p:cNvPr id="1031" name="Footer Placeholder 9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1032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7D0F3E4F-29A3-4BDA-9FB7-220C4C6BFA69}" type="slidenum">
              <a:rPr lang="en-GB" smtClean="0"/>
              <a:pPr/>
              <a:t>1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5"/>
          <p:cNvSpPr txBox="1">
            <a:spLocks noChangeArrowheads="1"/>
          </p:cNvSpPr>
          <p:nvPr/>
        </p:nvSpPr>
        <p:spPr bwMode="auto">
          <a:xfrm>
            <a:off x="714375" y="785813"/>
            <a:ext cx="77866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/>
              <a:t>Case 2: MSRP Handling at </a:t>
            </a:r>
            <a:r>
              <a:rPr lang="en-US" sz="2400" b="1" dirty="0" smtClean="0"/>
              <a:t>Q-AP/DMN </a:t>
            </a:r>
            <a:r>
              <a:rPr lang="en-US" sz="2400" b="1" dirty="0"/>
              <a:t>(to Talker/Listener)</a:t>
            </a:r>
          </a:p>
        </p:txBody>
      </p:sp>
      <p:sp>
        <p:nvSpPr>
          <p:cNvPr id="18435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2009</a:t>
            </a:r>
            <a:endParaRPr lang="en-GB" smtClean="0"/>
          </a:p>
        </p:txBody>
      </p:sp>
      <p:sp>
        <p:nvSpPr>
          <p:cNvPr id="1843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18437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0A9A07D3-BE51-4C39-8124-0319B6ED658B}" type="slidenum">
              <a:rPr lang="en-GB" smtClean="0"/>
              <a:pPr/>
              <a:t>10</a:t>
            </a:fld>
            <a:endParaRPr lang="en-GB" smtClean="0"/>
          </a:p>
        </p:txBody>
      </p:sp>
      <p:pic>
        <p:nvPicPr>
          <p:cNvPr id="184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46663" y="1620838"/>
            <a:ext cx="3995737" cy="33401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18440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0701" y="1516889"/>
            <a:ext cx="4483242" cy="3577627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5"/>
          <p:cNvSpPr txBox="1">
            <a:spLocks noChangeArrowheads="1"/>
          </p:cNvSpPr>
          <p:nvPr/>
        </p:nvSpPr>
        <p:spPr bwMode="auto">
          <a:xfrm>
            <a:off x="71438" y="785813"/>
            <a:ext cx="90725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Table Q.3 SRP to MLME QoS Services Mapping</a:t>
            </a:r>
          </a:p>
        </p:txBody>
      </p:sp>
      <p:sp>
        <p:nvSpPr>
          <p:cNvPr id="19459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2009</a:t>
            </a:r>
            <a:endParaRPr lang="en-GB" smtClean="0"/>
          </a:p>
        </p:txBody>
      </p:sp>
      <p:sp>
        <p:nvSpPr>
          <p:cNvPr id="19460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19461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054E87F4-D18B-401A-BCA6-50B76AB03345}" type="slidenum">
              <a:rPr lang="en-GB" smtClean="0"/>
              <a:pPr/>
              <a:t>11</a:t>
            </a:fld>
            <a:endParaRPr lang="en-GB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42938" y="1857375"/>
          <a:ext cx="7929620" cy="4155448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1982405"/>
                <a:gridCol w="1982405"/>
                <a:gridCol w="1982405"/>
                <a:gridCol w="1982405"/>
              </a:tblGrid>
              <a:tr h="749302">
                <a:tc>
                  <a:txBody>
                    <a:bodyPr/>
                    <a:lstStyle/>
                    <a:p>
                      <a:r>
                        <a:rPr lang="en-US" dirty="0" smtClean="0"/>
                        <a:t>MSRP</a:t>
                      </a:r>
                      <a:r>
                        <a:rPr lang="en-US" baseline="0" dirty="0" smtClean="0"/>
                        <a:t> Attribute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MAD Primitive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MLME</a:t>
                      </a:r>
                      <a:r>
                        <a:rPr lang="en-US" baseline="0" dirty="0" smtClean="0"/>
                        <a:t> QoS Service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74930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Talker</a:t>
                      </a:r>
                      <a:r>
                        <a:rPr lang="en-US" sz="1400" baseline="0" dirty="0" smtClean="0"/>
                        <a:t> Advertise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MAD_Join_Request</a:t>
                      </a:r>
                      <a:r>
                        <a:rPr lang="en-US" sz="1400" baseline="0" dirty="0" smtClean="0"/>
                        <a:t> (new)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MLME.QUERY</a:t>
                      </a:r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Query bandwidth</a:t>
                      </a:r>
                      <a:r>
                        <a:rPr lang="en-US" sz="1400" baseline="0" dirty="0" smtClean="0"/>
                        <a:t> availability without reservation</a:t>
                      </a:r>
                      <a:endParaRPr lang="en-US" sz="1400" dirty="0"/>
                    </a:p>
                  </a:txBody>
                  <a:tcPr/>
                </a:tc>
              </a:tr>
              <a:tr h="74930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Listener</a:t>
                      </a:r>
                      <a:r>
                        <a:rPr lang="en-US" sz="1400" baseline="0" dirty="0" smtClean="0"/>
                        <a:t> Ready or Listener Ready Failed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MAD_Join_Request</a:t>
                      </a:r>
                      <a:r>
                        <a:rPr lang="en-US" sz="1400" baseline="0" dirty="0" smtClean="0"/>
                        <a:t> (new)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MLME.ADDTS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Reserve bandwidth for a stream</a:t>
                      </a:r>
                      <a:endParaRPr lang="en-US" sz="1400" dirty="0"/>
                    </a:p>
                  </a:txBody>
                  <a:tcPr/>
                </a:tc>
              </a:tr>
              <a:tr h="74930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Listener</a:t>
                      </a:r>
                      <a:r>
                        <a:rPr lang="en-US" sz="1400" baseline="0" dirty="0" smtClean="0"/>
                        <a:t> Ready or Listener Ready Failed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MAD_Join_Request</a:t>
                      </a:r>
                      <a:r>
                        <a:rPr lang="en-US" sz="1400" dirty="0" smtClean="0"/>
                        <a:t> ()</a:t>
                      </a:r>
                      <a:r>
                        <a:rPr lang="en-US" sz="1400" baseline="0" dirty="0" smtClean="0"/>
                        <a:t> 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MLME.ADDTS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Modify</a:t>
                      </a:r>
                      <a:r>
                        <a:rPr lang="en-US" sz="1400" baseline="0" dirty="0" smtClean="0"/>
                        <a:t> bandwidth reserved for a stream – </a:t>
                      </a:r>
                      <a:r>
                        <a:rPr lang="en-US" sz="1400" i="1" baseline="0" dirty="0" smtClean="0"/>
                        <a:t>no renewal needed, if requirements have not changed.</a:t>
                      </a:r>
                      <a:endParaRPr lang="en-US" sz="1400" i="1" dirty="0"/>
                    </a:p>
                  </a:txBody>
                  <a:tcPr/>
                </a:tc>
              </a:tr>
              <a:tr h="74930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Listener</a:t>
                      </a:r>
                      <a:r>
                        <a:rPr lang="en-US" sz="1400" baseline="0" dirty="0" smtClean="0"/>
                        <a:t> Request Removed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MAD_Leave_Request</a:t>
                      </a:r>
                      <a:r>
                        <a:rPr lang="en-US" sz="1400" dirty="0" smtClean="0"/>
                        <a:t> ()</a:t>
                      </a:r>
                      <a:r>
                        <a:rPr lang="en-US" sz="1400" baseline="0" dirty="0" smtClean="0"/>
                        <a:t> 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MLME.DELTS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Free</a:t>
                      </a:r>
                      <a:r>
                        <a:rPr lang="en-US" sz="1400" baseline="0" dirty="0" smtClean="0"/>
                        <a:t> bandwidth associated with a stream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483" name="TextBox 7"/>
          <p:cNvSpPr txBox="1">
            <a:spLocks noChangeArrowheads="1"/>
          </p:cNvSpPr>
          <p:nvPr/>
        </p:nvSpPr>
        <p:spPr bwMode="auto">
          <a:xfrm>
            <a:off x="714375" y="6081713"/>
            <a:ext cx="43957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MAD – MRP (Multiple Registration Protocol) Attribute Declaration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2009</a:t>
            </a:r>
            <a:endParaRPr lang="en-GB" smtClean="0"/>
          </a:p>
        </p:txBody>
      </p:sp>
      <p:sp>
        <p:nvSpPr>
          <p:cNvPr id="2048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187E357D-48F3-4169-BCA7-AC7551F085D6}" type="slidenum">
              <a:rPr lang="en-GB" smtClean="0"/>
              <a:pPr/>
              <a:t>12</a:t>
            </a:fld>
            <a:endParaRPr lang="en-GB" smtClean="0"/>
          </a:p>
        </p:txBody>
      </p:sp>
      <p:sp>
        <p:nvSpPr>
          <p:cNvPr id="20485" name="TextBox 5"/>
          <p:cNvSpPr txBox="1">
            <a:spLocks noChangeArrowheads="1"/>
          </p:cNvSpPr>
          <p:nvPr/>
        </p:nvSpPr>
        <p:spPr bwMode="auto">
          <a:xfrm>
            <a:off x="714375" y="785813"/>
            <a:ext cx="77866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dirty="0"/>
              <a:t>Changes to 802.11 -- Summary</a:t>
            </a:r>
          </a:p>
        </p:txBody>
      </p:sp>
      <p:sp>
        <p:nvSpPr>
          <p:cNvPr id="20486" name="TextBox 5"/>
          <p:cNvSpPr txBox="1">
            <a:spLocks noChangeArrowheads="1"/>
          </p:cNvSpPr>
          <p:nvPr/>
        </p:nvSpPr>
        <p:spPr bwMode="auto">
          <a:xfrm>
            <a:off x="771525" y="1567363"/>
            <a:ext cx="777875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buFont typeface="Times New Roman" pitchFamily="18" charset="0"/>
              <a:buAutoNum type="arabicPeriod"/>
            </a:pPr>
            <a:r>
              <a:rPr lang="en-US" sz="2400" i="0" dirty="0" smtClean="0"/>
              <a:t>Ability </a:t>
            </a:r>
            <a:r>
              <a:rPr lang="en-US" sz="2400" i="0" dirty="0"/>
              <a:t>for </a:t>
            </a:r>
            <a:r>
              <a:rPr lang="en-US" sz="2400" i="0" dirty="0" smtClean="0"/>
              <a:t>QAPs </a:t>
            </a:r>
            <a:r>
              <a:rPr lang="en-US" sz="2400" i="0" dirty="0"/>
              <a:t>to send Autonomous ADDTS </a:t>
            </a:r>
            <a:r>
              <a:rPr lang="en-US" sz="2400" i="0" dirty="0" smtClean="0"/>
              <a:t>Response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en-US" sz="2400" i="0" dirty="0" smtClean="0"/>
              <a:t>Add MLME-QUERY.{</a:t>
            </a:r>
            <a:r>
              <a:rPr lang="en-US" sz="2400" i="0" dirty="0" err="1" smtClean="0"/>
              <a:t>request|confirm</a:t>
            </a:r>
            <a:r>
              <a:rPr lang="en-US" sz="2400" i="0" dirty="0" smtClean="0"/>
              <a:t>}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en-US" sz="2400" i="0" dirty="0" smtClean="0"/>
              <a:t>Modify MLME-ADDTS.{</a:t>
            </a:r>
            <a:r>
              <a:rPr lang="en-US" sz="2400" i="0" dirty="0" err="1" smtClean="0"/>
              <a:t>request|confirm</a:t>
            </a:r>
            <a:r>
              <a:rPr lang="en-US" sz="2400" i="0" dirty="0" smtClean="0"/>
              <a:t>}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en-US" sz="2400" i="0" dirty="0" smtClean="0"/>
              <a:t>Allow MLME-ADDTS.{</a:t>
            </a:r>
            <a:r>
              <a:rPr lang="en-US" sz="2400" i="0" dirty="0" err="1" smtClean="0"/>
              <a:t>request|confirm</a:t>
            </a:r>
            <a:r>
              <a:rPr lang="en-US" sz="2400" i="0" dirty="0" smtClean="0"/>
              <a:t>} to be invoked at the AP STA</a:t>
            </a:r>
            <a:endParaRPr lang="en-US" sz="2400" i="0" dirty="0"/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688649" y="3359641"/>
            <a:ext cx="77866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dirty="0" smtClean="0"/>
              <a:t>802.1Qat</a:t>
            </a:r>
            <a:endParaRPr lang="en-US" sz="3200" b="1" dirty="0"/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710175" y="3910247"/>
            <a:ext cx="777875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buFont typeface="Times New Roman" pitchFamily="18" charset="0"/>
              <a:buAutoNum type="arabicPeriod"/>
            </a:pPr>
            <a:r>
              <a:rPr lang="en-US" sz="2000" i="0" dirty="0" smtClean="0"/>
              <a:t>Mandate that 802.11 STAs and APs supporting SRP shall also support EDCA Admission Control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en-US" sz="2000" i="0" dirty="0" smtClean="0"/>
              <a:t>The 802.11 AP and SRP DMN shall co-exist in the same device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en-US" sz="2000" i="0" dirty="0" smtClean="0"/>
              <a:t>The SRP DMN shall generate 802.11 TSPECs as described in </a:t>
            </a:r>
            <a:r>
              <a:rPr lang="en-US" sz="2000" i="0" dirty="0" smtClean="0">
                <a:hlinkClick r:id="rId3" action="ppaction://hlinksldjump"/>
              </a:rPr>
              <a:t>slide</a:t>
            </a:r>
            <a:r>
              <a:rPr lang="en-US" sz="2000" i="0" dirty="0" smtClean="0"/>
              <a:t> and </a:t>
            </a:r>
            <a:r>
              <a:rPr lang="en-US" sz="2000" i="0" dirty="0" smtClean="0">
                <a:hlinkClick r:id="rId4" action="ppaction://hlinksldjump"/>
              </a:rPr>
              <a:t>slide</a:t>
            </a:r>
            <a:endParaRPr lang="en-US" sz="2000" i="0" dirty="0" smtClean="0"/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en-US" sz="2000" i="0" dirty="0" smtClean="0"/>
              <a:t>Mandate that 802.11STAs and APs supporting SRP shall encapsulate and de-encapsulate  the 802.1q Tag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4"/>
          <p:cNvSpPr>
            <a:spLocks noGrp="1"/>
          </p:cNvSpPr>
          <p:nvPr>
            <p:ph type="ctrTitle"/>
          </p:nvPr>
        </p:nvSpPr>
        <p:spPr>
          <a:xfrm>
            <a:off x="685800" y="2470150"/>
            <a:ext cx="7772400" cy="1470025"/>
          </a:xfrm>
        </p:spPr>
        <p:txBody>
          <a:bodyPr/>
          <a:lstStyle/>
          <a:p>
            <a:r>
              <a:rPr lang="en-US" dirty="0" smtClean="0"/>
              <a:t>Mapping SRP Traffic classes to 802.11 TSPECs</a:t>
            </a:r>
          </a:p>
        </p:txBody>
      </p:sp>
      <p:sp>
        <p:nvSpPr>
          <p:cNvPr id="2253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2009</a:t>
            </a:r>
            <a:endParaRPr lang="en-GB" smtClean="0"/>
          </a:p>
        </p:txBody>
      </p:sp>
      <p:sp>
        <p:nvSpPr>
          <p:cNvPr id="2253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2253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E2465644-6466-4FBE-B732-5BCEF5AF4C2F}" type="slidenum">
              <a:rPr lang="en-GB" smtClean="0"/>
              <a:pPr/>
              <a:t>13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i="0"/>
              <a:t>Slide </a:t>
            </a:r>
            <a:fld id="{571888C0-E0B5-4096-B1CD-9D137AF9A952}" type="slidenum">
              <a:rPr lang="en-US" i="0"/>
              <a:pPr algn="ctr"/>
              <a:t>14</a:t>
            </a:fld>
            <a:endParaRPr lang="en-US" i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33388"/>
            <a:ext cx="7772400" cy="1066800"/>
          </a:xfrm>
        </p:spPr>
        <p:txBody>
          <a:bodyPr/>
          <a:lstStyle/>
          <a:p>
            <a:r>
              <a:rPr lang="en-US" smtClean="0"/>
              <a:t>TSPEC mapping (from July joint meeting)</a:t>
            </a:r>
          </a:p>
        </p:txBody>
      </p:sp>
      <p:sp>
        <p:nvSpPr>
          <p:cNvPr id="23556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2009</a:t>
            </a:r>
            <a:endParaRPr lang="en-GB" smtClean="0"/>
          </a:p>
        </p:txBody>
      </p:sp>
      <p:sp>
        <p:nvSpPr>
          <p:cNvPr id="23557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23558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2019BA10-0E2F-413A-B537-AA9A3BA27543}" type="slidenum">
              <a:rPr lang="en-GB" smtClean="0"/>
              <a:pPr/>
              <a:t>14</a:t>
            </a:fld>
            <a:endParaRPr lang="en-GB" smtClean="0"/>
          </a:p>
        </p:txBody>
      </p:sp>
      <p:sp>
        <p:nvSpPr>
          <p:cNvPr id="8199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04938"/>
            <a:ext cx="3743325" cy="5000625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1600" dirty="0" smtClean="0"/>
          </a:p>
          <a:p>
            <a:pPr marL="0" indent="0" fontAlgn="ctr">
              <a:buFontTx/>
              <a:buNone/>
              <a:defRPr/>
            </a:pPr>
            <a:r>
              <a:rPr lang="en-US" sz="2000" dirty="0" smtClean="0"/>
              <a:t>802.11</a:t>
            </a:r>
            <a:r>
              <a:rPr lang="en-US" sz="1600" dirty="0" smtClean="0"/>
              <a:t> TSPEC mapping to 802.1Qav TSPEC</a:t>
            </a:r>
          </a:p>
          <a:p>
            <a:pPr marL="0" indent="0" fontAlgn="ctr">
              <a:buFontTx/>
              <a:buNone/>
              <a:defRPr/>
            </a:pPr>
            <a:endParaRPr lang="en-US" sz="1600" dirty="0" smtClean="0"/>
          </a:p>
          <a:p>
            <a:pPr marL="0" indent="0" fontAlgn="ctr">
              <a:buFontTx/>
              <a:buNone/>
              <a:defRPr/>
            </a:pPr>
            <a:r>
              <a:rPr lang="en-US" sz="1600" dirty="0" smtClean="0"/>
              <a:t>802.11 QoS mechanisms:</a:t>
            </a:r>
          </a:p>
          <a:p>
            <a:pPr marL="0" indent="0" fontAlgn="ctr">
              <a:buFontTx/>
              <a:buNone/>
              <a:defRPr/>
            </a:pPr>
            <a:r>
              <a:rPr lang="en-US" sz="1600" dirty="0" smtClean="0"/>
              <a:t>EDCA-AC</a:t>
            </a:r>
          </a:p>
          <a:p>
            <a:pPr marL="0" indent="0" fontAlgn="ctr">
              <a:buFontTx/>
              <a:buNone/>
              <a:defRPr/>
            </a:pPr>
            <a:r>
              <a:rPr lang="en-US" sz="1600" dirty="0" smtClean="0"/>
              <a:t>HCCA</a:t>
            </a:r>
          </a:p>
          <a:p>
            <a:pPr marL="0" indent="0" fontAlgn="ctr">
              <a:buFontTx/>
              <a:buNone/>
              <a:defRPr/>
            </a:pPr>
            <a:endParaRPr lang="en-US" sz="1600" dirty="0" smtClean="0"/>
          </a:p>
          <a:p>
            <a:pPr fontAlgn="ctr">
              <a:buFont typeface="+mj-lt"/>
              <a:buAutoNum type="arabicPeriod"/>
              <a:defRPr/>
            </a:pPr>
            <a:r>
              <a:rPr lang="en-US" sz="1600" dirty="0" smtClean="0"/>
              <a:t>What is the delay over a 802.11 link?</a:t>
            </a:r>
          </a:p>
          <a:p>
            <a:pPr fontAlgn="ctr">
              <a:buFont typeface="+mj-lt"/>
              <a:buAutoNum type="arabicPeriod"/>
              <a:defRPr/>
            </a:pPr>
            <a:r>
              <a:rPr lang="en-US" sz="1600" dirty="0" smtClean="0"/>
              <a:t>Power save introduces at least 20msec delay</a:t>
            </a:r>
          </a:p>
          <a:p>
            <a:pPr fontAlgn="ctr">
              <a:buFont typeface="+mj-lt"/>
              <a:buAutoNum type="arabicPeriod"/>
              <a:defRPr/>
            </a:pPr>
            <a:r>
              <a:rPr lang="en-US" sz="1600" dirty="0" smtClean="0"/>
              <a:t>What is possible for delay/frame size/rate in .11?</a:t>
            </a:r>
          </a:p>
          <a:p>
            <a:pPr fontAlgn="ctr">
              <a:buFont typeface="+mj-lt"/>
              <a:buAutoNum type="arabicPeriod"/>
              <a:defRPr/>
            </a:pPr>
            <a:r>
              <a:rPr lang="en-US" sz="1600" dirty="0" smtClean="0"/>
              <a:t>08/10/2009 teleconference – 4000 intervals per second. How many frames get sent in an interval depends on max frame size – What can 802.11 do in 250 </a:t>
            </a:r>
            <a:r>
              <a:rPr lang="en-US" sz="1600" dirty="0" err="1" smtClean="0"/>
              <a:t>usecs</a:t>
            </a:r>
            <a:r>
              <a:rPr lang="en-US" sz="1600" dirty="0" smtClean="0"/>
              <a:t>?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691125" y="1345994"/>
          <a:ext cx="3929091" cy="49496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5950"/>
                <a:gridCol w="1071570"/>
                <a:gridCol w="1071571"/>
              </a:tblGrid>
              <a:tr h="77391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SR  Class-A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SR Class-B</a:t>
                      </a:r>
                      <a:endParaRPr lang="en-US" b="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7391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Max</a:t>
                      </a:r>
                      <a:r>
                        <a:rPr lang="en-US" sz="1600" baseline="0" dirty="0" smtClean="0"/>
                        <a:t> delay tolerance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290us per hop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50msec</a:t>
                      </a:r>
                      <a:r>
                        <a:rPr lang="en-US" sz="1600" baseline="0" dirty="0" smtClean="0"/>
                        <a:t> over 7 hops (2 of which are .11) 20ms per wireless hop</a:t>
                      </a:r>
                      <a:endParaRPr lang="en-US" sz="16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7391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Max</a:t>
                      </a:r>
                      <a:r>
                        <a:rPr lang="en-US" sz="1600" baseline="0" dirty="0" smtClean="0"/>
                        <a:t> Frame Size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75% of 125us</a:t>
                      </a:r>
                    </a:p>
                    <a:p>
                      <a:r>
                        <a:rPr lang="en-US" sz="1600" dirty="0" smtClean="0"/>
                        <a:t>1171bytes</a:t>
                      </a:r>
                      <a:r>
                        <a:rPr lang="en-US" sz="1600" baseline="0" dirty="0" smtClean="0"/>
                        <a:t> (includes IFG)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1500</a:t>
                      </a:r>
                      <a:endParaRPr lang="en-US" sz="16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7391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Max Frame Rate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8000/s @ 100Mbps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4000/s (no class-A traffic)</a:t>
                      </a:r>
                      <a:endParaRPr lang="en-US" sz="16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2009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Ganesh Venkatesan, Intel Corporation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BA74EBC-5ED9-40CC-ABCD-97BE5F77226C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TSPEC Element</a:t>
            </a:r>
          </a:p>
        </p:txBody>
      </p:sp>
      <p:graphicFrame>
        <p:nvGraphicFramePr>
          <p:cNvPr id="47637" name="Group 533"/>
          <p:cNvGraphicFramePr>
            <a:graphicFrameLocks noGrp="1"/>
          </p:cNvGraphicFramePr>
          <p:nvPr/>
        </p:nvGraphicFramePr>
        <p:xfrm>
          <a:off x="533400" y="1981200"/>
          <a:ext cx="6578917" cy="2103755"/>
        </p:xfrm>
        <a:graphic>
          <a:graphicData uri="http://schemas.openxmlformats.org/drawingml/2006/table">
            <a:tbl>
              <a:tblPr/>
              <a:tblGrid>
                <a:gridCol w="693738"/>
                <a:gridCol w="722312"/>
                <a:gridCol w="208280"/>
                <a:gridCol w="687387"/>
                <a:gridCol w="657225"/>
                <a:gridCol w="696913"/>
                <a:gridCol w="220662"/>
                <a:gridCol w="471488"/>
                <a:gridCol w="277812"/>
                <a:gridCol w="415925"/>
                <a:gridCol w="182563"/>
                <a:gridCol w="196850"/>
                <a:gridCol w="314325"/>
                <a:gridCol w="182562"/>
                <a:gridCol w="650875"/>
              </a:tblGrid>
              <a:tr h="152400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Octets: 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TS Info</a:t>
                      </a: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Nominal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MSDU  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Maximum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MSDU Size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Minimum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Service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Interval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Maximum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Service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Interval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Inactivity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Interval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Suspension 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Interval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Service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StartTime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Minimum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Data Rate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4475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Mean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Data Rate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Peak Data Rate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Maximum 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Burst 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Size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Delay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Bound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Minimum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PHY Rate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Surplus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Bandwidth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Allowance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Medium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Time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694" name="Rectangle 333"/>
          <p:cNvSpPr>
            <a:spLocks noChangeArrowheads="1"/>
          </p:cNvSpPr>
          <p:nvPr/>
        </p:nvSpPr>
        <p:spPr bwMode="auto">
          <a:xfrm>
            <a:off x="384175" y="1570038"/>
            <a:ext cx="1763713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1400" b="1">
                <a:cs typeface="Times New Roman" pitchFamily="18" charset="0"/>
              </a:rPr>
              <a:t>TSPEC Body format</a:t>
            </a:r>
            <a:endParaRPr lang="en-US" sz="1400"/>
          </a:p>
        </p:txBody>
      </p:sp>
      <p:graphicFrame>
        <p:nvGraphicFramePr>
          <p:cNvPr id="47667" name="Group 563"/>
          <p:cNvGraphicFramePr>
            <a:graphicFrameLocks noGrp="1"/>
          </p:cNvGraphicFramePr>
          <p:nvPr>
            <p:ph idx="1"/>
          </p:nvPr>
        </p:nvGraphicFramePr>
        <p:xfrm>
          <a:off x="533400" y="4456113"/>
          <a:ext cx="7791450" cy="1188720"/>
        </p:xfrm>
        <a:graphic>
          <a:graphicData uri="http://schemas.openxmlformats.org/drawingml/2006/table">
            <a:tbl>
              <a:tblPr/>
              <a:tblGrid>
                <a:gridCol w="506413"/>
                <a:gridCol w="407987"/>
                <a:gridCol w="774700"/>
                <a:gridCol w="508000"/>
                <a:gridCol w="506413"/>
                <a:gridCol w="506412"/>
                <a:gridCol w="371475"/>
                <a:gridCol w="533400"/>
                <a:gridCol w="914400"/>
                <a:gridCol w="323850"/>
                <a:gridCol w="304800"/>
                <a:gridCol w="274638"/>
                <a:gridCol w="411162"/>
                <a:gridCol w="433388"/>
                <a:gridCol w="338137"/>
                <a:gridCol w="676275"/>
              </a:tblGrid>
              <a:tr h="228600"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Reserved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Reserved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Reserved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User Priority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PSB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Reserved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Access Policy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Direction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TID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Reserved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Reserved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Schedule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TSInfo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Ack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Policy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APSD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Aggregation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Access Policy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Direction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TSID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Traffic Type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747" name="Rectangle 509"/>
          <p:cNvSpPr>
            <a:spLocks noChangeArrowheads="1"/>
          </p:cNvSpPr>
          <p:nvPr/>
        </p:nvSpPr>
        <p:spPr bwMode="auto">
          <a:xfrm>
            <a:off x="3200400" y="4078288"/>
            <a:ext cx="2157413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pPr algn="ctr"/>
            <a:r>
              <a:rPr lang="en-US" b="1"/>
              <a:t>TS Info Field TSPEC Element</a:t>
            </a:r>
          </a:p>
        </p:txBody>
      </p:sp>
      <p:sp>
        <p:nvSpPr>
          <p:cNvPr id="25748" name="Text Box 510"/>
          <p:cNvSpPr txBox="1">
            <a:spLocks noChangeArrowheads="1"/>
          </p:cNvSpPr>
          <p:nvPr/>
        </p:nvSpPr>
        <p:spPr bwMode="auto">
          <a:xfrm>
            <a:off x="3257266" y="5105945"/>
            <a:ext cx="84455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1000" dirty="0"/>
              <a:t>801.D </a:t>
            </a:r>
          </a:p>
          <a:p>
            <a:pPr algn="ctr"/>
            <a:r>
              <a:rPr lang="en-US" sz="1000" dirty="0"/>
              <a:t>User Priority</a:t>
            </a:r>
          </a:p>
        </p:txBody>
      </p:sp>
      <p:sp>
        <p:nvSpPr>
          <p:cNvPr id="25749" name="Text Box 511"/>
          <p:cNvSpPr txBox="1">
            <a:spLocks noChangeArrowheads="1"/>
          </p:cNvSpPr>
          <p:nvPr/>
        </p:nvSpPr>
        <p:spPr bwMode="auto">
          <a:xfrm>
            <a:off x="6289344" y="5636527"/>
            <a:ext cx="495300" cy="5539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1000" dirty="0"/>
              <a:t>Up</a:t>
            </a:r>
          </a:p>
          <a:p>
            <a:r>
              <a:rPr lang="en-US" sz="1000" dirty="0"/>
              <a:t>Down</a:t>
            </a:r>
          </a:p>
          <a:p>
            <a:r>
              <a:rPr lang="en-US" sz="1000" dirty="0"/>
              <a:t>Bi</a:t>
            </a:r>
          </a:p>
        </p:txBody>
      </p:sp>
      <p:sp>
        <p:nvSpPr>
          <p:cNvPr id="25750" name="Text Box 512"/>
          <p:cNvSpPr txBox="1">
            <a:spLocks noChangeArrowheads="1"/>
          </p:cNvSpPr>
          <p:nvPr/>
        </p:nvSpPr>
        <p:spPr bwMode="auto">
          <a:xfrm>
            <a:off x="6885295" y="5660104"/>
            <a:ext cx="80168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000" dirty="0"/>
              <a:t>0-7 WMM</a:t>
            </a:r>
          </a:p>
          <a:p>
            <a:r>
              <a:rPr lang="en-US" sz="1000" dirty="0"/>
              <a:t>8-15 HCCA</a:t>
            </a:r>
          </a:p>
        </p:txBody>
      </p:sp>
      <p:sp>
        <p:nvSpPr>
          <p:cNvPr id="25751" name="Text Box 513"/>
          <p:cNvSpPr txBox="1">
            <a:spLocks noChangeArrowheads="1"/>
          </p:cNvSpPr>
          <p:nvPr/>
        </p:nvSpPr>
        <p:spPr bwMode="auto">
          <a:xfrm>
            <a:off x="6781800" y="6122988"/>
            <a:ext cx="1531938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000"/>
              <a:t>Note: Often TID 0-7 = UP</a:t>
            </a:r>
          </a:p>
        </p:txBody>
      </p:sp>
      <p:sp>
        <p:nvSpPr>
          <p:cNvPr id="25752" name="Text Box 514"/>
          <p:cNvSpPr txBox="1">
            <a:spLocks noChangeArrowheads="1"/>
          </p:cNvSpPr>
          <p:nvPr/>
        </p:nvSpPr>
        <p:spPr bwMode="auto">
          <a:xfrm>
            <a:off x="6477000" y="3124200"/>
            <a:ext cx="232886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RED</a:t>
            </a:r>
            <a:r>
              <a:rPr lang="en-US"/>
              <a:t> indicates required parameters</a:t>
            </a:r>
          </a:p>
          <a:p>
            <a:r>
              <a:rPr lang="en-US"/>
              <a:t>used in Admission Control TSPEC</a:t>
            </a:r>
          </a:p>
        </p:txBody>
      </p:sp>
      <p:sp>
        <p:nvSpPr>
          <p:cNvPr id="25753" name="Text Box 515"/>
          <p:cNvSpPr txBox="1">
            <a:spLocks noChangeArrowheads="1"/>
          </p:cNvSpPr>
          <p:nvPr/>
        </p:nvSpPr>
        <p:spPr bwMode="auto">
          <a:xfrm>
            <a:off x="6019800" y="3810000"/>
            <a:ext cx="30035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Value returned by AP if Admission Accepted </a:t>
            </a:r>
          </a:p>
          <a:p>
            <a:r>
              <a:rPr lang="en-US"/>
              <a:t>(Admission Control)</a:t>
            </a:r>
          </a:p>
        </p:txBody>
      </p:sp>
      <p:sp>
        <p:nvSpPr>
          <p:cNvPr id="25754" name="Line 516"/>
          <p:cNvSpPr>
            <a:spLocks noChangeShapeType="1"/>
          </p:cNvSpPr>
          <p:nvPr/>
        </p:nvSpPr>
        <p:spPr bwMode="auto">
          <a:xfrm flipH="1" flipV="1">
            <a:off x="5638800" y="35814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5755" name="Text Box 542"/>
          <p:cNvSpPr txBox="1">
            <a:spLocks noChangeArrowheads="1"/>
          </p:cNvSpPr>
          <p:nvPr/>
        </p:nvSpPr>
        <p:spPr bwMode="auto">
          <a:xfrm>
            <a:off x="4191000" y="5762625"/>
            <a:ext cx="642938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000"/>
              <a:t>1=APSD</a:t>
            </a:r>
          </a:p>
        </p:txBody>
      </p:sp>
      <p:sp>
        <p:nvSpPr>
          <p:cNvPr id="25756" name="Text Box 553"/>
          <p:cNvSpPr txBox="1">
            <a:spLocks noChangeArrowheads="1"/>
          </p:cNvSpPr>
          <p:nvPr/>
        </p:nvSpPr>
        <p:spPr bwMode="auto">
          <a:xfrm>
            <a:off x="5334000" y="5840413"/>
            <a:ext cx="94615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000"/>
              <a:t>Access Policy</a:t>
            </a:r>
          </a:p>
          <a:p>
            <a:r>
              <a:rPr lang="en-US" sz="1000"/>
              <a:t>EDCA, HCCA</a:t>
            </a:r>
          </a:p>
        </p:txBody>
      </p:sp>
      <p:sp>
        <p:nvSpPr>
          <p:cNvPr id="25757" name="Line 557"/>
          <p:cNvSpPr>
            <a:spLocks noChangeShapeType="1"/>
          </p:cNvSpPr>
          <p:nvPr/>
        </p:nvSpPr>
        <p:spPr bwMode="auto">
          <a:xfrm flipV="1">
            <a:off x="5943600" y="5538788"/>
            <a:ext cx="117475" cy="301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5758" name="TextBox 20"/>
          <p:cNvSpPr txBox="1">
            <a:spLocks noChangeArrowheads="1"/>
          </p:cNvSpPr>
          <p:nvPr/>
        </p:nvSpPr>
        <p:spPr bwMode="auto">
          <a:xfrm>
            <a:off x="714375" y="6143625"/>
            <a:ext cx="1841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5759" name="TextBox 16"/>
          <p:cNvSpPr txBox="1">
            <a:spLocks noChangeArrowheads="1"/>
          </p:cNvSpPr>
          <p:nvPr/>
        </p:nvSpPr>
        <p:spPr bwMode="auto">
          <a:xfrm>
            <a:off x="714375" y="6143625"/>
            <a:ext cx="62833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* Reproduced  from </a:t>
            </a:r>
            <a:r>
              <a:rPr lang="en-US">
                <a:hlinkClick r:id="rId2"/>
              </a:rPr>
              <a:t>https://mentor.ieee.org/802.11/dcn/08/11-08-1214-02-00aa-11e-tutorial.ppt</a:t>
            </a:r>
            <a:r>
              <a:rPr lang="en-US"/>
              <a:t>  </a:t>
            </a:r>
          </a:p>
        </p:txBody>
      </p:sp>
      <p:sp>
        <p:nvSpPr>
          <p:cNvPr id="25760" name="TextBox 22"/>
          <p:cNvSpPr txBox="1">
            <a:spLocks noChangeArrowheads="1"/>
          </p:cNvSpPr>
          <p:nvPr/>
        </p:nvSpPr>
        <p:spPr bwMode="auto">
          <a:xfrm>
            <a:off x="8453438" y="4721225"/>
            <a:ext cx="5921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WMM</a:t>
            </a:r>
          </a:p>
          <a:p>
            <a:endParaRPr lang="en-US" b="1"/>
          </a:p>
          <a:p>
            <a:r>
              <a:rPr lang="en-US" b="1"/>
              <a:t>IEEE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Minimum PHY Rate Derivation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62545"/>
            <a:ext cx="7772400" cy="4667003"/>
          </a:xfrm>
        </p:spPr>
        <p:txBody>
          <a:bodyPr/>
          <a:lstStyle/>
          <a:p>
            <a:pPr>
              <a:defRPr/>
            </a:pPr>
            <a:r>
              <a:rPr lang="en-US" sz="1800" b="0" dirty="0" smtClean="0">
                <a:latin typeface="Arial" pitchFamily="34" charset="0"/>
                <a:cs typeface="Arial" pitchFamily="34" charset="0"/>
              </a:rPr>
              <a:t>Overhead = 10 byte VLAN  tag + 8 byte Protocol definition</a:t>
            </a:r>
          </a:p>
          <a:p>
            <a:pPr>
              <a:defRPr/>
            </a:pPr>
            <a:r>
              <a:rPr lang="en-US" sz="1800" b="0" dirty="0" smtClean="0">
                <a:latin typeface="Arial" pitchFamily="34" charset="0"/>
                <a:cs typeface="Arial" pitchFamily="34" charset="0"/>
              </a:rPr>
              <a:t>Mean Data Rate = (SRP TSpec </a:t>
            </a:r>
            <a:r>
              <a:rPr lang="en-US" sz="1800" b="0" dirty="0" err="1" smtClean="0">
                <a:latin typeface="Arial" pitchFamily="34" charset="0"/>
                <a:cs typeface="Arial" pitchFamily="34" charset="0"/>
              </a:rPr>
              <a:t>MaxFrameSize+overhead</a:t>
            </a:r>
            <a:r>
              <a:rPr lang="en-US" sz="1800" b="0" dirty="0" smtClean="0">
                <a:latin typeface="Arial" pitchFamily="34" charset="0"/>
                <a:cs typeface="Arial" pitchFamily="34" charset="0"/>
              </a:rPr>
              <a:t>) * SRP TSpec </a:t>
            </a:r>
            <a:r>
              <a:rPr lang="en-US" sz="1800" b="0" dirty="0" err="1" smtClean="0">
                <a:latin typeface="Arial" pitchFamily="34" charset="0"/>
                <a:cs typeface="Arial" pitchFamily="34" charset="0"/>
              </a:rPr>
              <a:t>MaxIntervalFrames</a:t>
            </a:r>
            <a:r>
              <a:rPr lang="en-US" sz="1800" b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0" dirty="0" smtClean="0">
                <a:latin typeface="Arial" pitchFamily="34" charset="0"/>
                <a:cs typeface="Arial" pitchFamily="34" charset="0"/>
              </a:rPr>
              <a:t>bytes/sec</a:t>
            </a:r>
            <a:endParaRPr lang="en-US" sz="1800" b="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1800" b="0" dirty="0" smtClean="0">
                <a:latin typeface="Arial" pitchFamily="34" charset="0"/>
                <a:cs typeface="Arial" pitchFamily="34" charset="0"/>
              </a:rPr>
              <a:t>The Mean Data Rate is also the Max Data Rate (since we assume MSDU size is fixed).</a:t>
            </a:r>
          </a:p>
          <a:p>
            <a:pPr>
              <a:defRPr/>
            </a:pPr>
            <a:r>
              <a:rPr lang="en-US" sz="1800" b="0" dirty="0" smtClean="0">
                <a:latin typeface="Arial" pitchFamily="34" charset="0"/>
                <a:cs typeface="Arial" pitchFamily="34" charset="0"/>
              </a:rPr>
              <a:t>Assuming 70%* efficiency between the MAC and the PHY this translates into </a:t>
            </a:r>
          </a:p>
          <a:p>
            <a:pPr lvl="1">
              <a:buFontTx/>
              <a:buNone/>
              <a:defRPr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(10/7)*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(SRP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TSpec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MaxFrameSize+overhead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) * SRP TSpec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MaxIntervalFrames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bytes/sec</a:t>
            </a:r>
          </a:p>
          <a:p>
            <a:pPr lvl="1">
              <a:buFontTx/>
              <a:buNone/>
              <a:defRPr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(10/7) *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8 *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(SRP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TSpec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MaxFrameSize+overhead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) * SRP TSpec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MaxIntervalFrames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bits/sec</a:t>
            </a:r>
            <a:endParaRPr lang="en-US" sz="11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1800" b="0" dirty="0" smtClean="0">
                <a:latin typeface="Arial" pitchFamily="34" charset="0"/>
                <a:cs typeface="Arial" pitchFamily="34" charset="0"/>
              </a:rPr>
              <a:t>Minimum PHY Rate is </a:t>
            </a:r>
          </a:p>
          <a:p>
            <a:pPr lvl="2">
              <a:buNone/>
              <a:defRPr/>
            </a:pPr>
            <a:r>
              <a:rPr lang="en-US" sz="1200" dirty="0" smtClean="0"/>
              <a:t>=  </a:t>
            </a:r>
            <a:r>
              <a:rPr lang="en-US" sz="1200" dirty="0" smtClean="0"/>
              <a:t>11.42857 </a:t>
            </a:r>
            <a:r>
              <a:rPr lang="en-US" sz="1200" dirty="0" smtClean="0"/>
              <a:t>*</a:t>
            </a:r>
            <a:r>
              <a:rPr lang="en-US" sz="1200" b="0" dirty="0" smtClean="0">
                <a:latin typeface="Arial" pitchFamily="34" charset="0"/>
                <a:cs typeface="Arial" pitchFamily="34" charset="0"/>
              </a:rPr>
              <a:t>(SRP TSpec </a:t>
            </a:r>
            <a:r>
              <a:rPr lang="en-US" sz="1200" b="0" dirty="0" err="1" smtClean="0">
                <a:latin typeface="Arial" pitchFamily="34" charset="0"/>
                <a:cs typeface="Arial" pitchFamily="34" charset="0"/>
              </a:rPr>
              <a:t>MaxFrameSize</a:t>
            </a:r>
            <a:r>
              <a:rPr lang="en-US" sz="1200" b="0" dirty="0" smtClean="0">
                <a:latin typeface="Arial" pitchFamily="34" charset="0"/>
                <a:cs typeface="Arial" pitchFamily="34" charset="0"/>
              </a:rPr>
              <a:t> + overhead) * SRP TSpec </a:t>
            </a:r>
            <a:r>
              <a:rPr lang="en-US" sz="1200" b="0" dirty="0" err="1" smtClean="0">
                <a:latin typeface="Arial" pitchFamily="34" charset="0"/>
                <a:cs typeface="Arial" pitchFamily="34" charset="0"/>
              </a:rPr>
              <a:t>MaxIntervalFrames</a:t>
            </a:r>
            <a:r>
              <a:rPr lang="en-US" sz="1200" b="0" dirty="0" smtClean="0">
                <a:latin typeface="Arial" pitchFamily="34" charset="0"/>
                <a:cs typeface="Arial" pitchFamily="34" charset="0"/>
              </a:rPr>
              <a:t> bits/sec</a:t>
            </a:r>
          </a:p>
          <a:p>
            <a:pPr>
              <a:defRPr/>
            </a:pPr>
            <a:r>
              <a:rPr lang="en-US" sz="1800" b="0" dirty="0" smtClean="0">
                <a:latin typeface="Arial" pitchFamily="34" charset="0"/>
                <a:cs typeface="Arial" pitchFamily="34" charset="0"/>
              </a:rPr>
              <a:t>E.g., </a:t>
            </a:r>
          </a:p>
          <a:p>
            <a:pPr lvl="1">
              <a:defRPr/>
            </a:pPr>
            <a:r>
              <a:rPr lang="en-US" sz="1100" b="0" dirty="0" smtClean="0">
                <a:latin typeface="Arial" pitchFamily="34" charset="0"/>
                <a:cs typeface="Arial" pitchFamily="34" charset="0"/>
              </a:rPr>
              <a:t>With 1500 and 4000 for </a:t>
            </a:r>
            <a:r>
              <a:rPr lang="en-US" sz="1100" b="0" dirty="0" err="1" smtClean="0">
                <a:latin typeface="Arial" pitchFamily="34" charset="0"/>
                <a:cs typeface="Arial" pitchFamily="34" charset="0"/>
              </a:rPr>
              <a:t>MaxFrameSize</a:t>
            </a:r>
            <a:r>
              <a:rPr lang="en-US" sz="1100" b="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n-US" sz="1100" b="0" dirty="0" err="1" smtClean="0">
                <a:latin typeface="Arial" pitchFamily="34" charset="0"/>
                <a:cs typeface="Arial" pitchFamily="34" charset="0"/>
              </a:rPr>
              <a:t>MaxIntervalFrames</a:t>
            </a:r>
            <a:r>
              <a:rPr lang="en-US" sz="1100" b="0" dirty="0" smtClean="0">
                <a:latin typeface="Arial" pitchFamily="34" charset="0"/>
                <a:cs typeface="Arial" pitchFamily="34" charset="0"/>
              </a:rPr>
              <a:t> the above turns into</a:t>
            </a:r>
          </a:p>
          <a:p>
            <a:pPr lvl="2">
              <a:buFontTx/>
              <a:buNone/>
              <a:defRPr/>
            </a:pPr>
            <a:r>
              <a:rPr lang="en-US" sz="1100" dirty="0" smtClean="0">
                <a:latin typeface="Arial" pitchFamily="34" charset="0"/>
                <a:cs typeface="Arial" pitchFamily="34" charset="0"/>
              </a:rPr>
              <a:t>69.394285 </a:t>
            </a:r>
            <a:r>
              <a:rPr lang="en-US" sz="1100" dirty="0" smtClean="0">
                <a:latin typeface="Arial" pitchFamily="34" charset="0"/>
                <a:cs typeface="Arial" pitchFamily="34" charset="0"/>
              </a:rPr>
              <a:t>(~78Mbps)</a:t>
            </a:r>
            <a:endParaRPr lang="en-US" sz="1600" b="0" dirty="0" smtClean="0">
              <a:latin typeface="Arial" pitchFamily="34" charset="0"/>
              <a:cs typeface="Arial" pitchFamily="34" charset="0"/>
            </a:endParaRPr>
          </a:p>
          <a:p>
            <a:pPr lvl="1">
              <a:defRPr/>
            </a:pPr>
            <a:r>
              <a:rPr lang="en-US" sz="1100" b="0" dirty="0" smtClean="0">
                <a:latin typeface="Arial" pitchFamily="34" charset="0"/>
                <a:cs typeface="Arial" pitchFamily="34" charset="0"/>
              </a:rPr>
              <a:t>For 64 byte SRP payload the equivalent minimum PHY rate is </a:t>
            </a:r>
            <a:r>
              <a:rPr lang="en-US" sz="1100" b="0" dirty="0" smtClean="0">
                <a:latin typeface="Arial" pitchFamily="34" charset="0"/>
                <a:cs typeface="Arial" pitchFamily="34" charset="0"/>
              </a:rPr>
              <a:t>3.748571 </a:t>
            </a:r>
            <a:r>
              <a:rPr lang="en-US" sz="1100" b="0" dirty="0" smtClean="0">
                <a:latin typeface="Arial" pitchFamily="34" charset="0"/>
                <a:cs typeface="Arial" pitchFamily="34" charset="0"/>
              </a:rPr>
              <a:t>Mbps</a:t>
            </a:r>
            <a:endParaRPr lang="en-US" sz="1000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2009</a:t>
            </a:r>
            <a:endParaRPr lang="en-GB" smtClean="0"/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18D9003E-84D8-406E-B632-388FBC8B786F}" type="slidenum">
              <a:rPr lang="en-GB" smtClean="0"/>
              <a:pPr/>
              <a:t>16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EDCA-AC (Input to 802.1Qat)</a:t>
            </a:r>
          </a:p>
        </p:txBody>
      </p:sp>
      <p:sp>
        <p:nvSpPr>
          <p:cNvPr id="2867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2009</a:t>
            </a:r>
            <a:endParaRPr lang="en-GB" smtClean="0"/>
          </a:p>
        </p:txBody>
      </p:sp>
      <p:sp>
        <p:nvSpPr>
          <p:cNvPr id="2867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8DFC4265-04D3-4547-8A05-5EF7883C0DEB}" type="slidenum">
              <a:rPr lang="en-GB" smtClean="0"/>
              <a:pPr/>
              <a:t>17</a:t>
            </a:fld>
            <a:endParaRPr lang="en-GB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11199" y="1579563"/>
          <a:ext cx="7565901" cy="3684708"/>
        </p:xfrm>
        <a:graphic>
          <a:graphicData uri="http://schemas.openxmlformats.org/drawingml/2006/table">
            <a:tbl>
              <a:tblPr/>
              <a:tblGrid>
                <a:gridCol w="1387548"/>
                <a:gridCol w="1796359"/>
                <a:gridCol w="4381994"/>
              </a:tblGrid>
              <a:tr h="187525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800" b="1" dirty="0" smtClean="0">
                          <a:latin typeface="Arial"/>
                          <a:ea typeface="MS Mincho"/>
                          <a:cs typeface="Times New Roman"/>
                        </a:rPr>
                        <a:t>TSPEC Parameter</a:t>
                      </a:r>
                      <a:endParaRPr lang="en-US" sz="1800" b="1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800" b="1" dirty="0" smtClean="0">
                          <a:latin typeface="Arial"/>
                          <a:ea typeface="MS Mincho"/>
                          <a:cs typeface="Times New Roman"/>
                        </a:rPr>
                        <a:t>SR Class B</a:t>
                      </a:r>
                      <a:endParaRPr lang="en-US" sz="1800" b="1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525">
                <a:tc rowSpan="7"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dirty="0">
                          <a:latin typeface="Arial"/>
                          <a:ea typeface="MS Mincho"/>
                          <a:cs typeface="Times New Roman"/>
                        </a:rPr>
                        <a:t>TSINFO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dirty="0">
                          <a:latin typeface="Arial"/>
                          <a:ea typeface="MS Mincho"/>
                          <a:cs typeface="Times New Roman"/>
                        </a:rPr>
                        <a:t>TID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i="1" dirty="0" smtClean="0">
                          <a:latin typeface="Arial"/>
                          <a:ea typeface="MS Mincho"/>
                          <a:cs typeface="Times New Roman"/>
                        </a:rPr>
                        <a:t>5</a:t>
                      </a:r>
                      <a:endParaRPr lang="en-US" sz="1200" i="1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dirty="0">
                          <a:latin typeface="Arial"/>
                          <a:ea typeface="MS Mincho"/>
                          <a:cs typeface="Times New Roman"/>
                        </a:rPr>
                        <a:t>Direction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dirty="0" smtClean="0">
                          <a:latin typeface="Arial"/>
                          <a:ea typeface="MS Mincho"/>
                          <a:cs typeface="Times New Roman"/>
                        </a:rPr>
                        <a:t>Up, Down</a:t>
                      </a:r>
                      <a:endParaRPr lang="en-US" sz="12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dirty="0" smtClean="0">
                          <a:latin typeface="Arial"/>
                          <a:ea typeface="MS Mincho"/>
                          <a:cs typeface="Times New Roman"/>
                        </a:rPr>
                        <a:t>Access Policy</a:t>
                      </a:r>
                      <a:endParaRPr lang="en-US" sz="12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dirty="0" smtClean="0">
                          <a:latin typeface="Arial"/>
                          <a:ea typeface="MS Mincho"/>
                          <a:cs typeface="Times New Roman"/>
                        </a:rPr>
                        <a:t>10 (EDCA)</a:t>
                      </a:r>
                      <a:endParaRPr lang="en-US" sz="12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dirty="0" smtClean="0">
                          <a:latin typeface="Arial"/>
                          <a:ea typeface="MS Mincho"/>
                          <a:cs typeface="Times New Roman"/>
                        </a:rPr>
                        <a:t>ACK Policy</a:t>
                      </a:r>
                      <a:endParaRPr lang="en-US" sz="12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dirty="0" smtClean="0">
                          <a:latin typeface="Arial"/>
                          <a:ea typeface="MS Mincho"/>
                          <a:cs typeface="Times New Roman"/>
                        </a:rPr>
                        <a:t>(10/11)No ACK/Block ACK</a:t>
                      </a:r>
                      <a:endParaRPr lang="en-US" sz="12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dirty="0">
                          <a:latin typeface="Arial"/>
                          <a:ea typeface="MS Mincho"/>
                          <a:cs typeface="Times New Roman"/>
                        </a:rPr>
                        <a:t>APSD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dirty="0" smtClean="0">
                          <a:latin typeface="Arial"/>
                          <a:ea typeface="MS Mincho"/>
                          <a:cs typeface="Times New Roman"/>
                        </a:rPr>
                        <a:t>0</a:t>
                      </a:r>
                      <a:endParaRPr lang="en-US" sz="12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dirty="0" smtClean="0">
                          <a:latin typeface="Arial"/>
                          <a:ea typeface="MS Mincho"/>
                          <a:cs typeface="Times New Roman"/>
                        </a:rPr>
                        <a:t>Aggregation</a:t>
                      </a:r>
                      <a:endParaRPr lang="en-US" sz="12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dirty="0" smtClean="0">
                          <a:latin typeface="Arial"/>
                          <a:ea typeface="MS Mincho"/>
                          <a:cs typeface="Times New Roman"/>
                        </a:rPr>
                        <a:t>Yes</a:t>
                      </a:r>
                      <a:endParaRPr lang="en-US" sz="12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dirty="0">
                          <a:latin typeface="Arial"/>
                          <a:ea typeface="MS Mincho"/>
                          <a:cs typeface="Times New Roman"/>
                        </a:rPr>
                        <a:t>User </a:t>
                      </a:r>
                      <a:r>
                        <a:rPr lang="en-US" sz="1200" dirty="0" smtClean="0">
                          <a:latin typeface="Arial"/>
                          <a:ea typeface="MS Mincho"/>
                          <a:cs typeface="Times New Roman"/>
                        </a:rPr>
                        <a:t>Priority (802.1D)</a:t>
                      </a:r>
                      <a:endParaRPr lang="en-US" sz="12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dirty="0" smtClean="0">
                          <a:latin typeface="Arial"/>
                          <a:ea typeface="MS Mincho"/>
                          <a:cs typeface="Times New Roman"/>
                        </a:rPr>
                        <a:t>5</a:t>
                      </a:r>
                      <a:endParaRPr lang="en-US" sz="12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3618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Nominal MSDU </a:t>
                      </a:r>
                      <a:r>
                        <a:rPr lang="en-US" sz="1200" b="1" dirty="0" smtClean="0">
                          <a:latin typeface="Arial"/>
                          <a:ea typeface="MS Mincho"/>
                          <a:cs typeface="Times New Roman"/>
                        </a:rPr>
                        <a:t>Size</a:t>
                      </a:r>
                      <a:r>
                        <a:rPr lang="en-US" sz="1200" b="1" baseline="30000" dirty="0" smtClean="0">
                          <a:latin typeface="Arial"/>
                          <a:ea typeface="MS Mincho"/>
                          <a:cs typeface="Times New Roman"/>
                        </a:rPr>
                        <a:t>2</a:t>
                      </a:r>
                      <a:endParaRPr lang="en-US" sz="1200" b="1" baseline="300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1" dirty="0" smtClean="0">
                          <a:latin typeface="Arial"/>
                          <a:ea typeface="MS Mincho"/>
                          <a:cs typeface="Times New Roman"/>
                        </a:rPr>
                        <a:t>SRP</a:t>
                      </a:r>
                      <a:r>
                        <a:rPr lang="en-US" sz="1200" b="1" baseline="0" dirty="0" smtClean="0">
                          <a:latin typeface="Arial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200" b="1" baseline="0" dirty="0" err="1" smtClean="0">
                          <a:latin typeface="Arial"/>
                          <a:ea typeface="MS Mincho"/>
                          <a:cs typeface="Times New Roman"/>
                        </a:rPr>
                        <a:t>Tspec</a:t>
                      </a:r>
                      <a:r>
                        <a:rPr lang="en-US" sz="1200" b="1" baseline="0" dirty="0" smtClean="0">
                          <a:latin typeface="Arial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200" b="1" baseline="0" dirty="0" err="1" smtClean="0">
                          <a:latin typeface="Arial"/>
                          <a:ea typeface="MS Mincho"/>
                          <a:cs typeface="Times New Roman"/>
                        </a:rPr>
                        <a:t>MaxFrameSize</a:t>
                      </a:r>
                      <a:r>
                        <a:rPr lang="en-US" sz="1200" b="1" baseline="0" dirty="0" smtClean="0">
                          <a:latin typeface="Arial"/>
                          <a:ea typeface="MS Mincho"/>
                          <a:cs typeface="Times New Roman"/>
                        </a:rPr>
                        <a:t> + 18</a:t>
                      </a:r>
                      <a:endParaRPr lang="en-US" sz="1200" b="1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525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dirty="0">
                          <a:latin typeface="Arial"/>
                          <a:ea typeface="MS Mincho"/>
                          <a:cs typeface="Times New Roman"/>
                        </a:rPr>
                        <a:t>Maximum MSDU Size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1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SRP </a:t>
                      </a:r>
                      <a:r>
                        <a:rPr lang="en-US" sz="1200" b="1" u="none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Tspec</a:t>
                      </a:r>
                      <a:r>
                        <a:rPr lang="en-US" sz="1200" b="1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b="1" u="none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MaxFrameSize</a:t>
                      </a:r>
                      <a:r>
                        <a:rPr lang="en-US" sz="1200" b="1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+ 18</a:t>
                      </a:r>
                      <a:endParaRPr lang="en-US" sz="12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525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Mean Data Rate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(SRP </a:t>
                      </a:r>
                      <a:r>
                        <a:rPr lang="en-US" sz="1200" b="1" u="none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Tspec</a:t>
                      </a:r>
                      <a:r>
                        <a:rPr lang="en-US" sz="1200" b="1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b="1" u="none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MaxFrameSize</a:t>
                      </a:r>
                      <a:r>
                        <a:rPr lang="en-US" sz="1200" b="1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+ 18) * SRP </a:t>
                      </a:r>
                      <a:r>
                        <a:rPr lang="en-US" sz="1200" b="1" u="none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Tspec</a:t>
                      </a:r>
                      <a:r>
                        <a:rPr lang="en-US" sz="1200" b="1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b="1" u="none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MaxIntervalFrames</a:t>
                      </a:r>
                      <a:endParaRPr lang="en-US" sz="1200" b="1" u="none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525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dirty="0">
                          <a:latin typeface="Arial"/>
                          <a:ea typeface="MS Mincho"/>
                          <a:cs typeface="Times New Roman"/>
                        </a:rPr>
                        <a:t>Delay </a:t>
                      </a:r>
                      <a:r>
                        <a:rPr lang="en-US" sz="1200" dirty="0" smtClean="0">
                          <a:latin typeface="Arial"/>
                          <a:ea typeface="MS Mincho"/>
                          <a:cs typeface="Times New Roman"/>
                        </a:rPr>
                        <a:t>Bound*</a:t>
                      </a:r>
                      <a:endParaRPr lang="en-US" sz="12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dirty="0" smtClean="0">
                          <a:latin typeface="Arial"/>
                          <a:ea typeface="MS Mincho"/>
                          <a:cs typeface="Times New Roman"/>
                        </a:rPr>
                        <a:t> 20 </a:t>
                      </a:r>
                      <a:r>
                        <a:rPr lang="en-US" sz="1200" dirty="0" err="1" smtClean="0">
                          <a:latin typeface="Arial"/>
                          <a:ea typeface="MS Mincho"/>
                          <a:cs typeface="Times New Roman"/>
                        </a:rPr>
                        <a:t>msecs</a:t>
                      </a:r>
                      <a:endParaRPr lang="en-US" sz="12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525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Minimum PHY Rate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1" dirty="0" smtClean="0"/>
                        <a:t>11.42857 </a:t>
                      </a:r>
                      <a:r>
                        <a:rPr lang="en-US" sz="1200" b="1" dirty="0" smtClean="0"/>
                        <a:t>*</a:t>
                      </a:r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(SRP TSpec </a:t>
                      </a:r>
                      <a:r>
                        <a:rPr lang="en-US" sz="1200" b="1" dirty="0" err="1" smtClean="0">
                          <a:latin typeface="Arial" pitchFamily="34" charset="0"/>
                          <a:cs typeface="Arial" pitchFamily="34" charset="0"/>
                        </a:rPr>
                        <a:t>MaxFrameSize</a:t>
                      </a:r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 + 18) * SRP TSpec </a:t>
                      </a:r>
                      <a:r>
                        <a:rPr lang="en-US" sz="1200" b="1" dirty="0" err="1" smtClean="0">
                          <a:latin typeface="Arial" pitchFamily="34" charset="0"/>
                          <a:cs typeface="Arial" pitchFamily="34" charset="0"/>
                        </a:rPr>
                        <a:t>MaxIntervalFrames</a:t>
                      </a:r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 bits/sec</a:t>
                      </a:r>
                      <a:endParaRPr lang="en-US" sz="1200" b="1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525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Surplus Bandwidth Allowance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dirty="0" smtClean="0">
                          <a:latin typeface="Arial"/>
                          <a:ea typeface="MS Mincho"/>
                          <a:cs typeface="Times New Roman"/>
                        </a:rPr>
                        <a:t>1.2</a:t>
                      </a:r>
                      <a:r>
                        <a:rPr lang="en-US" sz="1200" baseline="30000" dirty="0" smtClean="0">
                          <a:latin typeface="Arial"/>
                          <a:ea typeface="MS Mincho"/>
                          <a:cs typeface="Times New Roman"/>
                        </a:rPr>
                        <a:t>+</a:t>
                      </a:r>
                      <a:endParaRPr lang="en-US" sz="1200" baseline="300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8742" name="TextBox 7"/>
          <p:cNvSpPr txBox="1">
            <a:spLocks noChangeArrowheads="1"/>
          </p:cNvSpPr>
          <p:nvPr/>
        </p:nvSpPr>
        <p:spPr bwMode="auto">
          <a:xfrm>
            <a:off x="765175" y="5613400"/>
            <a:ext cx="7815263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i="0" dirty="0"/>
              <a:t>*</a:t>
            </a:r>
            <a:r>
              <a:rPr lang="en-US" i="0" dirty="0"/>
              <a:t>Time in </a:t>
            </a:r>
            <a:r>
              <a:rPr lang="en-US" i="0" dirty="0" err="1"/>
              <a:t>usecs</a:t>
            </a:r>
            <a:r>
              <a:rPr lang="en-US" i="0" dirty="0"/>
              <a:t> between when the frame arrived at the transmitting MAC to when it is transmitted to the destination – includes reception of  any required Acknowledgements.</a:t>
            </a:r>
          </a:p>
          <a:p>
            <a:r>
              <a:rPr lang="en-US" i="0" dirty="0"/>
              <a:t>+ 20% surplus </a:t>
            </a:r>
            <a:r>
              <a:rPr lang="en-US" i="0" dirty="0" smtClean="0"/>
              <a:t>allocation</a:t>
            </a:r>
            <a:endParaRPr lang="en-US" i="0" dirty="0"/>
          </a:p>
          <a:p>
            <a:r>
              <a:rPr lang="en-US" i="0" baseline="30000" dirty="0"/>
              <a:t>2</a:t>
            </a:r>
            <a:r>
              <a:rPr lang="en-US" i="0" dirty="0"/>
              <a:t> </a:t>
            </a:r>
            <a:r>
              <a:rPr lang="en-US" i="0" dirty="0" smtClean="0"/>
              <a:t>Bit-15 set to 1, indicates </a:t>
            </a:r>
            <a:r>
              <a:rPr lang="en-US" i="0" dirty="0"/>
              <a:t>that the MSDU size is fixed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2009</a:t>
            </a:r>
          </a:p>
        </p:txBody>
      </p:sp>
      <p:sp>
        <p:nvSpPr>
          <p:cNvPr id="307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Ganesh Venkatesan, Intel Corporation</a:t>
            </a:r>
          </a:p>
        </p:txBody>
      </p:sp>
      <p:sp>
        <p:nvSpPr>
          <p:cNvPr id="30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1D5B0D09-874B-45C2-A258-766A6E38F006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TSPECs for HCCA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5334000" y="1981200"/>
          <a:ext cx="3157538" cy="4267200"/>
        </p:xfrm>
        <a:graphic>
          <a:graphicData uri="http://schemas.openxmlformats.org/presentationml/2006/ole">
            <p:oleObj spid="_x0000_s3074" name="Worksheet" r:id="rId3" imgW="2232360" imgH="3216240" progId="Excel.Sheet.8">
              <p:embed/>
            </p:oleObj>
          </a:graphicData>
        </a:graphic>
      </p:graphicFrame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838200" y="1752600"/>
            <a:ext cx="411003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cs typeface="Times New Roman" pitchFamily="18" charset="0"/>
              </a:rPr>
              <a:t>The basic QoS requirements such as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>
                <a:cs typeface="Times New Roman" pitchFamily="18" charset="0"/>
              </a:rPr>
              <a:t>jitter, latency, bandwidth etc 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>
                <a:cs typeface="Times New Roman" pitchFamily="18" charset="0"/>
              </a:rPr>
              <a:t>are defined by the TSPEC</a:t>
            </a:r>
            <a:r>
              <a:rPr lang="en-US" sz="2000" b="1"/>
              <a:t> </a:t>
            </a:r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685800" y="3276600"/>
            <a:ext cx="33782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 dirty="0">
                <a:cs typeface="Times New Roman" pitchFamily="18" charset="0"/>
              </a:rPr>
              <a:t>‘Standard’ TSPECs exist for: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000" b="1" dirty="0">
                <a:cs typeface="Times New Roman" pitchFamily="18" charset="0"/>
              </a:rPr>
              <a:t>  Voice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000" b="1" dirty="0">
                <a:cs typeface="Times New Roman" pitchFamily="18" charset="0"/>
              </a:rPr>
              <a:t>  Multi-Media (Video)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000" b="1" dirty="0">
                <a:cs typeface="Times New Roman" pitchFamily="18" charset="0"/>
              </a:rPr>
              <a:t>  Audio</a:t>
            </a:r>
          </a:p>
        </p:txBody>
      </p:sp>
      <p:sp>
        <p:nvSpPr>
          <p:cNvPr id="3081" name="Rectangle 8"/>
          <p:cNvSpPr>
            <a:spLocks noChangeArrowheads="1"/>
          </p:cNvSpPr>
          <p:nvPr/>
        </p:nvSpPr>
        <p:spPr bwMode="auto">
          <a:xfrm>
            <a:off x="609600" y="5105400"/>
            <a:ext cx="4572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0066CC"/>
              </a:buClr>
              <a:buSzPct val="130000"/>
            </a:pPr>
            <a:r>
              <a:rPr kumimoji="1" lang="en-US" sz="1800" b="1">
                <a:solidFill>
                  <a:srgbClr val="003399"/>
                </a:solidFill>
                <a:latin typeface="Times New Roman (Hebrew)"/>
              </a:rPr>
              <a:t>STAs send information on their TC and TSPEC, this allows HC to allocate the TXOPs and calculate QoS requirements (jitter, latency, bandwidth, etc.)</a:t>
            </a:r>
            <a:endParaRPr kumimoji="1" lang="en-US" sz="1800">
              <a:solidFill>
                <a:srgbClr val="003399"/>
              </a:solidFill>
              <a:latin typeface="Arial" pitchFamily="34" charset="0"/>
            </a:endParaRPr>
          </a:p>
        </p:txBody>
      </p:sp>
      <p:sp>
        <p:nvSpPr>
          <p:cNvPr id="3082" name="Line 9"/>
          <p:cNvSpPr>
            <a:spLocks noChangeShapeType="1"/>
          </p:cNvSpPr>
          <p:nvPr/>
        </p:nvSpPr>
        <p:spPr bwMode="auto">
          <a:xfrm>
            <a:off x="4114800" y="2438400"/>
            <a:ext cx="114300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083" name="Line 10"/>
          <p:cNvSpPr>
            <a:spLocks noChangeShapeType="1"/>
          </p:cNvSpPr>
          <p:nvPr/>
        </p:nvSpPr>
        <p:spPr bwMode="auto">
          <a:xfrm>
            <a:off x="4114800" y="2590800"/>
            <a:ext cx="1143000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084" name="Line 11"/>
          <p:cNvSpPr>
            <a:spLocks noChangeShapeType="1"/>
          </p:cNvSpPr>
          <p:nvPr/>
        </p:nvSpPr>
        <p:spPr bwMode="auto">
          <a:xfrm>
            <a:off x="4038600" y="2667000"/>
            <a:ext cx="121920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085" name="Line 12"/>
          <p:cNvSpPr>
            <a:spLocks noChangeShapeType="1"/>
          </p:cNvSpPr>
          <p:nvPr/>
        </p:nvSpPr>
        <p:spPr bwMode="auto">
          <a:xfrm>
            <a:off x="4038600" y="2667000"/>
            <a:ext cx="1219200" cy="2590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086" name="Line 13"/>
          <p:cNvSpPr>
            <a:spLocks noChangeShapeType="1"/>
          </p:cNvSpPr>
          <p:nvPr/>
        </p:nvSpPr>
        <p:spPr bwMode="auto">
          <a:xfrm>
            <a:off x="3962400" y="2743200"/>
            <a:ext cx="1295400" cy="3048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2009</a:t>
            </a:r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Ganesh Venkatesan, Intel Corporation</a:t>
            </a: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963865C-25F3-44F8-A91F-B62897A11061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42356"/>
          </a:xfrm>
        </p:spPr>
        <p:txBody>
          <a:bodyPr/>
          <a:lstStyle/>
          <a:p>
            <a:r>
              <a:rPr lang="en-US" dirty="0" smtClean="0"/>
              <a:t>TSPECs for HCCA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617517" y="1199416"/>
          <a:ext cx="7861465" cy="5215239"/>
        </p:xfrm>
        <a:graphic>
          <a:graphicData uri="http://schemas.openxmlformats.org/drawingml/2006/table">
            <a:tbl>
              <a:tblPr firstRow="1" firstCol="1">
                <a:tableStyleId>{17292A2E-F333-43FB-9621-5CBBE7FDCDCB}</a:tableStyleId>
              </a:tblPr>
              <a:tblGrid>
                <a:gridCol w="1757548"/>
                <a:gridCol w="1260660"/>
                <a:gridCol w="4843257"/>
              </a:tblGrid>
              <a:tr h="322217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050" u="none" strike="noStrike" dirty="0" smtClean="0"/>
                        <a:t>TSPEC Parameters</a:t>
                      </a:r>
                      <a:endParaRPr lang="en-US" sz="1050" b="0" i="0" u="none" strike="noStrike" dirty="0">
                        <a:latin typeface="Garamond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SR Class B</a:t>
                      </a:r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109">
                <a:tc rowSpan="7"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</a:pPr>
                      <a:r>
                        <a:rPr lang="en-US" sz="1200" u="none" strike="noStrike" dirty="0"/>
                        <a:t>TS Info</a:t>
                      </a:r>
                      <a:endParaRPr lang="en-US" sz="1200" b="0" i="0" u="none" strike="noStrike" dirty="0">
                        <a:latin typeface="Garamond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 dirty="0">
                          <a:latin typeface="Arial"/>
                          <a:ea typeface="MS Mincho"/>
                          <a:cs typeface="Times New Roman"/>
                        </a:rPr>
                        <a:t>TID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 i="1" dirty="0" smtClean="0">
                          <a:latin typeface="Arial"/>
                          <a:ea typeface="MS Mincho"/>
                          <a:cs typeface="Times New Roman"/>
                        </a:rPr>
                        <a:t>8-15</a:t>
                      </a:r>
                      <a:endParaRPr lang="en-US" sz="1000" i="1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6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 dirty="0">
                          <a:latin typeface="Arial"/>
                          <a:ea typeface="MS Mincho"/>
                          <a:cs typeface="Times New Roman"/>
                        </a:rPr>
                        <a:t>Direction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 dirty="0" smtClean="0">
                          <a:latin typeface="Arial"/>
                          <a:ea typeface="MS Mincho"/>
                          <a:cs typeface="Times New Roman"/>
                        </a:rPr>
                        <a:t>Up, Down</a:t>
                      </a:r>
                      <a:endParaRPr lang="en-US" sz="10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14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 dirty="0" smtClean="0">
                          <a:latin typeface="Arial"/>
                          <a:ea typeface="MS Mincho"/>
                          <a:cs typeface="Times New Roman"/>
                        </a:rPr>
                        <a:t>Access Policy</a:t>
                      </a:r>
                      <a:endParaRPr lang="en-US" sz="10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 dirty="0" smtClean="0">
                          <a:latin typeface="Arial"/>
                          <a:ea typeface="MS Mincho"/>
                          <a:cs typeface="Times New Roman"/>
                        </a:rPr>
                        <a:t>01 (HCCA)</a:t>
                      </a:r>
                      <a:endParaRPr lang="en-US" sz="10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680">
                <a:tc vMerge="1"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</a:pPr>
                      <a:endParaRPr lang="en-US" sz="1050" b="0" i="0" u="none" strike="noStrike" dirty="0">
                        <a:latin typeface="Garamond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 dirty="0" smtClean="0">
                          <a:latin typeface="Arial"/>
                          <a:ea typeface="MS Mincho"/>
                          <a:cs typeface="Times New Roman"/>
                        </a:rPr>
                        <a:t>ACK Policy</a:t>
                      </a:r>
                      <a:endParaRPr lang="en-US" sz="10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 dirty="0" smtClean="0">
                          <a:latin typeface="Arial"/>
                          <a:ea typeface="MS Mincho"/>
                          <a:cs typeface="Times New Roman"/>
                        </a:rPr>
                        <a:t>(10/11)No ACK/Block ACK</a:t>
                      </a:r>
                      <a:endParaRPr lang="en-US" sz="10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6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 dirty="0">
                          <a:latin typeface="Arial"/>
                          <a:ea typeface="MS Mincho"/>
                          <a:cs typeface="Times New Roman"/>
                        </a:rPr>
                        <a:t>APSD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 dirty="0" smtClean="0">
                          <a:latin typeface="Arial"/>
                          <a:ea typeface="MS Mincho"/>
                          <a:cs typeface="Times New Roman"/>
                        </a:rPr>
                        <a:t>0</a:t>
                      </a:r>
                      <a:endParaRPr lang="en-US" sz="10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6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 dirty="0" smtClean="0">
                          <a:latin typeface="Arial"/>
                          <a:ea typeface="MS Mincho"/>
                          <a:cs typeface="Times New Roman"/>
                        </a:rPr>
                        <a:t>Aggregation</a:t>
                      </a:r>
                      <a:endParaRPr lang="en-US" sz="10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 dirty="0" smtClean="0">
                          <a:latin typeface="Arial"/>
                          <a:ea typeface="MS Mincho"/>
                          <a:cs typeface="Times New Roman"/>
                        </a:rPr>
                        <a:t>Yes</a:t>
                      </a:r>
                      <a:endParaRPr lang="en-US" sz="10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 dirty="0">
                          <a:latin typeface="Arial"/>
                          <a:ea typeface="MS Mincho"/>
                          <a:cs typeface="Times New Roman"/>
                        </a:rPr>
                        <a:t>User </a:t>
                      </a:r>
                      <a:r>
                        <a:rPr lang="en-US" sz="1000" dirty="0" smtClean="0">
                          <a:latin typeface="Arial"/>
                          <a:ea typeface="MS Mincho"/>
                          <a:cs typeface="Times New Roman"/>
                        </a:rPr>
                        <a:t>Priority (802.1D)</a:t>
                      </a:r>
                      <a:endParaRPr lang="en-US" sz="10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 dirty="0" smtClean="0">
                          <a:latin typeface="Arial"/>
                          <a:ea typeface="MS Mincho"/>
                          <a:cs typeface="Times New Roman"/>
                        </a:rPr>
                        <a:t>5</a:t>
                      </a:r>
                      <a:r>
                        <a:rPr lang="en-US" sz="1000" baseline="0" dirty="0" smtClean="0">
                          <a:latin typeface="Arial"/>
                          <a:ea typeface="MS Mincho"/>
                          <a:cs typeface="Times New Roman"/>
                        </a:rPr>
                        <a:t> </a:t>
                      </a:r>
                      <a:endParaRPr lang="en-US" sz="10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935">
                <a:tc gridSpan="2"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</a:pPr>
                      <a:r>
                        <a:rPr lang="en-US" sz="1050" u="none" strike="noStrike" dirty="0"/>
                        <a:t>Nominal MSDU Size</a:t>
                      </a:r>
                      <a:endParaRPr lang="en-US" sz="1050" b="0" i="0" u="none" strike="noStrike" dirty="0">
                        <a:latin typeface="Garamond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050" dirty="0" smtClean="0"/>
                        <a:t>SRP TSPEC MAX</a:t>
                      </a:r>
                      <a:r>
                        <a:rPr lang="en-US" sz="1050" baseline="0" dirty="0" smtClean="0"/>
                        <a:t> Frame Size + 18</a:t>
                      </a:r>
                      <a:endParaRPr lang="en-US" sz="105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258">
                <a:tc gridSpan="2"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</a:pPr>
                      <a:r>
                        <a:rPr lang="en-US" sz="1050" u="none" strike="noStrike" dirty="0"/>
                        <a:t>Maximum MSDU Size</a:t>
                      </a:r>
                      <a:endParaRPr lang="en-US" sz="1050" b="0" i="0" u="none" strike="noStrike" dirty="0">
                        <a:latin typeface="Garamond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050" dirty="0" smtClean="0"/>
                        <a:t>SRP TSPEC MAX</a:t>
                      </a:r>
                      <a:r>
                        <a:rPr lang="en-US" sz="1050" baseline="0" dirty="0" smtClean="0"/>
                        <a:t> Frame Size + 18</a:t>
                      </a:r>
                      <a:endParaRPr lang="en-US" sz="105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257">
                <a:tc gridSpan="2"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</a:pPr>
                      <a:r>
                        <a:rPr lang="en-US" sz="1050" u="none" strike="noStrike" dirty="0"/>
                        <a:t>Minimum Service Interval</a:t>
                      </a:r>
                      <a:endParaRPr lang="en-US" sz="1050" b="0" i="0" u="none" strike="noStrike" dirty="0">
                        <a:latin typeface="Garamond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050" dirty="0" smtClean="0"/>
                        <a:t>10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msec</a:t>
                      </a:r>
                      <a:endParaRPr lang="en-US" sz="105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631">
                <a:tc gridSpan="2"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</a:pPr>
                      <a:r>
                        <a:rPr lang="en-US" sz="1050" u="none" strike="noStrike" dirty="0"/>
                        <a:t>Maximum Service Interval</a:t>
                      </a:r>
                      <a:endParaRPr lang="en-US" sz="1050" b="0" i="0" u="none" strike="noStrike" dirty="0">
                        <a:latin typeface="Garamond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050" dirty="0" smtClean="0"/>
                        <a:t>10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msec</a:t>
                      </a:r>
                      <a:endParaRPr lang="en-US" sz="105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756">
                <a:tc gridSpan="2"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</a:pPr>
                      <a:r>
                        <a:rPr lang="en-US" sz="1050" u="none" strike="noStrike" dirty="0"/>
                        <a:t>Inactivity Interval</a:t>
                      </a:r>
                      <a:endParaRPr lang="en-US" sz="1050" b="0" i="0" u="none" strike="noStrike" dirty="0">
                        <a:latin typeface="Garamond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050" dirty="0" smtClean="0"/>
                        <a:t>0</a:t>
                      </a:r>
                      <a:endParaRPr lang="en-US" sz="105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756">
                <a:tc gridSpan="2"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</a:pPr>
                      <a:r>
                        <a:rPr lang="en-US" sz="1050" u="none" strike="noStrike" dirty="0"/>
                        <a:t>Minimum Data Rate</a:t>
                      </a:r>
                      <a:endParaRPr lang="en-US" sz="1050" b="0" i="0" u="none" strike="noStrike" dirty="0">
                        <a:latin typeface="Garamond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050" dirty="0" smtClean="0"/>
                        <a:t>0</a:t>
                      </a:r>
                      <a:endParaRPr lang="en-US" sz="105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623">
                <a:tc gridSpan="2"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</a:pPr>
                      <a:r>
                        <a:rPr lang="en-US" sz="1050" u="none" strike="noStrike" dirty="0"/>
                        <a:t>Mean Data Rate</a:t>
                      </a:r>
                      <a:endParaRPr lang="en-US" sz="1050" b="0" i="0" u="none" strike="noStrike" dirty="0">
                        <a:latin typeface="Garamond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(SRP </a:t>
                      </a:r>
                      <a:r>
                        <a:rPr lang="en-US" sz="1050" b="1" u="none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Tspec</a:t>
                      </a:r>
                      <a:r>
                        <a:rPr lang="en-US" sz="1050" b="1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050" b="1" u="none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MaxFrameSize</a:t>
                      </a:r>
                      <a:r>
                        <a:rPr lang="en-US" sz="1050" b="1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+18) * SRP </a:t>
                      </a:r>
                      <a:r>
                        <a:rPr lang="en-US" sz="1050" b="1" u="none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Tspec</a:t>
                      </a:r>
                      <a:r>
                        <a:rPr lang="en-US" sz="1050" b="1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050" b="1" u="none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MaxIntervalFrames</a:t>
                      </a:r>
                      <a:endParaRPr lang="en-US" sz="1050" b="1" u="none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623">
                <a:tc gridSpan="2"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</a:pPr>
                      <a:r>
                        <a:rPr lang="en-US" sz="1050" u="none" strike="noStrike" dirty="0"/>
                        <a:t>Maximum Burst Size</a:t>
                      </a:r>
                      <a:endParaRPr lang="en-US" sz="1050" b="0" i="0" u="none" strike="noStrike" dirty="0">
                        <a:latin typeface="Garamond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(SRP </a:t>
                      </a:r>
                      <a:r>
                        <a:rPr lang="en-US" sz="1050" b="1" u="none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Tspec</a:t>
                      </a:r>
                      <a:r>
                        <a:rPr lang="en-US" sz="1050" b="1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050" b="1" u="none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MaxFrameSize</a:t>
                      </a:r>
                      <a:r>
                        <a:rPr lang="en-US" sz="1050" b="1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+ 18) * SRP </a:t>
                      </a:r>
                      <a:r>
                        <a:rPr lang="en-US" sz="1050" b="1" u="none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Tspec</a:t>
                      </a:r>
                      <a:r>
                        <a:rPr lang="en-US" sz="1050" b="1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050" b="1" u="none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MaxIntervalFrames</a:t>
                      </a:r>
                      <a:r>
                        <a:rPr lang="en-US" sz="1050" b="1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* 10</a:t>
                      </a:r>
                      <a:r>
                        <a:rPr lang="en-US" sz="1050" b="1" u="none" kern="1200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-2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217">
                <a:tc gridSpan="2"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</a:pPr>
                      <a:r>
                        <a:rPr lang="en-US" sz="1050" u="none" strike="noStrike" dirty="0"/>
                        <a:t>Minimum PHY Rate</a:t>
                      </a:r>
                      <a:endParaRPr lang="en-US" sz="1050" b="0" i="0" u="none" strike="noStrike" dirty="0">
                        <a:latin typeface="Garamond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50" b="1" dirty="0" smtClean="0"/>
                        <a:t>11.42857*</a:t>
                      </a:r>
                      <a:r>
                        <a:rPr lang="en-US" sz="1050" b="1" dirty="0" smtClean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050" b="1" dirty="0" smtClean="0">
                          <a:latin typeface="Arial" pitchFamily="34" charset="0"/>
                          <a:cs typeface="Arial" pitchFamily="34" charset="0"/>
                        </a:rPr>
                        <a:t>SRP TSpec </a:t>
                      </a:r>
                      <a:r>
                        <a:rPr lang="en-US" sz="1050" b="1" dirty="0" err="1" smtClean="0">
                          <a:latin typeface="Arial" pitchFamily="34" charset="0"/>
                          <a:cs typeface="Arial" pitchFamily="34" charset="0"/>
                        </a:rPr>
                        <a:t>MaxFrameSize</a:t>
                      </a:r>
                      <a:r>
                        <a:rPr lang="en-US" sz="1050" b="1" dirty="0" smtClean="0">
                          <a:latin typeface="Arial" pitchFamily="34" charset="0"/>
                          <a:cs typeface="Arial" pitchFamily="34" charset="0"/>
                        </a:rPr>
                        <a:t> + 18) * SRP TSpec </a:t>
                      </a:r>
                      <a:r>
                        <a:rPr lang="en-US" sz="1050" b="1" dirty="0" err="1" smtClean="0">
                          <a:latin typeface="Arial" pitchFamily="34" charset="0"/>
                          <a:cs typeface="Arial" pitchFamily="34" charset="0"/>
                        </a:rPr>
                        <a:t>MaxIntervalFrames</a:t>
                      </a:r>
                      <a:r>
                        <a:rPr lang="en-US" sz="1050" b="1" dirty="0" smtClean="0">
                          <a:latin typeface="Arial" pitchFamily="34" charset="0"/>
                          <a:cs typeface="Arial" pitchFamily="34" charset="0"/>
                        </a:rPr>
                        <a:t> bits/sec</a:t>
                      </a:r>
                      <a:endParaRPr lang="en-US" sz="1050" b="1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623">
                <a:tc gridSpan="2"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</a:pPr>
                      <a:r>
                        <a:rPr lang="en-US" sz="1050" u="none" strike="noStrike" dirty="0"/>
                        <a:t>Peak Data Rate</a:t>
                      </a:r>
                      <a:endParaRPr lang="en-US" sz="1050" b="0" i="0" u="none" strike="noStrike" dirty="0">
                        <a:latin typeface="Garamond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(SRP </a:t>
                      </a:r>
                      <a:r>
                        <a:rPr lang="en-US" sz="1050" b="1" u="none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Tspec</a:t>
                      </a:r>
                      <a:r>
                        <a:rPr lang="en-US" sz="1050" b="1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050" b="1" u="none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MaxFrameSize</a:t>
                      </a:r>
                      <a:r>
                        <a:rPr lang="en-US" sz="1050" b="1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+ 18) * SRP </a:t>
                      </a:r>
                      <a:r>
                        <a:rPr lang="en-US" sz="1050" b="1" u="none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Tspec</a:t>
                      </a:r>
                      <a:r>
                        <a:rPr lang="en-US" sz="1050" b="1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050" b="1" u="none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MaxIntervalFrames</a:t>
                      </a:r>
                      <a:endParaRPr lang="en-US" sz="1050" b="1" u="none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217">
                <a:tc gridSpan="2"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</a:pPr>
                      <a:r>
                        <a:rPr lang="en-US" sz="1050" u="none" strike="noStrike" dirty="0"/>
                        <a:t>Delay Bound</a:t>
                      </a:r>
                      <a:endParaRPr lang="en-US" sz="1050" b="0" i="0" u="none" strike="noStrike" dirty="0">
                        <a:latin typeface="Garamond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050" dirty="0" smtClean="0"/>
                        <a:t>20 </a:t>
                      </a:r>
                      <a:r>
                        <a:rPr lang="en-US" sz="1050" dirty="0" err="1" smtClean="0"/>
                        <a:t>msecs</a:t>
                      </a:r>
                      <a:endParaRPr lang="en-US" sz="105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217">
                <a:tc gridSpan="2"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</a:pPr>
                      <a:r>
                        <a:rPr lang="en-US" sz="1050" u="none" strike="noStrike" dirty="0" smtClean="0"/>
                        <a:t>Surplus Bandwidth</a:t>
                      </a:r>
                      <a:r>
                        <a:rPr lang="en-US" sz="1050" u="none" strike="noStrike" baseline="0" dirty="0" smtClean="0"/>
                        <a:t> Allowance</a:t>
                      </a:r>
                      <a:endParaRPr lang="en-US" sz="1050" b="0" i="0" u="none" strike="noStrike" dirty="0">
                        <a:latin typeface="Garamond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050" dirty="0" smtClean="0"/>
                        <a:t>1.2</a:t>
                      </a:r>
                      <a:endParaRPr lang="en-US" sz="105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i="0"/>
              <a:t>Slide </a:t>
            </a:r>
            <a:fld id="{E2A94BC7-7E2C-42DD-A2AD-753F0E9FEDDC}" type="slidenum">
              <a:rPr lang="en-US" i="0"/>
              <a:pPr algn="ctr"/>
              <a:t>2</a:t>
            </a:fld>
            <a:endParaRPr lang="en-US" i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 dirty="0" smtClean="0"/>
              <a:t>	This submission is an overview of proposed input from 802.11 to 802.1Qat Annex-Q Clause Q.2. A companion word document will be generated when the details in this submission are finalized.</a:t>
            </a:r>
          </a:p>
          <a:p>
            <a:pPr>
              <a:buFontTx/>
              <a:buNone/>
              <a:defRPr/>
            </a:pPr>
            <a:endParaRPr lang="en-US" dirty="0" smtClean="0"/>
          </a:p>
          <a:p>
            <a:pPr marL="347472" indent="0">
              <a:buFontTx/>
              <a:buNone/>
              <a:defRPr/>
            </a:pPr>
            <a:r>
              <a:rPr lang="en-US" dirty="0" smtClean="0"/>
              <a:t>Includes inputs from the 802.11aa teleconference on Aug 10</a:t>
            </a:r>
            <a:r>
              <a:rPr lang="en-US" baseline="30000" dirty="0" smtClean="0"/>
              <a:t>th</a:t>
            </a:r>
            <a:r>
              <a:rPr lang="en-US" dirty="0" smtClean="0"/>
              <a:t>, 2009 and has been iteratively refined in later teleconferences/meetings.</a:t>
            </a:r>
          </a:p>
        </p:txBody>
      </p:sp>
      <p:sp>
        <p:nvSpPr>
          <p:cNvPr id="6149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2009</a:t>
            </a:r>
            <a:endParaRPr lang="en-GB" smtClean="0"/>
          </a:p>
        </p:txBody>
      </p:sp>
      <p:sp>
        <p:nvSpPr>
          <p:cNvPr id="6150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6151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EA5E0557-FA6F-48DC-A5F6-EC6DD09FE567}" type="slidenum">
              <a:rPr lang="en-GB" smtClean="0"/>
              <a:pPr/>
              <a:t>2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User Priority is preserved end-to-end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2009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Ganesh Venkatesan,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1CF03B05-026E-44D8-9165-F60A74B92F15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34390" y="1840676"/>
          <a:ext cx="7932715" cy="1936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4415"/>
                <a:gridCol w="1075832"/>
                <a:gridCol w="1525350"/>
                <a:gridCol w="3847118"/>
              </a:tblGrid>
              <a:tr h="1022572">
                <a:tc>
                  <a:txBody>
                    <a:bodyPr/>
                    <a:lstStyle/>
                    <a:p>
                      <a:r>
                        <a:rPr lang="en-US" dirty="0" smtClean="0"/>
                        <a:t>Protocol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Type/</a:t>
                      </a:r>
                    </a:p>
                    <a:p>
                      <a:r>
                        <a:rPr lang="en-US" dirty="0" smtClean="0"/>
                        <a:t>Length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LLC Header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IEEE 802.11 LLC Header</a:t>
                      </a:r>
                      <a:endParaRPr lang="en-US" dirty="0"/>
                    </a:p>
                  </a:txBody>
                  <a:tcPr/>
                </a:tc>
              </a:tr>
              <a:tr h="366840">
                <a:tc>
                  <a:txBody>
                    <a:bodyPr/>
                    <a:lstStyle/>
                    <a:p>
                      <a:r>
                        <a:rPr lang="en-US" dirty="0" smtClean="0"/>
                        <a:t>VLAN-tagged IP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81-00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87-65-08-00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AA-AA-03-00-00-00-81-00-87-65-</a:t>
                      </a:r>
                    </a:p>
                    <a:p>
                      <a:r>
                        <a:rPr lang="en-US" dirty="0" smtClean="0"/>
                        <a:t>AA-AA-03-00-00-00-08-00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614550" y="4131600"/>
            <a:ext cx="7847062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 dirty="0" smtClean="0">
                <a:cs typeface="Times New Roman" pitchFamily="18" charset="0"/>
              </a:rPr>
              <a:t>The priority from 802.1 is in the 802.1q Tag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 dirty="0" smtClean="0">
                <a:cs typeface="Times New Roman" pitchFamily="18" charset="0"/>
              </a:rPr>
              <a:t>To preserve the priority end-to-end the 802.11aa STA shall encapsulate the VLAN Tag using a 10 byte SNAP encoding as shown in the example above</a:t>
            </a:r>
            <a:endParaRPr lang="en-US" sz="2000" b="1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Table Q-4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Recommend replacing this table with two tables</a:t>
            </a:r>
          </a:p>
          <a:p>
            <a:pPr lvl="1"/>
            <a:r>
              <a:rPr lang="en-US" dirty="0" smtClean="0"/>
              <a:t>EDCA-AC for Class-B (Table from </a:t>
            </a:r>
            <a:r>
              <a:rPr lang="en-US" dirty="0" smtClean="0">
                <a:hlinkClick r:id="rId3" action="ppaction://hlinksldjump"/>
              </a:rPr>
              <a:t>slide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HCCA for Class-B (Table from </a:t>
            </a:r>
            <a:r>
              <a:rPr lang="en-US" dirty="0" smtClean="0">
                <a:hlinkClick r:id="rId4" action="ppaction://hlinksldjump"/>
              </a:rPr>
              <a:t>slide</a:t>
            </a:r>
            <a:r>
              <a:rPr lang="en-US" dirty="0" smtClean="0"/>
              <a:t>)</a:t>
            </a:r>
          </a:p>
        </p:txBody>
      </p:sp>
      <p:sp>
        <p:nvSpPr>
          <p:cNvPr id="3072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2009</a:t>
            </a:r>
            <a:endParaRPr lang="en-GB" smtClean="0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307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3ACFBE4D-3D7C-47F1-86D3-89ADEF3F2C80}" type="slidenum">
              <a:rPr lang="en-GB" smtClean="0"/>
              <a:pPr/>
              <a:t>21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QoS Maintenance Report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685800" y="1745673"/>
            <a:ext cx="7772400" cy="4350327"/>
          </a:xfrm>
        </p:spPr>
        <p:txBody>
          <a:bodyPr/>
          <a:lstStyle/>
          <a:p>
            <a:r>
              <a:rPr lang="en-US" dirty="0" smtClean="0"/>
              <a:t>802.11k provides a transmit stream/category measurement report. This report can be generated based on a trigger.</a:t>
            </a:r>
          </a:p>
          <a:p>
            <a:r>
              <a:rPr lang="en-US" dirty="0" smtClean="0"/>
              <a:t>SRP DMN may use the MLME-</a:t>
            </a:r>
            <a:r>
              <a:rPr lang="en-US" dirty="0" err="1" smtClean="0"/>
              <a:t>MREQUEST.request</a:t>
            </a:r>
            <a:r>
              <a:rPr lang="en-US" dirty="0" smtClean="0"/>
              <a:t> to setup triggers for the specific stream in order to generate triggered transmit stream/category measurement reports as needed to generate reports when channel conditions deteriorate</a:t>
            </a:r>
          </a:p>
          <a:p>
            <a:r>
              <a:rPr lang="en-US" dirty="0" smtClean="0"/>
              <a:t>Based on the data in the triggered transmit stream/category measurement report, the SRP DMN can generate appropriate QoS Maintenance Report.</a:t>
            </a:r>
          </a:p>
        </p:txBody>
      </p:sp>
      <p:sp>
        <p:nvSpPr>
          <p:cNvPr id="3072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2009</a:t>
            </a:r>
            <a:endParaRPr lang="en-GB" smtClean="0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307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3ACFBE4D-3D7C-47F1-86D3-89ADEF3F2C80}" type="slidenum">
              <a:rPr lang="en-GB" smtClean="0"/>
              <a:pPr/>
              <a:t>22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 idx="4294967295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smtClean="0"/>
              <a:t>References</a:t>
            </a:r>
          </a:p>
        </p:txBody>
      </p:sp>
      <p:sp>
        <p:nvSpPr>
          <p:cNvPr id="31747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i="0"/>
              <a:t>Slide </a:t>
            </a:r>
            <a:fld id="{7681B937-1E6F-46B8-B9D8-E00358646BC4}" type="slidenum">
              <a:rPr lang="en-US" i="0"/>
              <a:pPr algn="ctr"/>
              <a:t>23</a:t>
            </a:fld>
            <a:endParaRPr lang="en-US" i="0"/>
          </a:p>
        </p:txBody>
      </p:sp>
      <p:sp>
        <p:nvSpPr>
          <p:cNvPr id="10244" name="TextBox 6"/>
          <p:cNvSpPr txBox="1">
            <a:spLocks noChangeArrowheads="1"/>
          </p:cNvSpPr>
          <p:nvPr/>
        </p:nvSpPr>
        <p:spPr bwMode="auto">
          <a:xfrm>
            <a:off x="609600" y="1463675"/>
            <a:ext cx="83058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  <a:defRPr/>
            </a:pPr>
            <a:endParaRPr lang="en-US" sz="1800" i="0" dirty="0"/>
          </a:p>
          <a:p>
            <a:pPr>
              <a:defRPr/>
            </a:pPr>
            <a:endParaRPr lang="en-US" sz="1600" i="0" dirty="0"/>
          </a:p>
          <a:p>
            <a:pPr>
              <a:defRPr/>
            </a:pPr>
            <a:endParaRPr lang="en-US" sz="1600" i="0" dirty="0"/>
          </a:p>
        </p:txBody>
      </p:sp>
      <p:sp>
        <p:nvSpPr>
          <p:cNvPr id="31749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2009</a:t>
            </a:r>
            <a:endParaRPr lang="en-GB" smtClean="0"/>
          </a:p>
        </p:txBody>
      </p:sp>
      <p:sp>
        <p:nvSpPr>
          <p:cNvPr id="31750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31751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98DC18BD-0D01-4E36-A185-9CD3B43D7EA7}" type="slidenum">
              <a:rPr lang="en-GB" smtClean="0"/>
              <a:pPr/>
              <a:t>23</a:t>
            </a:fld>
            <a:endParaRPr lang="en-GB" smtClean="0"/>
          </a:p>
        </p:txBody>
      </p:sp>
      <p:sp>
        <p:nvSpPr>
          <p:cNvPr id="31752" name="TextBox 7"/>
          <p:cNvSpPr txBox="1">
            <a:spLocks noChangeArrowheads="1"/>
          </p:cNvSpPr>
          <p:nvPr/>
        </p:nvSpPr>
        <p:spPr bwMode="auto">
          <a:xfrm>
            <a:off x="642938" y="1571625"/>
            <a:ext cx="7786687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buFont typeface="Times New Roman" pitchFamily="18" charset="0"/>
              <a:buAutoNum type="arabicPeriod"/>
            </a:pPr>
            <a:r>
              <a:rPr lang="en-US" sz="2000" i="0" dirty="0"/>
              <a:t>802.11 QoS Tutorial (08/1214r02</a:t>
            </a:r>
            <a:r>
              <a:rPr lang="en-US" sz="2000" i="0" dirty="0" smtClean="0"/>
              <a:t>)</a:t>
            </a:r>
          </a:p>
          <a:p>
            <a:pPr marL="228600" indent="-228600">
              <a:buFont typeface="Times New Roman" pitchFamily="18" charset="0"/>
              <a:buAutoNum type="arabicPeriod"/>
            </a:pPr>
            <a:r>
              <a:rPr lang="en-US" sz="2000" i="0" dirty="0" smtClean="0"/>
              <a:t>http://www.ieee802.org/1/files/public/docs2008/avb-nfinn-802-11-bridging-0308-v3.pdf</a:t>
            </a:r>
            <a:endParaRPr lang="en-US" sz="2000" i="0" dirty="0"/>
          </a:p>
          <a:p>
            <a:pPr marL="228600" indent="-228600">
              <a:buFont typeface="Times New Roman" pitchFamily="18" charset="0"/>
              <a:buAutoNum type="arabicPeriod"/>
            </a:pPr>
            <a:r>
              <a:rPr lang="en-US" sz="2000" i="0" dirty="0"/>
              <a:t>Annex-K Example Use of TSPEC for Admission Control in Draft </a:t>
            </a:r>
            <a:r>
              <a:rPr lang="en-US" sz="2000" i="0" dirty="0" smtClean="0"/>
              <a:t>803.11Revmb_D1.0.pdf</a:t>
            </a:r>
          </a:p>
          <a:p>
            <a:pPr marL="228600" indent="-228600">
              <a:buFont typeface="Times New Roman" pitchFamily="18" charset="0"/>
              <a:buAutoNum type="arabicPeriod"/>
            </a:pPr>
            <a:r>
              <a:rPr lang="en-US" sz="2000" i="0" dirty="0" smtClean="0"/>
              <a:t>802.11n</a:t>
            </a:r>
            <a:endParaRPr lang="en-US" sz="2000" i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642938" y="1230313"/>
            <a:ext cx="7858125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000" i="0" dirty="0"/>
              <a:t>Annex-Q in IEEE 802.1Qat-Draft 3.2 is informative and describes implementation details for a Designated MSRP Node (DMN</a:t>
            </a:r>
            <a:r>
              <a:rPr lang="en-US" sz="2000" i="0" dirty="0" smtClean="0"/>
              <a:t>). 802.1Qat has decided to mark Annex-Q as normative.</a:t>
            </a:r>
            <a:endParaRPr lang="en-US" sz="2000" i="0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sz="2000" i="0" dirty="0"/>
              <a:t>From 802.11’s perspective, the DMN is co-located with the device that supports the </a:t>
            </a:r>
            <a:r>
              <a:rPr lang="en-US" sz="2000" i="0" dirty="0" smtClean="0"/>
              <a:t>QAP </a:t>
            </a:r>
            <a:r>
              <a:rPr lang="en-US" sz="2000" i="0" dirty="0"/>
              <a:t>function in a BSS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000" i="0" dirty="0"/>
              <a:t>When stream reservations are made the following needs to be completed: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000" i="0" dirty="0"/>
              <a:t>Appropriate TSPECs are passed to the </a:t>
            </a:r>
            <a:r>
              <a:rPr lang="en-US" sz="2000" i="0" dirty="0" smtClean="0"/>
              <a:t>QAP </a:t>
            </a:r>
            <a:r>
              <a:rPr lang="en-US" sz="2000" i="0" dirty="0"/>
              <a:t>in order to accomplish the desired level of QoS for the stream (Cl. Q.2.2 Table Q-4)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000" i="0" dirty="0"/>
              <a:t>All protocol and MLME interface semantics are maintained within 802.11 (Cl. Q.2.2 Table Q-3)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000" i="0" dirty="0"/>
              <a:t>Goals are to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000" i="0" dirty="0"/>
              <a:t>make no or minimal changes to Q-STAs and 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000" i="0" dirty="0"/>
              <a:t>render the DMN implementation as agnostic to the underlying link technology (802.11, </a:t>
            </a:r>
            <a:r>
              <a:rPr lang="en-US" sz="2000" i="0" dirty="0" err="1"/>
              <a:t>MoCA</a:t>
            </a:r>
            <a:r>
              <a:rPr lang="en-US" sz="2000" i="0" dirty="0"/>
              <a:t>, etc.) used.</a:t>
            </a:r>
          </a:p>
          <a:p>
            <a:pPr marL="457200" indent="-457200"/>
            <a:endParaRPr lang="en-US" sz="2400" i="0" dirty="0"/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714375" y="571500"/>
            <a:ext cx="77866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Overview</a:t>
            </a:r>
          </a:p>
        </p:txBody>
      </p:sp>
      <p:sp>
        <p:nvSpPr>
          <p:cNvPr id="205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2009</a:t>
            </a:r>
            <a:endParaRPr lang="en-GB" smtClean="0"/>
          </a:p>
        </p:txBody>
      </p:sp>
      <p:sp>
        <p:nvSpPr>
          <p:cNvPr id="2054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2055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D295521D-9C9D-4684-9F73-638934FF10E2}" type="slidenum">
              <a:rPr lang="en-GB" smtClean="0"/>
              <a:pPr/>
              <a:t>3</a:t>
            </a:fld>
            <a:endParaRPr lang="en-GB" smtClean="0"/>
          </a:p>
        </p:txBody>
      </p:sp>
      <p:graphicFrame>
        <p:nvGraphicFramePr>
          <p:cNvPr id="2050" name="Object 7"/>
          <p:cNvGraphicFramePr>
            <a:graphicFrameLocks noChangeAspect="1"/>
          </p:cNvGraphicFramePr>
          <p:nvPr/>
        </p:nvGraphicFramePr>
        <p:xfrm>
          <a:off x="7572375" y="5643563"/>
          <a:ext cx="914400" cy="714375"/>
        </p:xfrm>
        <a:graphic>
          <a:graphicData uri="http://schemas.openxmlformats.org/presentationml/2006/ole">
            <p:oleObj spid="_x0000_s2050" name="Acrobat Document" showAsIcon="1" r:id="rId3" imgW="914400" imgH="714240" progId="AcroExch.Document.7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4"/>
          <p:cNvSpPr>
            <a:spLocks noGrp="1"/>
          </p:cNvSpPr>
          <p:nvPr>
            <p:ph type="ctrTitle"/>
          </p:nvPr>
        </p:nvSpPr>
        <p:spPr>
          <a:xfrm>
            <a:off x="685800" y="2470150"/>
            <a:ext cx="7772400" cy="1470025"/>
          </a:xfrm>
        </p:spPr>
        <p:txBody>
          <a:bodyPr/>
          <a:lstStyle/>
          <a:p>
            <a:r>
              <a:rPr lang="en-US" smtClean="0"/>
              <a:t>Handling SRP Reservation Requests</a:t>
            </a:r>
          </a:p>
        </p:txBody>
      </p:sp>
      <p:sp>
        <p:nvSpPr>
          <p:cNvPr id="717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2009</a:t>
            </a:r>
            <a:endParaRPr lang="en-GB" smtClean="0"/>
          </a:p>
        </p:txBody>
      </p:sp>
      <p:sp>
        <p:nvSpPr>
          <p:cNvPr id="717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717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BFB68298-1EED-4E5E-9EB8-2D135B074C16}" type="slidenum">
              <a:rPr lang="en-GB" smtClean="0"/>
              <a:pPr/>
              <a:t>4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642938" y="1554163"/>
            <a:ext cx="7858125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400" i="0" dirty="0"/>
              <a:t>Figure Q-5 Talker is wired to the </a:t>
            </a:r>
            <a:r>
              <a:rPr lang="en-US" sz="2400" i="0" dirty="0" smtClean="0"/>
              <a:t>Q-AP</a:t>
            </a:r>
            <a:r>
              <a:rPr lang="en-US" sz="2400" i="0" dirty="0"/>
              <a:t>. Listeners can be STA(s) in the BSS or device(s) wired to the </a:t>
            </a:r>
            <a:r>
              <a:rPr lang="en-US" sz="2400" i="0" dirty="0" smtClean="0"/>
              <a:t>Q-STA(s</a:t>
            </a:r>
            <a:r>
              <a:rPr lang="en-US" sz="2400" i="0" dirty="0"/>
              <a:t>) in the BSS,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i="0" dirty="0"/>
              <a:t>Figure Q-6 Talker is wired to a </a:t>
            </a:r>
            <a:r>
              <a:rPr lang="en-US" sz="2400" i="0" dirty="0" smtClean="0"/>
              <a:t>Q-STA </a:t>
            </a:r>
            <a:r>
              <a:rPr lang="en-US" sz="2400" i="0" dirty="0"/>
              <a:t>in the BSS. Listeners can be other </a:t>
            </a:r>
            <a:r>
              <a:rPr lang="en-US" sz="2400" i="0" dirty="0" smtClean="0"/>
              <a:t>Q-STA(s</a:t>
            </a:r>
            <a:r>
              <a:rPr lang="en-US" sz="2400" i="0" dirty="0"/>
              <a:t>) in the BSS and/or device(s) wired to the </a:t>
            </a:r>
            <a:r>
              <a:rPr lang="en-US" sz="2400" i="0" dirty="0" smtClean="0"/>
              <a:t>Q-AP/Q-STA(s</a:t>
            </a:r>
            <a:r>
              <a:rPr lang="en-US" sz="2400" i="0" dirty="0"/>
              <a:t>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i="0" dirty="0"/>
              <a:t>Figure Q-7 Talker is wired to a </a:t>
            </a:r>
            <a:r>
              <a:rPr lang="en-US" sz="2400" i="0" dirty="0" smtClean="0"/>
              <a:t>Q-STA </a:t>
            </a:r>
            <a:r>
              <a:rPr lang="en-US" sz="2400" i="0" dirty="0"/>
              <a:t>(STA-A) in the BSS. Listener is another </a:t>
            </a:r>
            <a:r>
              <a:rPr lang="en-US" sz="2400" i="0" dirty="0" smtClean="0"/>
              <a:t>Q-STA </a:t>
            </a:r>
            <a:r>
              <a:rPr lang="en-US" sz="2400" i="0" dirty="0"/>
              <a:t>in the BSS which has a direct link established with STA-A.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000" i="0" dirty="0"/>
          </a:p>
          <a:p>
            <a:pPr marL="457200" indent="-457200"/>
            <a:endParaRPr lang="en-US" sz="2400" i="0" dirty="0"/>
          </a:p>
        </p:txBody>
      </p:sp>
      <p:sp>
        <p:nvSpPr>
          <p:cNvPr id="8195" name="TextBox 5"/>
          <p:cNvSpPr txBox="1">
            <a:spLocks noChangeArrowheads="1"/>
          </p:cNvSpPr>
          <p:nvPr/>
        </p:nvSpPr>
        <p:spPr bwMode="auto">
          <a:xfrm>
            <a:off x="714375" y="785813"/>
            <a:ext cx="77866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Topologies</a:t>
            </a:r>
          </a:p>
        </p:txBody>
      </p:sp>
      <p:sp>
        <p:nvSpPr>
          <p:cNvPr id="8196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2009</a:t>
            </a:r>
            <a:endParaRPr lang="en-GB" smtClean="0"/>
          </a:p>
        </p:txBody>
      </p:sp>
      <p:sp>
        <p:nvSpPr>
          <p:cNvPr id="8197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8198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BF7869B6-B634-422B-B603-95729EEB2079}" type="slidenum">
              <a:rPr lang="en-GB" smtClean="0"/>
              <a:pPr/>
              <a:t>5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5"/>
          <p:cNvSpPr txBox="1">
            <a:spLocks noChangeArrowheads="1"/>
          </p:cNvSpPr>
          <p:nvPr/>
        </p:nvSpPr>
        <p:spPr bwMode="auto">
          <a:xfrm>
            <a:off x="714375" y="785813"/>
            <a:ext cx="77866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dirty="0"/>
              <a:t>Case-1: STA is the Talker/Listener</a:t>
            </a:r>
          </a:p>
        </p:txBody>
      </p:sp>
      <p:sp>
        <p:nvSpPr>
          <p:cNvPr id="1024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2009</a:t>
            </a:r>
            <a:endParaRPr lang="en-GB" smtClean="0"/>
          </a:p>
        </p:txBody>
      </p:sp>
      <p:sp>
        <p:nvSpPr>
          <p:cNvPr id="10244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10245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EDB1CD17-91BF-41B9-A3DC-6B787A27C8D9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714375" y="5072063"/>
            <a:ext cx="1214438" cy="1000125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i="0">
              <a:latin typeface="Calibri" pitchFamily="34" charset="0"/>
            </a:endParaRPr>
          </a:p>
        </p:txBody>
      </p:sp>
      <p:sp>
        <p:nvSpPr>
          <p:cNvPr id="10247" name="TextBox 7"/>
          <p:cNvSpPr txBox="1">
            <a:spLocks noChangeArrowheads="1"/>
          </p:cNvSpPr>
          <p:nvPr/>
        </p:nvSpPr>
        <p:spPr bwMode="auto">
          <a:xfrm>
            <a:off x="1000125" y="5726113"/>
            <a:ext cx="6731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Talker</a:t>
            </a:r>
            <a:endParaRPr lang="en-US" i="0">
              <a:latin typeface="Calibri" pitchFamily="34" charset="0"/>
            </a:endParaRP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714375" y="3286125"/>
            <a:ext cx="1214438" cy="1000125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i="0">
              <a:latin typeface="Calibri" pitchFamily="34" charset="0"/>
            </a:endParaRPr>
          </a:p>
        </p:txBody>
      </p:sp>
      <p:sp>
        <p:nvSpPr>
          <p:cNvPr id="10249" name="TextBox 9"/>
          <p:cNvSpPr txBox="1">
            <a:spLocks noChangeArrowheads="1"/>
          </p:cNvSpPr>
          <p:nvPr/>
        </p:nvSpPr>
        <p:spPr bwMode="auto">
          <a:xfrm>
            <a:off x="928688" y="3857625"/>
            <a:ext cx="609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Q-AP</a:t>
            </a:r>
            <a:endParaRPr lang="en-US" i="0">
              <a:latin typeface="Calibri" pitchFamily="34" charset="0"/>
            </a:endParaRPr>
          </a:p>
        </p:txBody>
      </p:sp>
      <p:cxnSp>
        <p:nvCxnSpPr>
          <p:cNvPr id="10250" name="Straight Arrow Connector 11"/>
          <p:cNvCxnSpPr>
            <a:cxnSpLocks noChangeShapeType="1"/>
            <a:stCxn id="10246" idx="0"/>
            <a:endCxn id="10248" idx="2"/>
          </p:cNvCxnSpPr>
          <p:nvPr/>
        </p:nvCxnSpPr>
        <p:spPr bwMode="auto">
          <a:xfrm rot="5400000" flipH="1" flipV="1">
            <a:off x="928688" y="4679950"/>
            <a:ext cx="785812" cy="15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sp>
        <p:nvSpPr>
          <p:cNvPr id="10251" name="TextBox 14"/>
          <p:cNvSpPr txBox="1">
            <a:spLocks noChangeArrowheads="1"/>
          </p:cNvSpPr>
          <p:nvPr/>
        </p:nvSpPr>
        <p:spPr bwMode="auto">
          <a:xfrm>
            <a:off x="714375" y="3286125"/>
            <a:ext cx="6191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DMN</a:t>
            </a:r>
            <a:endParaRPr lang="en-US" i="0">
              <a:latin typeface="Calibri" pitchFamily="34" charset="0"/>
            </a:endParaRPr>
          </a:p>
        </p:txBody>
      </p:sp>
      <p:sp>
        <p:nvSpPr>
          <p:cNvPr id="16" name="Cloud 15"/>
          <p:cNvSpPr/>
          <p:nvPr/>
        </p:nvSpPr>
        <p:spPr bwMode="auto">
          <a:xfrm>
            <a:off x="857250" y="2000250"/>
            <a:ext cx="914400" cy="914400"/>
          </a:xfrm>
          <a:prstGeom prst="clou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 i="0">
              <a:latin typeface="Calibri" pitchFamily="34" charset="0"/>
            </a:endParaRPr>
          </a:p>
        </p:txBody>
      </p:sp>
      <p:sp>
        <p:nvSpPr>
          <p:cNvPr id="10253" name="TextBox 17"/>
          <p:cNvSpPr txBox="1">
            <a:spLocks noChangeArrowheads="1"/>
          </p:cNvSpPr>
          <p:nvPr/>
        </p:nvSpPr>
        <p:spPr bwMode="auto">
          <a:xfrm>
            <a:off x="768350" y="1500188"/>
            <a:ext cx="10779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Listener(s)</a:t>
            </a:r>
            <a:endParaRPr lang="en-US" i="0">
              <a:latin typeface="Calibri" pitchFamily="34" charset="0"/>
            </a:endParaRPr>
          </a:p>
        </p:txBody>
      </p:sp>
      <p:cxnSp>
        <p:nvCxnSpPr>
          <p:cNvPr id="10254" name="Straight Arrow Connector 19"/>
          <p:cNvCxnSpPr>
            <a:cxnSpLocks noChangeShapeType="1"/>
          </p:cNvCxnSpPr>
          <p:nvPr/>
        </p:nvCxnSpPr>
        <p:spPr bwMode="auto">
          <a:xfrm rot="16200000" flipV="1">
            <a:off x="1134269" y="3093244"/>
            <a:ext cx="376237" cy="15875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cxnSp>
        <p:nvCxnSpPr>
          <p:cNvPr id="10255" name="Straight Arrow Connector 25"/>
          <p:cNvCxnSpPr>
            <a:cxnSpLocks noChangeShapeType="1"/>
            <a:stCxn id="16" idx="3"/>
            <a:endCxn id="10253" idx="2"/>
          </p:cNvCxnSpPr>
          <p:nvPr/>
        </p:nvCxnSpPr>
        <p:spPr bwMode="auto">
          <a:xfrm rot="16200000" flipV="1">
            <a:off x="1203325" y="1941513"/>
            <a:ext cx="214313" cy="7937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sp>
        <p:nvSpPr>
          <p:cNvPr id="10256" name="Rectangle 26"/>
          <p:cNvSpPr>
            <a:spLocks noChangeArrowheads="1"/>
          </p:cNvSpPr>
          <p:nvPr/>
        </p:nvSpPr>
        <p:spPr bwMode="auto">
          <a:xfrm>
            <a:off x="2286000" y="5143500"/>
            <a:ext cx="1214438" cy="1000125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i="0">
              <a:latin typeface="Calibri" pitchFamily="34" charset="0"/>
            </a:endParaRPr>
          </a:p>
        </p:txBody>
      </p:sp>
      <p:sp>
        <p:nvSpPr>
          <p:cNvPr id="10257" name="TextBox 27"/>
          <p:cNvSpPr txBox="1">
            <a:spLocks noChangeArrowheads="1"/>
          </p:cNvSpPr>
          <p:nvPr/>
        </p:nvSpPr>
        <p:spPr bwMode="auto">
          <a:xfrm>
            <a:off x="2571750" y="5797550"/>
            <a:ext cx="6731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Talker</a:t>
            </a:r>
            <a:endParaRPr lang="en-US" i="0">
              <a:latin typeface="Calibri" pitchFamily="34" charset="0"/>
            </a:endParaRPr>
          </a:p>
        </p:txBody>
      </p:sp>
      <p:sp>
        <p:nvSpPr>
          <p:cNvPr id="10258" name="Rectangle 28"/>
          <p:cNvSpPr>
            <a:spLocks noChangeArrowheads="1"/>
          </p:cNvSpPr>
          <p:nvPr/>
        </p:nvSpPr>
        <p:spPr bwMode="auto">
          <a:xfrm>
            <a:off x="2786063" y="3357563"/>
            <a:ext cx="1214437" cy="1000125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i="0">
              <a:latin typeface="Calibri" pitchFamily="34" charset="0"/>
            </a:endParaRPr>
          </a:p>
        </p:txBody>
      </p:sp>
      <p:sp>
        <p:nvSpPr>
          <p:cNvPr id="10259" name="TextBox 29"/>
          <p:cNvSpPr txBox="1">
            <a:spLocks noChangeArrowheads="1"/>
          </p:cNvSpPr>
          <p:nvPr/>
        </p:nvSpPr>
        <p:spPr bwMode="auto">
          <a:xfrm>
            <a:off x="3000375" y="3929063"/>
            <a:ext cx="609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Q-AP</a:t>
            </a:r>
            <a:endParaRPr lang="en-US" i="0">
              <a:latin typeface="Calibri" pitchFamily="34" charset="0"/>
            </a:endParaRPr>
          </a:p>
        </p:txBody>
      </p:sp>
      <p:cxnSp>
        <p:nvCxnSpPr>
          <p:cNvPr id="10260" name="Straight Arrow Connector 30"/>
          <p:cNvCxnSpPr>
            <a:cxnSpLocks noChangeShapeType="1"/>
            <a:stCxn id="10256" idx="0"/>
          </p:cNvCxnSpPr>
          <p:nvPr/>
        </p:nvCxnSpPr>
        <p:spPr bwMode="auto">
          <a:xfrm rot="5400000" flipH="1" flipV="1">
            <a:off x="2678113" y="4572000"/>
            <a:ext cx="785812" cy="3571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sp>
        <p:nvSpPr>
          <p:cNvPr id="10261" name="TextBox 31"/>
          <p:cNvSpPr txBox="1">
            <a:spLocks noChangeArrowheads="1"/>
          </p:cNvSpPr>
          <p:nvPr/>
        </p:nvSpPr>
        <p:spPr bwMode="auto">
          <a:xfrm>
            <a:off x="2786063" y="3357563"/>
            <a:ext cx="6191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DMN</a:t>
            </a:r>
            <a:endParaRPr lang="en-US" i="0">
              <a:latin typeface="Calibri" pitchFamily="34" charset="0"/>
            </a:endParaRPr>
          </a:p>
        </p:txBody>
      </p:sp>
      <p:sp>
        <p:nvSpPr>
          <p:cNvPr id="33" name="Cloud 32"/>
          <p:cNvSpPr/>
          <p:nvPr/>
        </p:nvSpPr>
        <p:spPr bwMode="auto">
          <a:xfrm>
            <a:off x="2928938" y="2071688"/>
            <a:ext cx="914400" cy="914400"/>
          </a:xfrm>
          <a:prstGeom prst="clou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 i="0">
              <a:latin typeface="Calibri" pitchFamily="34" charset="0"/>
            </a:endParaRPr>
          </a:p>
        </p:txBody>
      </p:sp>
      <p:sp>
        <p:nvSpPr>
          <p:cNvPr id="10263" name="TextBox 33"/>
          <p:cNvSpPr txBox="1">
            <a:spLocks noChangeArrowheads="1"/>
          </p:cNvSpPr>
          <p:nvPr/>
        </p:nvSpPr>
        <p:spPr bwMode="auto">
          <a:xfrm>
            <a:off x="2840038" y="1571625"/>
            <a:ext cx="107791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Listener(s)</a:t>
            </a:r>
            <a:endParaRPr lang="en-US" i="0">
              <a:latin typeface="Calibri" pitchFamily="34" charset="0"/>
            </a:endParaRPr>
          </a:p>
        </p:txBody>
      </p:sp>
      <p:cxnSp>
        <p:nvCxnSpPr>
          <p:cNvPr id="10264" name="Straight Arrow Connector 34"/>
          <p:cNvCxnSpPr>
            <a:cxnSpLocks noChangeShapeType="1"/>
          </p:cNvCxnSpPr>
          <p:nvPr/>
        </p:nvCxnSpPr>
        <p:spPr bwMode="auto">
          <a:xfrm rot="16200000" flipV="1">
            <a:off x="3197226" y="3173412"/>
            <a:ext cx="387350" cy="9525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cxnSp>
        <p:nvCxnSpPr>
          <p:cNvPr id="10265" name="Straight Arrow Connector 35"/>
          <p:cNvCxnSpPr>
            <a:cxnSpLocks noChangeShapeType="1"/>
            <a:stCxn id="33" idx="3"/>
            <a:endCxn id="10263" idx="2"/>
          </p:cNvCxnSpPr>
          <p:nvPr/>
        </p:nvCxnSpPr>
        <p:spPr bwMode="auto">
          <a:xfrm rot="16200000" flipV="1">
            <a:off x="3275013" y="2012950"/>
            <a:ext cx="214312" cy="793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sp>
        <p:nvSpPr>
          <p:cNvPr id="10266" name="Rectangle 36"/>
          <p:cNvSpPr>
            <a:spLocks noChangeArrowheads="1"/>
          </p:cNvSpPr>
          <p:nvPr/>
        </p:nvSpPr>
        <p:spPr bwMode="auto">
          <a:xfrm>
            <a:off x="3929063" y="5143500"/>
            <a:ext cx="1214437" cy="1000125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i="0">
              <a:latin typeface="Calibri" pitchFamily="34" charset="0"/>
            </a:endParaRPr>
          </a:p>
        </p:txBody>
      </p:sp>
      <p:sp>
        <p:nvSpPr>
          <p:cNvPr id="10267" name="TextBox 37"/>
          <p:cNvSpPr txBox="1">
            <a:spLocks noChangeArrowheads="1"/>
          </p:cNvSpPr>
          <p:nvPr/>
        </p:nvSpPr>
        <p:spPr bwMode="auto">
          <a:xfrm>
            <a:off x="4024313" y="5797550"/>
            <a:ext cx="10779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Listener(s)</a:t>
            </a:r>
            <a:endParaRPr lang="en-US" i="0">
              <a:latin typeface="Calibri" pitchFamily="34" charset="0"/>
            </a:endParaRPr>
          </a:p>
        </p:txBody>
      </p:sp>
      <p:cxnSp>
        <p:nvCxnSpPr>
          <p:cNvPr id="10268" name="Straight Arrow Connector 38"/>
          <p:cNvCxnSpPr>
            <a:cxnSpLocks noChangeShapeType="1"/>
            <a:stCxn id="10266" idx="0"/>
          </p:cNvCxnSpPr>
          <p:nvPr/>
        </p:nvCxnSpPr>
        <p:spPr bwMode="auto">
          <a:xfrm rot="16200000" flipV="1">
            <a:off x="3803651" y="4411662"/>
            <a:ext cx="785812" cy="677863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arrow" w="med" len="med"/>
            <a:tailEnd/>
          </a:ln>
        </p:spPr>
      </p:cxnSp>
      <p:sp>
        <p:nvSpPr>
          <p:cNvPr id="10269" name="Rectangle 40"/>
          <p:cNvSpPr>
            <a:spLocks noChangeArrowheads="1"/>
          </p:cNvSpPr>
          <p:nvPr/>
        </p:nvSpPr>
        <p:spPr bwMode="auto">
          <a:xfrm>
            <a:off x="5494338" y="5143500"/>
            <a:ext cx="1214437" cy="1000125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i="0">
              <a:latin typeface="Calibri" pitchFamily="34" charset="0"/>
            </a:endParaRPr>
          </a:p>
        </p:txBody>
      </p:sp>
      <p:sp>
        <p:nvSpPr>
          <p:cNvPr id="10270" name="TextBox 41"/>
          <p:cNvSpPr txBox="1">
            <a:spLocks noChangeArrowheads="1"/>
          </p:cNvSpPr>
          <p:nvPr/>
        </p:nvSpPr>
        <p:spPr bwMode="auto">
          <a:xfrm>
            <a:off x="5780088" y="5797550"/>
            <a:ext cx="6731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Talker</a:t>
            </a:r>
            <a:endParaRPr lang="en-US" i="0">
              <a:latin typeface="Calibri" pitchFamily="34" charset="0"/>
            </a:endParaRPr>
          </a:p>
        </p:txBody>
      </p:sp>
      <p:sp>
        <p:nvSpPr>
          <p:cNvPr id="10271" name="Rectangle 42"/>
          <p:cNvSpPr>
            <a:spLocks noChangeArrowheads="1"/>
          </p:cNvSpPr>
          <p:nvPr/>
        </p:nvSpPr>
        <p:spPr bwMode="auto">
          <a:xfrm>
            <a:off x="5994400" y="3357563"/>
            <a:ext cx="1214438" cy="1000125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i="0">
              <a:latin typeface="Calibri" pitchFamily="34" charset="0"/>
            </a:endParaRPr>
          </a:p>
        </p:txBody>
      </p:sp>
      <p:sp>
        <p:nvSpPr>
          <p:cNvPr id="10272" name="TextBox 43"/>
          <p:cNvSpPr txBox="1">
            <a:spLocks noChangeArrowheads="1"/>
          </p:cNvSpPr>
          <p:nvPr/>
        </p:nvSpPr>
        <p:spPr bwMode="auto">
          <a:xfrm>
            <a:off x="6208713" y="3929063"/>
            <a:ext cx="609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Q-AP</a:t>
            </a:r>
            <a:endParaRPr lang="en-US" i="0">
              <a:latin typeface="Calibri" pitchFamily="34" charset="0"/>
            </a:endParaRPr>
          </a:p>
        </p:txBody>
      </p:sp>
      <p:cxnSp>
        <p:nvCxnSpPr>
          <p:cNvPr id="10273" name="Straight Arrow Connector 44"/>
          <p:cNvCxnSpPr>
            <a:cxnSpLocks noChangeShapeType="1"/>
            <a:stCxn id="10269" idx="0"/>
          </p:cNvCxnSpPr>
          <p:nvPr/>
        </p:nvCxnSpPr>
        <p:spPr bwMode="auto">
          <a:xfrm rot="5400000" flipH="1" flipV="1">
            <a:off x="5888038" y="4572000"/>
            <a:ext cx="785812" cy="3571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sp>
        <p:nvSpPr>
          <p:cNvPr id="10274" name="Rectangle 50"/>
          <p:cNvSpPr>
            <a:spLocks noChangeArrowheads="1"/>
          </p:cNvSpPr>
          <p:nvPr/>
        </p:nvSpPr>
        <p:spPr bwMode="auto">
          <a:xfrm>
            <a:off x="7137400" y="5143500"/>
            <a:ext cx="1214438" cy="1000125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i="0">
              <a:latin typeface="Calibri" pitchFamily="34" charset="0"/>
            </a:endParaRPr>
          </a:p>
        </p:txBody>
      </p:sp>
      <p:sp>
        <p:nvSpPr>
          <p:cNvPr id="10275" name="TextBox 51"/>
          <p:cNvSpPr txBox="1">
            <a:spLocks noChangeArrowheads="1"/>
          </p:cNvSpPr>
          <p:nvPr/>
        </p:nvSpPr>
        <p:spPr bwMode="auto">
          <a:xfrm>
            <a:off x="7208838" y="5797550"/>
            <a:ext cx="10779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Listener(s)</a:t>
            </a:r>
            <a:endParaRPr lang="en-US" i="0">
              <a:latin typeface="Calibri" pitchFamily="34" charset="0"/>
            </a:endParaRPr>
          </a:p>
        </p:txBody>
      </p:sp>
      <p:cxnSp>
        <p:nvCxnSpPr>
          <p:cNvPr id="10276" name="Straight Arrow Connector 52"/>
          <p:cNvCxnSpPr>
            <a:cxnSpLocks noChangeShapeType="1"/>
            <a:stCxn id="10274" idx="0"/>
          </p:cNvCxnSpPr>
          <p:nvPr/>
        </p:nvCxnSpPr>
        <p:spPr bwMode="auto">
          <a:xfrm rot="16200000" flipV="1">
            <a:off x="7012782" y="4410869"/>
            <a:ext cx="785812" cy="67945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arrow" w="med" len="med"/>
            <a:tailEnd/>
          </a:ln>
        </p:spPr>
      </p:cxnSp>
      <p:cxnSp>
        <p:nvCxnSpPr>
          <p:cNvPr id="10277" name="Straight Connector 54"/>
          <p:cNvCxnSpPr>
            <a:cxnSpLocks noChangeShapeType="1"/>
          </p:cNvCxnSpPr>
          <p:nvPr/>
        </p:nvCxnSpPr>
        <p:spPr bwMode="auto">
          <a:xfrm rot="5400000">
            <a:off x="-189706" y="3893344"/>
            <a:ext cx="46434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</p:spPr>
      </p:cxnSp>
      <p:cxnSp>
        <p:nvCxnSpPr>
          <p:cNvPr id="10278" name="Straight Connector 56"/>
          <p:cNvCxnSpPr>
            <a:cxnSpLocks noChangeShapeType="1"/>
          </p:cNvCxnSpPr>
          <p:nvPr/>
        </p:nvCxnSpPr>
        <p:spPr bwMode="auto">
          <a:xfrm rot="5400000">
            <a:off x="2975769" y="3893344"/>
            <a:ext cx="46434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</p:spPr>
      </p:cxnSp>
      <p:sp>
        <p:nvSpPr>
          <p:cNvPr id="10279" name="TextBox 58"/>
          <p:cNvSpPr txBox="1">
            <a:spLocks noChangeArrowheads="1"/>
          </p:cNvSpPr>
          <p:nvPr/>
        </p:nvSpPr>
        <p:spPr bwMode="auto">
          <a:xfrm>
            <a:off x="725488" y="5072063"/>
            <a:ext cx="6810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Q-STA</a:t>
            </a:r>
            <a:endParaRPr lang="en-US" i="0">
              <a:latin typeface="Calibri" pitchFamily="34" charset="0"/>
            </a:endParaRPr>
          </a:p>
        </p:txBody>
      </p:sp>
      <p:sp>
        <p:nvSpPr>
          <p:cNvPr id="10280" name="TextBox 59"/>
          <p:cNvSpPr txBox="1">
            <a:spLocks noChangeArrowheads="1"/>
          </p:cNvSpPr>
          <p:nvPr/>
        </p:nvSpPr>
        <p:spPr bwMode="auto">
          <a:xfrm>
            <a:off x="2273300" y="5162550"/>
            <a:ext cx="6794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Q-STA</a:t>
            </a:r>
            <a:endParaRPr lang="en-US" i="0">
              <a:latin typeface="Calibri" pitchFamily="34" charset="0"/>
            </a:endParaRPr>
          </a:p>
        </p:txBody>
      </p:sp>
      <p:sp>
        <p:nvSpPr>
          <p:cNvPr id="10281" name="TextBox 60"/>
          <p:cNvSpPr txBox="1">
            <a:spLocks noChangeArrowheads="1"/>
          </p:cNvSpPr>
          <p:nvPr/>
        </p:nvSpPr>
        <p:spPr bwMode="auto">
          <a:xfrm>
            <a:off x="3916363" y="5143500"/>
            <a:ext cx="6794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Q-STA</a:t>
            </a:r>
            <a:endParaRPr lang="en-US" i="0">
              <a:latin typeface="Calibri" pitchFamily="34" charset="0"/>
            </a:endParaRPr>
          </a:p>
        </p:txBody>
      </p:sp>
      <p:sp>
        <p:nvSpPr>
          <p:cNvPr id="10282" name="TextBox 61"/>
          <p:cNvSpPr txBox="1">
            <a:spLocks noChangeArrowheads="1"/>
          </p:cNvSpPr>
          <p:nvPr/>
        </p:nvSpPr>
        <p:spPr bwMode="auto">
          <a:xfrm>
            <a:off x="5487988" y="5143500"/>
            <a:ext cx="6794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Q-STA</a:t>
            </a:r>
            <a:endParaRPr lang="en-US" i="0">
              <a:latin typeface="Calibri" pitchFamily="34" charset="0"/>
            </a:endParaRPr>
          </a:p>
        </p:txBody>
      </p:sp>
      <p:sp>
        <p:nvSpPr>
          <p:cNvPr id="10283" name="TextBox 62"/>
          <p:cNvSpPr txBox="1">
            <a:spLocks noChangeArrowheads="1"/>
          </p:cNvSpPr>
          <p:nvPr/>
        </p:nvSpPr>
        <p:spPr bwMode="auto">
          <a:xfrm>
            <a:off x="7143750" y="5143500"/>
            <a:ext cx="6794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Q-STA</a:t>
            </a:r>
            <a:endParaRPr lang="en-US" i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5"/>
          <p:cNvSpPr txBox="1">
            <a:spLocks noChangeArrowheads="1"/>
          </p:cNvSpPr>
          <p:nvPr/>
        </p:nvSpPr>
        <p:spPr bwMode="auto">
          <a:xfrm>
            <a:off x="0" y="785813"/>
            <a:ext cx="89852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/>
              <a:t>Case-2: STA is an Intermediate node or a Talker/Listener</a:t>
            </a:r>
          </a:p>
        </p:txBody>
      </p:sp>
      <p:sp>
        <p:nvSpPr>
          <p:cNvPr id="153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2009</a:t>
            </a:r>
            <a:endParaRPr lang="en-GB" smtClean="0"/>
          </a:p>
        </p:txBody>
      </p:sp>
      <p:sp>
        <p:nvSpPr>
          <p:cNvPr id="15364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15365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9882F315-812C-4EE4-81E2-0418A21A86EB}" type="slidenum">
              <a:rPr lang="en-GB" smtClean="0"/>
              <a:pPr/>
              <a:t>7</a:t>
            </a:fld>
            <a:endParaRPr lang="en-GB" smtClean="0"/>
          </a:p>
        </p:txBody>
      </p:sp>
      <p:sp>
        <p:nvSpPr>
          <p:cNvPr id="15366" name="Rectangle 40"/>
          <p:cNvSpPr>
            <a:spLocks noChangeArrowheads="1"/>
          </p:cNvSpPr>
          <p:nvPr/>
        </p:nvSpPr>
        <p:spPr bwMode="auto">
          <a:xfrm>
            <a:off x="2514600" y="5143500"/>
            <a:ext cx="1214438" cy="1000125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i="0">
              <a:latin typeface="Calibri" pitchFamily="34" charset="0"/>
            </a:endParaRPr>
          </a:p>
        </p:txBody>
      </p:sp>
      <p:sp>
        <p:nvSpPr>
          <p:cNvPr id="15367" name="Rectangle 42"/>
          <p:cNvSpPr>
            <a:spLocks noChangeArrowheads="1"/>
          </p:cNvSpPr>
          <p:nvPr/>
        </p:nvSpPr>
        <p:spPr bwMode="auto">
          <a:xfrm>
            <a:off x="3014663" y="3357563"/>
            <a:ext cx="1214437" cy="1000125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i="0">
              <a:latin typeface="Calibri" pitchFamily="34" charset="0"/>
            </a:endParaRPr>
          </a:p>
        </p:txBody>
      </p:sp>
      <p:sp>
        <p:nvSpPr>
          <p:cNvPr id="15368" name="TextBox 43"/>
          <p:cNvSpPr txBox="1">
            <a:spLocks noChangeArrowheads="1"/>
          </p:cNvSpPr>
          <p:nvPr/>
        </p:nvSpPr>
        <p:spPr bwMode="auto">
          <a:xfrm>
            <a:off x="3228975" y="3929063"/>
            <a:ext cx="609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Q-AP</a:t>
            </a:r>
            <a:endParaRPr lang="en-US" i="0">
              <a:latin typeface="Calibri" pitchFamily="34" charset="0"/>
            </a:endParaRPr>
          </a:p>
        </p:txBody>
      </p:sp>
      <p:cxnSp>
        <p:nvCxnSpPr>
          <p:cNvPr id="15369" name="Straight Arrow Connector 44"/>
          <p:cNvCxnSpPr>
            <a:cxnSpLocks noChangeShapeType="1"/>
            <a:stCxn id="15366" idx="0"/>
          </p:cNvCxnSpPr>
          <p:nvPr/>
        </p:nvCxnSpPr>
        <p:spPr bwMode="auto">
          <a:xfrm rot="5400000" flipH="1" flipV="1">
            <a:off x="2906713" y="4572000"/>
            <a:ext cx="785812" cy="3571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sp>
        <p:nvSpPr>
          <p:cNvPr id="15370" name="TextBox 45"/>
          <p:cNvSpPr txBox="1">
            <a:spLocks noChangeArrowheads="1"/>
          </p:cNvSpPr>
          <p:nvPr/>
        </p:nvSpPr>
        <p:spPr bwMode="auto">
          <a:xfrm>
            <a:off x="3014663" y="3357563"/>
            <a:ext cx="6191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DMN</a:t>
            </a:r>
            <a:endParaRPr lang="en-US" i="0">
              <a:latin typeface="Calibri" pitchFamily="34" charset="0"/>
            </a:endParaRPr>
          </a:p>
        </p:txBody>
      </p:sp>
      <p:sp>
        <p:nvSpPr>
          <p:cNvPr id="15371" name="Rectangle 50"/>
          <p:cNvSpPr>
            <a:spLocks noChangeArrowheads="1"/>
          </p:cNvSpPr>
          <p:nvPr/>
        </p:nvSpPr>
        <p:spPr bwMode="auto">
          <a:xfrm>
            <a:off x="4157663" y="5143500"/>
            <a:ext cx="1214437" cy="1000125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i="0">
              <a:latin typeface="Calibri" pitchFamily="34" charset="0"/>
            </a:endParaRPr>
          </a:p>
        </p:txBody>
      </p:sp>
      <p:sp>
        <p:nvSpPr>
          <p:cNvPr id="15372" name="TextBox 51"/>
          <p:cNvSpPr txBox="1">
            <a:spLocks noChangeArrowheads="1"/>
          </p:cNvSpPr>
          <p:nvPr/>
        </p:nvSpPr>
        <p:spPr bwMode="auto">
          <a:xfrm>
            <a:off x="4229100" y="5797550"/>
            <a:ext cx="10779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Listener(s)</a:t>
            </a:r>
            <a:endParaRPr lang="en-US" i="0">
              <a:latin typeface="Calibri" pitchFamily="34" charset="0"/>
            </a:endParaRPr>
          </a:p>
        </p:txBody>
      </p:sp>
      <p:cxnSp>
        <p:nvCxnSpPr>
          <p:cNvPr id="15373" name="Straight Arrow Connector 52"/>
          <p:cNvCxnSpPr>
            <a:cxnSpLocks noChangeShapeType="1"/>
            <a:stCxn id="15371" idx="0"/>
          </p:cNvCxnSpPr>
          <p:nvPr/>
        </p:nvCxnSpPr>
        <p:spPr bwMode="auto">
          <a:xfrm rot="16200000" flipV="1">
            <a:off x="4032251" y="4411662"/>
            <a:ext cx="785812" cy="677863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arrow" w="med" len="med"/>
            <a:tailEnd/>
          </a:ln>
        </p:spPr>
      </p:cxnSp>
      <p:sp>
        <p:nvSpPr>
          <p:cNvPr id="15374" name="TextBox 61"/>
          <p:cNvSpPr txBox="1">
            <a:spLocks noChangeArrowheads="1"/>
          </p:cNvSpPr>
          <p:nvPr/>
        </p:nvSpPr>
        <p:spPr bwMode="auto">
          <a:xfrm>
            <a:off x="2506663" y="5143500"/>
            <a:ext cx="6810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Q-STA</a:t>
            </a:r>
            <a:endParaRPr lang="en-US" i="0">
              <a:latin typeface="Calibri" pitchFamily="34" charset="0"/>
            </a:endParaRPr>
          </a:p>
        </p:txBody>
      </p:sp>
      <p:sp>
        <p:nvSpPr>
          <p:cNvPr id="15375" name="TextBox 62"/>
          <p:cNvSpPr txBox="1">
            <a:spLocks noChangeArrowheads="1"/>
          </p:cNvSpPr>
          <p:nvPr/>
        </p:nvSpPr>
        <p:spPr bwMode="auto">
          <a:xfrm>
            <a:off x="4162425" y="5143500"/>
            <a:ext cx="6810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Q-STA</a:t>
            </a:r>
            <a:endParaRPr lang="en-US" i="0">
              <a:latin typeface="Calibri" pitchFamily="34" charset="0"/>
            </a:endParaRPr>
          </a:p>
        </p:txBody>
      </p:sp>
      <p:sp>
        <p:nvSpPr>
          <p:cNvPr id="47" name="Cloud 46"/>
          <p:cNvSpPr/>
          <p:nvPr/>
        </p:nvSpPr>
        <p:spPr bwMode="auto">
          <a:xfrm>
            <a:off x="3140075" y="2033588"/>
            <a:ext cx="914400" cy="914400"/>
          </a:xfrm>
          <a:prstGeom prst="clou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 i="0">
              <a:latin typeface="Calibri" pitchFamily="34" charset="0"/>
            </a:endParaRPr>
          </a:p>
        </p:txBody>
      </p:sp>
      <p:sp>
        <p:nvSpPr>
          <p:cNvPr id="15377" name="TextBox 47"/>
          <p:cNvSpPr txBox="1">
            <a:spLocks noChangeArrowheads="1"/>
          </p:cNvSpPr>
          <p:nvPr/>
        </p:nvSpPr>
        <p:spPr bwMode="auto">
          <a:xfrm>
            <a:off x="3051175" y="1533525"/>
            <a:ext cx="16192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Talker/Listener(s)</a:t>
            </a:r>
            <a:endParaRPr lang="en-US" i="0">
              <a:latin typeface="Calibri" pitchFamily="34" charset="0"/>
            </a:endParaRPr>
          </a:p>
        </p:txBody>
      </p:sp>
      <p:cxnSp>
        <p:nvCxnSpPr>
          <p:cNvPr id="15378" name="Straight Arrow Connector 48"/>
          <p:cNvCxnSpPr>
            <a:cxnSpLocks noChangeShapeType="1"/>
          </p:cNvCxnSpPr>
          <p:nvPr/>
        </p:nvCxnSpPr>
        <p:spPr bwMode="auto">
          <a:xfrm rot="16200000" flipV="1">
            <a:off x="3409157" y="3136106"/>
            <a:ext cx="387350" cy="11113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sp>
        <p:nvSpPr>
          <p:cNvPr id="67" name="Cloud 66"/>
          <p:cNvSpPr/>
          <p:nvPr/>
        </p:nvSpPr>
        <p:spPr bwMode="auto">
          <a:xfrm>
            <a:off x="5700713" y="5165725"/>
            <a:ext cx="1235075" cy="890588"/>
          </a:xfrm>
          <a:prstGeom prst="clou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8" name="Cloud 67"/>
          <p:cNvSpPr/>
          <p:nvPr/>
        </p:nvSpPr>
        <p:spPr bwMode="auto">
          <a:xfrm>
            <a:off x="841375" y="5341938"/>
            <a:ext cx="1235075" cy="890587"/>
          </a:xfrm>
          <a:prstGeom prst="clou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381" name="TextBox 68"/>
          <p:cNvSpPr txBox="1">
            <a:spLocks noChangeArrowheads="1"/>
          </p:cNvSpPr>
          <p:nvPr/>
        </p:nvSpPr>
        <p:spPr bwMode="auto">
          <a:xfrm>
            <a:off x="233363" y="5665788"/>
            <a:ext cx="6731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Talker</a:t>
            </a:r>
            <a:endParaRPr lang="en-US" i="0">
              <a:latin typeface="Calibri" pitchFamily="34" charset="0"/>
            </a:endParaRPr>
          </a:p>
        </p:txBody>
      </p:sp>
      <p:sp>
        <p:nvSpPr>
          <p:cNvPr id="15382" name="TextBox 69"/>
          <p:cNvSpPr txBox="1">
            <a:spLocks noChangeArrowheads="1"/>
          </p:cNvSpPr>
          <p:nvPr/>
        </p:nvSpPr>
        <p:spPr bwMode="auto">
          <a:xfrm>
            <a:off x="7100888" y="5356225"/>
            <a:ext cx="107791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Listener(s)</a:t>
            </a:r>
            <a:endParaRPr lang="en-US" i="0">
              <a:latin typeface="Calibri" pitchFamily="34" charset="0"/>
            </a:endParaRPr>
          </a:p>
        </p:txBody>
      </p:sp>
      <p:cxnSp>
        <p:nvCxnSpPr>
          <p:cNvPr id="15383" name="Straight Arrow Connector 70"/>
          <p:cNvCxnSpPr>
            <a:cxnSpLocks noChangeShapeType="1"/>
          </p:cNvCxnSpPr>
          <p:nvPr/>
        </p:nvCxnSpPr>
        <p:spPr bwMode="auto">
          <a:xfrm rot="16200000" flipH="1">
            <a:off x="3499645" y="3107531"/>
            <a:ext cx="525462" cy="3175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cxnSp>
        <p:nvCxnSpPr>
          <p:cNvPr id="15384" name="Straight Arrow Connector 73"/>
          <p:cNvCxnSpPr>
            <a:cxnSpLocks noChangeShapeType="1"/>
          </p:cNvCxnSpPr>
          <p:nvPr/>
        </p:nvCxnSpPr>
        <p:spPr bwMode="auto">
          <a:xfrm flipV="1">
            <a:off x="2074863" y="5711825"/>
            <a:ext cx="419100" cy="2063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cxnSp>
        <p:nvCxnSpPr>
          <p:cNvPr id="15385" name="Straight Arrow Connector 75"/>
          <p:cNvCxnSpPr>
            <a:cxnSpLocks noChangeShapeType="1"/>
            <a:stCxn id="15371" idx="3"/>
            <a:endCxn id="67" idx="2"/>
          </p:cNvCxnSpPr>
          <p:nvPr/>
        </p:nvCxnSpPr>
        <p:spPr bwMode="auto">
          <a:xfrm flipV="1">
            <a:off x="5372100" y="5611813"/>
            <a:ext cx="331788" cy="3175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sp>
        <p:nvSpPr>
          <p:cNvPr id="15386" name="TextBox 78"/>
          <p:cNvSpPr txBox="1">
            <a:spLocks noChangeArrowheads="1"/>
          </p:cNvSpPr>
          <p:nvPr/>
        </p:nvSpPr>
        <p:spPr bwMode="auto">
          <a:xfrm>
            <a:off x="4868883" y="1342056"/>
            <a:ext cx="408531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000" dirty="0"/>
              <a:t>Q-STA are intermediate nodes, Talker or Listener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000" dirty="0"/>
              <a:t>Q-STAs need to understand the new Reserve action frame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000" dirty="0"/>
              <a:t>Q-STAs need not parse SRP reservation message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000" dirty="0"/>
              <a:t>The additional complexity is limited to the </a:t>
            </a:r>
            <a:r>
              <a:rPr lang="en-US" sz="2000" dirty="0" smtClean="0"/>
              <a:t>Q-AP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000" dirty="0" smtClean="0"/>
              <a:t>Note: This scenario is included for completeness. Support for this requires resolution of the “Station Bridge issue*”.</a:t>
            </a:r>
            <a:endParaRPr lang="en-US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2066306" y="6210800"/>
            <a:ext cx="5962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See http://www.ieee802.org/1/files/public/docs2008/avb-nfinn-802-11-bridging-0308-v3.pdf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2009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Ganesh Venkatesan, Intel Corporation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C6C1244B-BE2C-4096-AE1D-565F162703F8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714375" y="785813"/>
            <a:ext cx="77866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dirty="0" smtClean="0"/>
              <a:t>Case-3: </a:t>
            </a:r>
            <a:r>
              <a:rPr lang="en-US" sz="3200" b="1" dirty="0"/>
              <a:t>STA is the Talker/Listener</a:t>
            </a:r>
          </a:p>
        </p:txBody>
      </p:sp>
      <p:sp>
        <p:nvSpPr>
          <p:cNvPr id="16" name="Rectangle 40"/>
          <p:cNvSpPr>
            <a:spLocks noChangeArrowheads="1"/>
          </p:cNvSpPr>
          <p:nvPr/>
        </p:nvSpPr>
        <p:spPr bwMode="auto">
          <a:xfrm>
            <a:off x="2775850" y="4431000"/>
            <a:ext cx="1214438" cy="1000125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i="0">
              <a:latin typeface="Calibri" pitchFamily="34" charset="0"/>
            </a:endParaRPr>
          </a:p>
        </p:txBody>
      </p:sp>
      <p:sp>
        <p:nvSpPr>
          <p:cNvPr id="17" name="Rectangle 42"/>
          <p:cNvSpPr>
            <a:spLocks noChangeArrowheads="1"/>
          </p:cNvSpPr>
          <p:nvPr/>
        </p:nvSpPr>
        <p:spPr bwMode="auto">
          <a:xfrm>
            <a:off x="3275913" y="2645063"/>
            <a:ext cx="1214437" cy="1000125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i="0">
              <a:latin typeface="Calibri" pitchFamily="34" charset="0"/>
            </a:endParaRPr>
          </a:p>
        </p:txBody>
      </p:sp>
      <p:sp>
        <p:nvSpPr>
          <p:cNvPr id="18" name="TextBox 43"/>
          <p:cNvSpPr txBox="1">
            <a:spLocks noChangeArrowheads="1"/>
          </p:cNvSpPr>
          <p:nvPr/>
        </p:nvSpPr>
        <p:spPr bwMode="auto">
          <a:xfrm>
            <a:off x="3490225" y="3216563"/>
            <a:ext cx="609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Q-AP</a:t>
            </a:r>
            <a:endParaRPr lang="en-US" i="0">
              <a:latin typeface="Calibri" pitchFamily="34" charset="0"/>
            </a:endParaRPr>
          </a:p>
        </p:txBody>
      </p:sp>
      <p:cxnSp>
        <p:nvCxnSpPr>
          <p:cNvPr id="19" name="Straight Arrow Connector 44"/>
          <p:cNvCxnSpPr>
            <a:cxnSpLocks noChangeShapeType="1"/>
            <a:stCxn id="16" idx="0"/>
          </p:cNvCxnSpPr>
          <p:nvPr/>
        </p:nvCxnSpPr>
        <p:spPr bwMode="auto">
          <a:xfrm rot="5400000" flipH="1" flipV="1">
            <a:off x="3167963" y="3859500"/>
            <a:ext cx="785812" cy="3571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sp>
        <p:nvSpPr>
          <p:cNvPr id="20" name="TextBox 45"/>
          <p:cNvSpPr txBox="1">
            <a:spLocks noChangeArrowheads="1"/>
          </p:cNvSpPr>
          <p:nvPr/>
        </p:nvSpPr>
        <p:spPr bwMode="auto">
          <a:xfrm>
            <a:off x="3275913" y="2645063"/>
            <a:ext cx="6191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DMN</a:t>
            </a:r>
            <a:endParaRPr lang="en-US" i="0">
              <a:latin typeface="Calibri" pitchFamily="34" charset="0"/>
            </a:endParaRPr>
          </a:p>
        </p:txBody>
      </p:sp>
      <p:sp>
        <p:nvSpPr>
          <p:cNvPr id="21" name="Rectangle 50"/>
          <p:cNvSpPr>
            <a:spLocks noChangeArrowheads="1"/>
          </p:cNvSpPr>
          <p:nvPr/>
        </p:nvSpPr>
        <p:spPr bwMode="auto">
          <a:xfrm>
            <a:off x="4418913" y="4431000"/>
            <a:ext cx="1214437" cy="1000125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i="0">
              <a:latin typeface="Calibri" pitchFamily="34" charset="0"/>
            </a:endParaRPr>
          </a:p>
        </p:txBody>
      </p:sp>
      <p:sp>
        <p:nvSpPr>
          <p:cNvPr id="22" name="TextBox 51"/>
          <p:cNvSpPr txBox="1">
            <a:spLocks noChangeArrowheads="1"/>
          </p:cNvSpPr>
          <p:nvPr/>
        </p:nvSpPr>
        <p:spPr bwMode="auto">
          <a:xfrm>
            <a:off x="4490350" y="5085050"/>
            <a:ext cx="10779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Listener(s)</a:t>
            </a:r>
            <a:endParaRPr lang="en-US" i="0">
              <a:latin typeface="Calibri" pitchFamily="34" charset="0"/>
            </a:endParaRPr>
          </a:p>
        </p:txBody>
      </p:sp>
      <p:cxnSp>
        <p:nvCxnSpPr>
          <p:cNvPr id="23" name="Straight Arrow Connector 52"/>
          <p:cNvCxnSpPr>
            <a:cxnSpLocks noChangeShapeType="1"/>
            <a:stCxn id="21" idx="0"/>
          </p:cNvCxnSpPr>
          <p:nvPr/>
        </p:nvCxnSpPr>
        <p:spPr bwMode="auto">
          <a:xfrm rot="16200000" flipV="1">
            <a:off x="4293501" y="3699162"/>
            <a:ext cx="785812" cy="677863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arrow" w="med" len="med"/>
            <a:tailEnd/>
          </a:ln>
        </p:spPr>
      </p:cxnSp>
      <p:sp>
        <p:nvSpPr>
          <p:cNvPr id="24" name="TextBox 61"/>
          <p:cNvSpPr txBox="1">
            <a:spLocks noChangeArrowheads="1"/>
          </p:cNvSpPr>
          <p:nvPr/>
        </p:nvSpPr>
        <p:spPr bwMode="auto">
          <a:xfrm>
            <a:off x="2767913" y="4431000"/>
            <a:ext cx="6810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Q-STA</a:t>
            </a:r>
            <a:endParaRPr lang="en-US" i="0">
              <a:latin typeface="Calibri" pitchFamily="34" charset="0"/>
            </a:endParaRPr>
          </a:p>
        </p:txBody>
      </p:sp>
      <p:sp>
        <p:nvSpPr>
          <p:cNvPr id="25" name="TextBox 62"/>
          <p:cNvSpPr txBox="1">
            <a:spLocks noChangeArrowheads="1"/>
          </p:cNvSpPr>
          <p:nvPr/>
        </p:nvSpPr>
        <p:spPr bwMode="auto">
          <a:xfrm>
            <a:off x="4423675" y="4431000"/>
            <a:ext cx="6810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Q-STA</a:t>
            </a:r>
            <a:endParaRPr lang="en-US" i="0">
              <a:latin typeface="Calibri" pitchFamily="34" charset="0"/>
            </a:endParaRPr>
          </a:p>
        </p:txBody>
      </p:sp>
      <p:sp>
        <p:nvSpPr>
          <p:cNvPr id="27" name="Cloud 26"/>
          <p:cNvSpPr/>
          <p:nvPr/>
        </p:nvSpPr>
        <p:spPr bwMode="auto">
          <a:xfrm>
            <a:off x="5961963" y="4453225"/>
            <a:ext cx="1235075" cy="890588"/>
          </a:xfrm>
          <a:prstGeom prst="clou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8" name="Cloud 27"/>
          <p:cNvSpPr/>
          <p:nvPr/>
        </p:nvSpPr>
        <p:spPr bwMode="auto">
          <a:xfrm>
            <a:off x="1102625" y="4629438"/>
            <a:ext cx="1235075" cy="890587"/>
          </a:xfrm>
          <a:prstGeom prst="clou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TextBox 68"/>
          <p:cNvSpPr txBox="1">
            <a:spLocks noChangeArrowheads="1"/>
          </p:cNvSpPr>
          <p:nvPr/>
        </p:nvSpPr>
        <p:spPr bwMode="auto">
          <a:xfrm>
            <a:off x="494613" y="4953288"/>
            <a:ext cx="6731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Talker</a:t>
            </a:r>
            <a:endParaRPr lang="en-US" i="0">
              <a:latin typeface="Calibri" pitchFamily="34" charset="0"/>
            </a:endParaRPr>
          </a:p>
        </p:txBody>
      </p:sp>
      <p:sp>
        <p:nvSpPr>
          <p:cNvPr id="30" name="TextBox 69"/>
          <p:cNvSpPr txBox="1">
            <a:spLocks noChangeArrowheads="1"/>
          </p:cNvSpPr>
          <p:nvPr/>
        </p:nvSpPr>
        <p:spPr bwMode="auto">
          <a:xfrm>
            <a:off x="7362138" y="4643725"/>
            <a:ext cx="107791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Listener(s)</a:t>
            </a:r>
            <a:endParaRPr lang="en-US" i="0">
              <a:latin typeface="Calibri" pitchFamily="34" charset="0"/>
            </a:endParaRPr>
          </a:p>
        </p:txBody>
      </p:sp>
      <p:cxnSp>
        <p:nvCxnSpPr>
          <p:cNvPr id="31" name="Straight Arrow Connector 73"/>
          <p:cNvCxnSpPr>
            <a:cxnSpLocks noChangeShapeType="1"/>
          </p:cNvCxnSpPr>
          <p:nvPr/>
        </p:nvCxnSpPr>
        <p:spPr bwMode="auto">
          <a:xfrm flipV="1">
            <a:off x="2336113" y="4999325"/>
            <a:ext cx="419100" cy="2063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cxnSp>
        <p:nvCxnSpPr>
          <p:cNvPr id="32" name="Straight Arrow Connector 75"/>
          <p:cNvCxnSpPr>
            <a:cxnSpLocks noChangeShapeType="1"/>
            <a:stCxn id="21" idx="3"/>
            <a:endCxn id="27" idx="2"/>
          </p:cNvCxnSpPr>
          <p:nvPr/>
        </p:nvCxnSpPr>
        <p:spPr bwMode="auto">
          <a:xfrm flipV="1">
            <a:off x="5633350" y="4899313"/>
            <a:ext cx="331788" cy="3175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cxnSp>
        <p:nvCxnSpPr>
          <p:cNvPr id="39" name="Straight Arrow Connector 38"/>
          <p:cNvCxnSpPr/>
          <p:nvPr/>
        </p:nvCxnSpPr>
        <p:spPr bwMode="auto">
          <a:xfrm>
            <a:off x="1805049" y="5712031"/>
            <a:ext cx="4643252" cy="118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3740740" y="5735782"/>
            <a:ext cx="8563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Dqta</a:t>
            </a:r>
            <a:r>
              <a:rPr lang="en-US" b="1" dirty="0" smtClean="0">
                <a:solidFill>
                  <a:srgbClr val="0070C0"/>
                </a:solidFill>
              </a:rPr>
              <a:t> Flow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5" name="Freeform 44"/>
          <p:cNvSpPr/>
          <p:nvPr/>
        </p:nvSpPr>
        <p:spPr bwMode="auto">
          <a:xfrm>
            <a:off x="1745673" y="2903517"/>
            <a:ext cx="4631376" cy="2072244"/>
          </a:xfrm>
          <a:custGeom>
            <a:avLst/>
            <a:gdLst>
              <a:gd name="connsiteX0" fmla="*/ 0 w 4631376"/>
              <a:gd name="connsiteY0" fmla="*/ 2072244 h 2072244"/>
              <a:gd name="connsiteX1" fmla="*/ 1116280 w 4631376"/>
              <a:gd name="connsiteY1" fmla="*/ 1597231 h 2072244"/>
              <a:gd name="connsiteX2" fmla="*/ 2090057 w 4631376"/>
              <a:gd name="connsiteY2" fmla="*/ 17813 h 2072244"/>
              <a:gd name="connsiteX3" fmla="*/ 3716976 w 4631376"/>
              <a:gd name="connsiteY3" fmla="*/ 1704109 h 2072244"/>
              <a:gd name="connsiteX4" fmla="*/ 4631376 w 4631376"/>
              <a:gd name="connsiteY4" fmla="*/ 1894114 h 2072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31376" h="2072244">
                <a:moveTo>
                  <a:pt x="0" y="2072244"/>
                </a:moveTo>
                <a:cubicBezTo>
                  <a:pt x="383968" y="2005940"/>
                  <a:pt x="767937" y="1939636"/>
                  <a:pt x="1116280" y="1597231"/>
                </a:cubicBezTo>
                <a:cubicBezTo>
                  <a:pt x="1464623" y="1254826"/>
                  <a:pt x="1656608" y="0"/>
                  <a:pt x="2090057" y="17813"/>
                </a:cubicBezTo>
                <a:cubicBezTo>
                  <a:pt x="2523506" y="35626"/>
                  <a:pt x="3293423" y="1391392"/>
                  <a:pt x="3716976" y="1704109"/>
                </a:cubicBezTo>
                <a:cubicBezTo>
                  <a:pt x="4140529" y="2016826"/>
                  <a:pt x="4478976" y="1860467"/>
                  <a:pt x="4631376" y="1894114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904509" y="3788229"/>
            <a:ext cx="1350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SRP Control Flow</a:t>
            </a:r>
            <a:endParaRPr lang="en-U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642938" y="1554163"/>
            <a:ext cx="7858125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000" i="0" dirty="0"/>
              <a:t> </a:t>
            </a:r>
            <a:r>
              <a:rPr lang="en-US" sz="2000" i="0" dirty="0" smtClean="0"/>
              <a:t>A Q-STA </a:t>
            </a:r>
            <a:r>
              <a:rPr lang="en-US" sz="2000" i="0" dirty="0"/>
              <a:t>can either be Talker/Listener or an intermediate node in the path from the Talker to the Listener.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000" i="0" dirty="0"/>
              <a:t>An intermediate node </a:t>
            </a:r>
            <a:r>
              <a:rPr lang="en-US" sz="2000" i="0" dirty="0" smtClean="0"/>
              <a:t>Q-STA </a:t>
            </a:r>
            <a:r>
              <a:rPr lang="en-US" sz="2000" i="0" dirty="0"/>
              <a:t>or a </a:t>
            </a:r>
            <a:r>
              <a:rPr lang="en-US" sz="2000" i="0" dirty="0" smtClean="0"/>
              <a:t>Q-STA </a:t>
            </a:r>
            <a:r>
              <a:rPr lang="en-US" sz="2000" i="0" dirty="0"/>
              <a:t>that is also the Talker/Listener just pass the MSRPDU to the </a:t>
            </a:r>
            <a:r>
              <a:rPr lang="en-US" sz="2000" i="0" dirty="0" smtClean="0"/>
              <a:t>Q-AP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000" i="0" dirty="0" smtClean="0"/>
              <a:t>Q-AP forwards the MSRPDU to the Q-AP’s DMN</a:t>
            </a:r>
            <a:endParaRPr lang="en-US" sz="2000" i="0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sz="2000" i="0" dirty="0" smtClean="0"/>
              <a:t>Q-AP’s DMN </a:t>
            </a:r>
            <a:r>
              <a:rPr lang="en-US" sz="2000" i="0" dirty="0"/>
              <a:t>invokes </a:t>
            </a:r>
            <a:r>
              <a:rPr lang="en-US" sz="2000" i="0" dirty="0" smtClean="0"/>
              <a:t>MLME-</a:t>
            </a:r>
            <a:r>
              <a:rPr lang="en-US" sz="2000" i="0" dirty="0" err="1" smtClean="0"/>
              <a:t>Reserve.request</a:t>
            </a:r>
            <a:r>
              <a:rPr lang="en-US" sz="2000" i="0" dirty="0" smtClean="0"/>
              <a:t> or MLME-</a:t>
            </a:r>
            <a:r>
              <a:rPr lang="en-US" sz="2000" i="0" dirty="0" err="1" smtClean="0"/>
              <a:t>Query.request</a:t>
            </a:r>
            <a:r>
              <a:rPr lang="en-US" sz="2000" i="0" dirty="0" smtClean="0"/>
              <a:t> </a:t>
            </a:r>
            <a:r>
              <a:rPr lang="en-US" sz="2000" i="0" dirty="0"/>
              <a:t>with parameters corresponding to the received SRP </a:t>
            </a:r>
            <a:r>
              <a:rPr lang="en-US" sz="2000" i="0" dirty="0" smtClean="0"/>
              <a:t>Reservation/Query </a:t>
            </a:r>
            <a:r>
              <a:rPr lang="en-US" sz="2000" i="0" dirty="0"/>
              <a:t>request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000" i="0" dirty="0" smtClean="0"/>
              <a:t>If  the MSRPDU is a Reservation Request and the Q-AP has sufficient resources: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000" i="0" dirty="0" smtClean="0"/>
              <a:t>Q-AP’s SME issues a </a:t>
            </a:r>
            <a:r>
              <a:rPr lang="en-US" sz="2000" i="0" dirty="0" err="1" smtClean="0"/>
              <a:t>MLME.ADDTS.response</a:t>
            </a:r>
            <a:r>
              <a:rPr lang="en-US" sz="2000" i="0" dirty="0" smtClean="0"/>
              <a:t> to the talker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000" i="0" dirty="0" smtClean="0"/>
              <a:t>Q-AP’s SME issues a </a:t>
            </a:r>
            <a:r>
              <a:rPr lang="en-US" sz="2000" i="0" dirty="0" err="1" smtClean="0"/>
              <a:t>MLME.ADDTS.response</a:t>
            </a:r>
            <a:r>
              <a:rPr lang="en-US" sz="2000" i="0" dirty="0" smtClean="0"/>
              <a:t> to the listener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000" i="0" dirty="0" smtClean="0"/>
              <a:t>Q-AP </a:t>
            </a:r>
            <a:r>
              <a:rPr lang="en-US" sz="2000" i="0" dirty="0"/>
              <a:t>responds to the DMN with a </a:t>
            </a:r>
            <a:r>
              <a:rPr lang="en-US" sz="2000" i="0" dirty="0" smtClean="0"/>
              <a:t>MLME-</a:t>
            </a:r>
            <a:r>
              <a:rPr lang="en-US" sz="2000" i="0" dirty="0" err="1" smtClean="0"/>
              <a:t>Reserve.confirm</a:t>
            </a:r>
            <a:r>
              <a:rPr lang="en-US" sz="2000" i="0" dirty="0" smtClean="0"/>
              <a:t> or MLME-</a:t>
            </a:r>
            <a:r>
              <a:rPr lang="en-US" sz="2000" i="0" dirty="0" err="1" smtClean="0"/>
              <a:t>Query.confirm</a:t>
            </a:r>
            <a:endParaRPr lang="en-US" sz="2000" i="0" dirty="0"/>
          </a:p>
          <a:p>
            <a:pPr marL="457200" indent="-457200"/>
            <a:endParaRPr lang="en-US" sz="2400" i="0" dirty="0"/>
          </a:p>
        </p:txBody>
      </p:sp>
      <p:sp>
        <p:nvSpPr>
          <p:cNvPr id="14339" name="TextBox 5"/>
          <p:cNvSpPr txBox="1">
            <a:spLocks noChangeArrowheads="1"/>
          </p:cNvSpPr>
          <p:nvPr/>
        </p:nvSpPr>
        <p:spPr bwMode="auto">
          <a:xfrm>
            <a:off x="714375" y="785813"/>
            <a:ext cx="77866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dirty="0" smtClean="0"/>
              <a:t>MSPRDU Processing at the Q-AP/DMN</a:t>
            </a:r>
            <a:endParaRPr lang="en-US" sz="3200" b="1" dirty="0"/>
          </a:p>
        </p:txBody>
      </p:sp>
      <p:sp>
        <p:nvSpPr>
          <p:cNvPr id="14340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2009</a:t>
            </a:r>
            <a:endParaRPr lang="en-GB" smtClean="0"/>
          </a:p>
        </p:txBody>
      </p:sp>
      <p:sp>
        <p:nvSpPr>
          <p:cNvPr id="1434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1434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E1DED37-9E05-454C-AE57-9DE33F7A3F0E}" type="slidenum">
              <a:rPr lang="en-GB" smtClean="0"/>
              <a:pPr/>
              <a:t>9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38224</TotalTime>
  <Words>2048</Words>
  <Application>Microsoft Office PowerPoint</Application>
  <PresentationFormat>On-screen Show (4:3)</PresentationFormat>
  <Paragraphs>494</Paragraphs>
  <Slides>23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802-11-Submission</vt:lpstr>
      <vt:lpstr>Document</vt:lpstr>
      <vt:lpstr>Acrobat Document</vt:lpstr>
      <vt:lpstr>Worksheet</vt:lpstr>
      <vt:lpstr>802.11 -- Interworking with 802.1Qat Stream Reservation Protocol</vt:lpstr>
      <vt:lpstr>Abstract</vt:lpstr>
      <vt:lpstr>Slide 3</vt:lpstr>
      <vt:lpstr>Handling SRP Reservation Requests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Mapping SRP Traffic classes to 802.11 TSPECs</vt:lpstr>
      <vt:lpstr>TSPEC mapping (from July joint meeting)</vt:lpstr>
      <vt:lpstr>TSPEC Element</vt:lpstr>
      <vt:lpstr>Minimum PHY Rate Derivation</vt:lpstr>
      <vt:lpstr>EDCA-AC (Input to 802.1Qat)</vt:lpstr>
      <vt:lpstr>TSPECs for HCCA</vt:lpstr>
      <vt:lpstr>TSPECs for HCCA</vt:lpstr>
      <vt:lpstr>How User Priority is preserved end-to-end</vt:lpstr>
      <vt:lpstr>Table Q-4</vt:lpstr>
      <vt:lpstr>QoS Maintenance Report</vt:lpstr>
      <vt:lpstr>References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802.11aa – Robust Audio Video Transport Streaming  Waikoloa Opening Report</dc:title>
  <dc:creator>Alex Ashley</dc:creator>
  <cp:lastModifiedBy>gvenkate</cp:lastModifiedBy>
  <cp:revision>153</cp:revision>
  <cp:lastPrinted>1998-02-10T13:28:06Z</cp:lastPrinted>
  <dcterms:created xsi:type="dcterms:W3CDTF">2008-08-29T09:10:08Z</dcterms:created>
  <dcterms:modified xsi:type="dcterms:W3CDTF">2009-12-03T08:41:00Z</dcterms:modified>
</cp:coreProperties>
</file>