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79" r:id="rId4"/>
    <p:sldId id="280" r:id="rId5"/>
    <p:sldId id="281" r:id="rId6"/>
    <p:sldId id="282" r:id="rId7"/>
    <p:sldId id="283" r:id="rId8"/>
    <p:sldId id="284" r:id="rId9"/>
    <p:sldId id="285" r:id="rId10"/>
    <p:sldId id="286" r:id="rId11"/>
    <p:sldId id="287" r:id="rId12"/>
    <p:sldId id="27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70"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497857B-E5FB-4779-99D7-57A2DD63940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2225BB7-9C68-4178-BED2-49D7C07E2BD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5549C71C-58FB-43F5-9664-7E30967704FA}"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8B8D94A2-F086-40F4-98A9-C9A56B88FD15}"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5880" y="95706"/>
            <a:ext cx="2195858" cy="215444"/>
          </a:xfrm>
          <a:ln/>
        </p:spPr>
        <p:txBody>
          <a:bodyPr/>
          <a:lstStyle/>
          <a:p>
            <a:r>
              <a:rPr lang="en-US"/>
              <a:t>doc.: IEEE 802.11-08/1437r1</a:t>
            </a:r>
          </a:p>
        </p:txBody>
      </p:sp>
      <p:sp>
        <p:nvSpPr>
          <p:cNvPr id="5" name="Rectangle 3"/>
          <p:cNvSpPr>
            <a:spLocks noGrp="1" noChangeArrowheads="1"/>
          </p:cNvSpPr>
          <p:nvPr>
            <p:ph type="dt" idx="1"/>
          </p:nvPr>
        </p:nvSpPr>
        <p:spPr>
          <a:xfrm>
            <a:off x="654050" y="95706"/>
            <a:ext cx="1198983" cy="215444"/>
          </a:xfrm>
          <a:ln/>
        </p:spPr>
        <p:txBody>
          <a:bodyPr/>
          <a:lstStyle/>
          <a:p>
            <a:r>
              <a:rPr lang="en-US"/>
              <a:t>November 2008</a:t>
            </a:r>
          </a:p>
        </p:txBody>
      </p:sp>
      <p:sp>
        <p:nvSpPr>
          <p:cNvPr id="6" name="Rectangle 6"/>
          <p:cNvSpPr>
            <a:spLocks noGrp="1" noChangeArrowheads="1"/>
          </p:cNvSpPr>
          <p:nvPr>
            <p:ph type="ftr" sz="quarter" idx="4"/>
          </p:nvPr>
        </p:nvSpPr>
        <p:spPr>
          <a:xfrm>
            <a:off x="4312994" y="8985250"/>
            <a:ext cx="1968744" cy="184666"/>
          </a:xfrm>
          <a:ln/>
        </p:spPr>
        <p:txBody>
          <a:bodyPr/>
          <a:lstStyle/>
          <a:p>
            <a:pPr lvl="4"/>
            <a:r>
              <a:rPr lang="en-US"/>
              <a:t>Bruce Kraemer, Marvell</a:t>
            </a:r>
          </a:p>
        </p:txBody>
      </p:sp>
      <p:sp>
        <p:nvSpPr>
          <p:cNvPr id="7" name="Rectangle 7"/>
          <p:cNvSpPr>
            <a:spLocks noGrp="1" noChangeArrowheads="1"/>
          </p:cNvSpPr>
          <p:nvPr>
            <p:ph type="sldNum" sz="quarter" idx="5"/>
          </p:nvPr>
        </p:nvSpPr>
        <p:spPr>
          <a:xfrm>
            <a:off x="3320211" y="8985250"/>
            <a:ext cx="415177" cy="184666"/>
          </a:xfrm>
          <a:ln/>
        </p:spPr>
        <p:txBody>
          <a:bodyPr/>
          <a:lstStyle/>
          <a:p>
            <a:r>
              <a:rPr lang="en-US"/>
              <a:t>Page </a:t>
            </a:r>
            <a:fld id="{F934B2B6-09B5-467A-85E7-1F5B4453A04F}" type="slidenum">
              <a:rPr lang="en-US"/>
              <a:pPr/>
              <a:t>12</a:t>
            </a:fld>
            <a:endParaRPr lang="en-US"/>
          </a:p>
        </p:txBody>
      </p:sp>
      <p:sp>
        <p:nvSpPr>
          <p:cNvPr id="1470466" name="Rectangle 2"/>
          <p:cNvSpPr>
            <a:spLocks noGrp="1" noRot="1" noChangeAspect="1" noChangeArrowheads="1" noTextEdit="1"/>
          </p:cNvSpPr>
          <p:nvPr>
            <p:ph type="sldImg"/>
          </p:nvPr>
        </p:nvSpPr>
        <p:spPr>
          <a:xfrm>
            <a:off x="1155700" y="701675"/>
            <a:ext cx="4624388" cy="3468688"/>
          </a:xfrm>
          <a:ln/>
        </p:spPr>
      </p:sp>
      <p:sp>
        <p:nvSpPr>
          <p:cNvPr id="1470467" name="Rectangle 3"/>
          <p:cNvSpPr>
            <a:spLocks noGrp="1" noChangeArrowheads="1"/>
          </p:cNvSpPr>
          <p:nvPr>
            <p:ph type="body" idx="1"/>
          </p:nvPr>
        </p:nvSpPr>
        <p:spPr>
          <a:xfrm>
            <a:off x="924560" y="4408884"/>
            <a:ext cx="5085080" cy="417592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2009</a:t>
            </a:r>
            <a:endParaRPr lang="en-US" dirty="0"/>
          </a:p>
        </p:txBody>
      </p:sp>
      <p:sp>
        <p:nvSpPr>
          <p:cNvPr id="5" name="Footer Placeholder 4"/>
          <p:cNvSpPr>
            <a:spLocks noGrp="1"/>
          </p:cNvSpPr>
          <p:nvPr>
            <p:ph type="ftr" sz="quarter" idx="11"/>
          </p:nvPr>
        </p:nvSpPr>
        <p:spPr>
          <a:xfrm>
            <a:off x="5851778" y="6475413"/>
            <a:ext cx="2692147" cy="184666"/>
          </a:xfrm>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F40E72C-BEEE-492E-A8A6-BB331001140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20FAEAEF-858E-42B9-B106-3A81CEB21E0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35D9C722-5F10-4B3D-9824-DA90E383EA8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884858" cy="276999"/>
          </a:xfrm>
        </p:spPr>
        <p:txBody>
          <a:bodyPr/>
          <a:lstStyle>
            <a:lvl1pPr>
              <a:defRPr/>
            </a:lvl1pPr>
          </a:lstStyle>
          <a:p>
            <a:r>
              <a:rPr lang="en-US" dirty="0" smtClean="0"/>
              <a:t>July2009</a:t>
            </a:r>
            <a:endParaRPr lang="en-US" dirty="0"/>
          </a:p>
        </p:txBody>
      </p:sp>
      <p:sp>
        <p:nvSpPr>
          <p:cNvPr id="5" name="Footer Placeholder 4"/>
          <p:cNvSpPr>
            <a:spLocks noGrp="1"/>
          </p:cNvSpPr>
          <p:nvPr>
            <p:ph type="ftr" sz="quarter" idx="11"/>
          </p:nvPr>
        </p:nvSpPr>
        <p:spPr>
          <a:xfrm>
            <a:off x="5851778" y="6475413"/>
            <a:ext cx="2692147" cy="184666"/>
          </a:xfrm>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FB52C9C-7110-4553-8F44-6DC84C5C5EE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02A26A47-4469-4BB3-A270-7FB86CE6CD0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BCC4FAB4-917C-4550-9F8C-3628164FD60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p>
        </p:txBody>
      </p:sp>
      <p:sp>
        <p:nvSpPr>
          <p:cNvPr id="8" name="Footer Placeholder 7"/>
          <p:cNvSpPr>
            <a:spLocks noGrp="1"/>
          </p:cNvSpPr>
          <p:nvPr>
            <p:ph type="ftr" sz="quarter" idx="11"/>
          </p:nvPr>
        </p:nvSpPr>
        <p:spPr/>
        <p:txBody>
          <a:bodyPr/>
          <a:lstStyle>
            <a:lvl1pPr>
              <a:defRPr/>
            </a:lvl1pPr>
          </a:lstStyle>
          <a:p>
            <a:r>
              <a:rPr lang="en-US"/>
              <a:t>John Doe, Some Company</a:t>
            </a:r>
          </a:p>
        </p:txBody>
      </p:sp>
      <p:sp>
        <p:nvSpPr>
          <p:cNvPr id="9" name="Slide Number Placeholder 8"/>
          <p:cNvSpPr>
            <a:spLocks noGrp="1"/>
          </p:cNvSpPr>
          <p:nvPr>
            <p:ph type="sldNum" sz="quarter" idx="12"/>
          </p:nvPr>
        </p:nvSpPr>
        <p:spPr/>
        <p:txBody>
          <a:bodyPr/>
          <a:lstStyle>
            <a:lvl1pPr>
              <a:defRPr/>
            </a:lvl1pPr>
          </a:lstStyle>
          <a:p>
            <a:r>
              <a:rPr lang="en-US"/>
              <a:t>Slide </a:t>
            </a:r>
            <a:fld id="{D2D20905-9455-4E1C-ADDB-CA4C8E8E949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p>
        </p:txBody>
      </p:sp>
      <p:sp>
        <p:nvSpPr>
          <p:cNvPr id="4" name="Footer Placeholder 3"/>
          <p:cNvSpPr>
            <a:spLocks noGrp="1"/>
          </p:cNvSpPr>
          <p:nvPr>
            <p:ph type="ftr" sz="quarter" idx="11"/>
          </p:nvPr>
        </p:nvSpPr>
        <p:spPr/>
        <p:txBody>
          <a:bodyPr/>
          <a:lstStyle>
            <a:lvl1pPr>
              <a:defRPr/>
            </a:lvl1pPr>
          </a:lstStyle>
          <a:p>
            <a:r>
              <a:rPr lang="en-US"/>
              <a:t>John Doe, Some Company</a:t>
            </a:r>
          </a:p>
        </p:txBody>
      </p:sp>
      <p:sp>
        <p:nvSpPr>
          <p:cNvPr id="5" name="Slide Number Placeholder 4"/>
          <p:cNvSpPr>
            <a:spLocks noGrp="1"/>
          </p:cNvSpPr>
          <p:nvPr>
            <p:ph type="sldNum" sz="quarter" idx="12"/>
          </p:nvPr>
        </p:nvSpPr>
        <p:spPr/>
        <p:txBody>
          <a:bodyPr/>
          <a:lstStyle>
            <a:lvl1pPr>
              <a:defRPr/>
            </a:lvl1pPr>
          </a:lstStyle>
          <a:p>
            <a:r>
              <a:rPr lang="en-US"/>
              <a:t>Slide </a:t>
            </a:r>
            <a:fld id="{33418E12-9D16-4F19-AD06-3B7085271B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p>
        </p:txBody>
      </p:sp>
      <p:sp>
        <p:nvSpPr>
          <p:cNvPr id="3" name="Footer Placeholder 2"/>
          <p:cNvSpPr>
            <a:spLocks noGrp="1"/>
          </p:cNvSpPr>
          <p:nvPr>
            <p:ph type="ftr" sz="quarter" idx="11"/>
          </p:nvPr>
        </p:nvSpPr>
        <p:spPr/>
        <p:txBody>
          <a:bodyPr/>
          <a:lstStyle>
            <a:lvl1pPr>
              <a:defRPr/>
            </a:lvl1pPr>
          </a:lstStyle>
          <a:p>
            <a:r>
              <a:rPr lang="en-US"/>
              <a:t>John Doe, Some Company</a:t>
            </a:r>
          </a:p>
        </p:txBody>
      </p:sp>
      <p:sp>
        <p:nvSpPr>
          <p:cNvPr id="4" name="Slide Number Placeholder 3"/>
          <p:cNvSpPr>
            <a:spLocks noGrp="1"/>
          </p:cNvSpPr>
          <p:nvPr>
            <p:ph type="sldNum" sz="quarter" idx="12"/>
          </p:nvPr>
        </p:nvSpPr>
        <p:spPr/>
        <p:txBody>
          <a:bodyPr/>
          <a:lstStyle>
            <a:lvl1pPr>
              <a:defRPr/>
            </a:lvl1pPr>
          </a:lstStyle>
          <a:p>
            <a:r>
              <a:rPr lang="en-US"/>
              <a:t>Slide </a:t>
            </a:r>
            <a:fld id="{A411ED65-ACE8-4661-A9FB-9FD552E377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6DFD5856-C473-4703-BE47-32477349F6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BEA79DB3-5402-4393-89D5-9B193765E4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2009</a:t>
            </a:r>
            <a:endParaRPr lang="en-US" dirty="0"/>
          </a:p>
        </p:txBody>
      </p:sp>
      <p:sp>
        <p:nvSpPr>
          <p:cNvPr id="1029" name="Rectangle 5"/>
          <p:cNvSpPr>
            <a:spLocks noGrp="1" noChangeArrowheads="1"/>
          </p:cNvSpPr>
          <p:nvPr>
            <p:ph type="ftr" sz="quarter" idx="3"/>
          </p:nvPr>
        </p:nvSpPr>
        <p:spPr bwMode="auto">
          <a:xfrm>
            <a:off x="5813306" y="6475413"/>
            <a:ext cx="27306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Lee Armstrong, Armstrong Consulting,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4A86780-947D-49FE-9CFD-3C8BDE556C09}"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802.11-09/0871r0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2009</a:t>
            </a:r>
            <a:endParaRPr lang="en-US" dirty="0"/>
          </a:p>
        </p:txBody>
      </p:sp>
      <p:sp>
        <p:nvSpPr>
          <p:cNvPr id="7" name="Footer Placeholder 4"/>
          <p:cNvSpPr>
            <a:spLocks noGrp="1"/>
          </p:cNvSpPr>
          <p:nvPr>
            <p:ph type="ftr" sz="quarter" idx="11"/>
          </p:nvPr>
        </p:nvSpPr>
        <p:spPr>
          <a:xfrm>
            <a:off x="5851778" y="6475413"/>
            <a:ext cx="2692147" cy="184666"/>
          </a:xfrm>
        </p:spPr>
        <p:txBody>
          <a:bodyPr/>
          <a:lstStyle/>
          <a:p>
            <a:r>
              <a:rPr lang="en-US" dirty="0" smtClean="0"/>
              <a:t>Lee Armstrong, Armstrong Consulting, Inc.</a:t>
            </a:r>
            <a:endParaRPr lang="en-US" dirty="0"/>
          </a:p>
        </p:txBody>
      </p:sp>
      <p:sp>
        <p:nvSpPr>
          <p:cNvPr id="8" name="Slide Number Placeholder 5"/>
          <p:cNvSpPr>
            <a:spLocks noGrp="1"/>
          </p:cNvSpPr>
          <p:nvPr>
            <p:ph type="sldNum" sz="quarter" idx="12"/>
          </p:nvPr>
        </p:nvSpPr>
        <p:spPr/>
        <p:txBody>
          <a:bodyPr/>
          <a:lstStyle/>
          <a:p>
            <a:r>
              <a:rPr lang="en-US"/>
              <a:t>Slide </a:t>
            </a:r>
            <a:fld id="{D5F7917F-91FE-4A45-A234-BF71166515DC}"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2800" dirty="0" smtClean="0"/>
              <a:t>P802.11p Report to EC on Conditional Approval to go to Sponsor Ballot</a:t>
            </a:r>
            <a:endParaRPr lang="en-US" sz="28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2009-07-15</a:t>
            </a:r>
            <a:endParaRPr lang="en-US" sz="2000" b="0" dirty="0"/>
          </a:p>
        </p:txBody>
      </p:sp>
      <p:graphicFrame>
        <p:nvGraphicFramePr>
          <p:cNvPr id="30731" name="Object 11"/>
          <p:cNvGraphicFramePr>
            <a:graphicFrameLocks noChangeAspect="1"/>
          </p:cNvGraphicFramePr>
          <p:nvPr/>
        </p:nvGraphicFramePr>
        <p:xfrm>
          <a:off x="509588" y="2274888"/>
          <a:ext cx="8007350" cy="3338512"/>
        </p:xfrm>
        <a:graphic>
          <a:graphicData uri="http://schemas.openxmlformats.org/presentationml/2006/ole">
            <p:oleObj spid="_x0000_s30731" name="Document" r:id="rId4" imgW="8261444" imgH="3443583"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10</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a:t>Unsatisfied comments</a:t>
            </a:r>
          </a:p>
        </p:txBody>
      </p:sp>
      <p:sp>
        <p:nvSpPr>
          <p:cNvPr id="8" name="Rectangle 3"/>
          <p:cNvSpPr txBox="1">
            <a:spLocks noChangeArrowheads="1"/>
          </p:cNvSpPr>
          <p:nvPr/>
        </p:nvSpPr>
        <p:spPr bwMode="auto">
          <a:xfrm>
            <a:off x="533400" y="1905000"/>
            <a:ext cx="44958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GB" sz="1800" b="1" i="0" u="none" strike="noStrike" kern="0" cap="none" spc="0" normalizeH="0" baseline="0" noProof="0" smtClean="0">
                <a:ln>
                  <a:noFill/>
                </a:ln>
                <a:solidFill>
                  <a:schemeClr val="tx1"/>
                </a:solidFill>
                <a:effectLst/>
                <a:uLnTx/>
                <a:uFillTx/>
                <a:latin typeface="+mn-lt"/>
                <a:ea typeface="+mn-ea"/>
                <a:cs typeface="+mn-cs"/>
              </a:rPr>
              <a:t>The composite of all unsatisfied comments and the resolutions approved by the comment resolution committee received during &lt;sponsor|working group&gt; ballot may be found in document:  &lt;doc ref&gt;</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GB" sz="1800" b="1" i="0" u="none" strike="noStrike" kern="0" cap="none" spc="0" normalizeH="0" baseline="0" noProof="0" smtClean="0">
                <a:ln>
                  <a:noFill/>
                </a:ln>
                <a:solidFill>
                  <a:schemeClr val="tx1"/>
                </a:solidFill>
                <a:effectLst/>
                <a:uLnTx/>
                <a:uFillTx/>
                <a:latin typeface="+mn-lt"/>
                <a:ea typeface="+mn-ea"/>
                <a:cs typeface="+mn-cs"/>
              </a:rPr>
              <a:t>A copy of this is attached.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sz="1600" b="0" i="0" u="none" strike="noStrike" kern="0" cap="none" spc="0" normalizeH="0" baseline="0" noProof="0" smtClean="0">
                <a:ln>
                  <a:noFill/>
                </a:ln>
                <a:solidFill>
                  <a:schemeClr val="tx1"/>
                </a:solidFill>
                <a:effectLst/>
                <a:uLnTx/>
                <a:uFillTx/>
                <a:latin typeface="+mn-lt"/>
              </a:rPr>
              <a:t>Double click on the icon to the right to open this.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GB" sz="18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GB" sz="1800" b="1" i="0" u="none" strike="noStrike" kern="0" cap="none" spc="0" normalizeH="0" baseline="0" noProof="0" smtClean="0">
                <a:ln>
                  <a:noFill/>
                </a:ln>
                <a:solidFill>
                  <a:schemeClr val="tx1"/>
                </a:solidFill>
                <a:effectLst/>
                <a:uLnTx/>
                <a:uFillTx/>
                <a:latin typeface="+mn-lt"/>
                <a:ea typeface="+mn-ea"/>
                <a:cs typeface="+mn-cs"/>
              </a:rPr>
              <a:t>A copy of this same data presented using MyBallot access database report format is attached.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sz="1600" b="0" i="0" u="none" strike="noStrike" kern="0" cap="none" spc="0" normalizeH="0" baseline="0" noProof="0" smtClean="0">
                <a:ln>
                  <a:noFill/>
                </a:ln>
                <a:solidFill>
                  <a:schemeClr val="tx1"/>
                </a:solidFill>
                <a:effectLst/>
                <a:uLnTx/>
                <a:uFillTx/>
                <a:latin typeface="+mn-lt"/>
              </a:rPr>
              <a:t>Double click on the icon to the right to open this.</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endParaRPr kumimoji="0" lang="en-GB" sz="1600" b="0" i="0" u="none" strike="noStrike" kern="0" cap="none" spc="0" normalizeH="0" baseline="0" noProof="0">
              <a:ln>
                <a:noFill/>
              </a:ln>
              <a:solidFill>
                <a:schemeClr val="tx1"/>
              </a:solidFill>
              <a:effectLst/>
              <a:uLnTx/>
              <a:uFillTx/>
              <a:latin typeface="+mn-lt"/>
            </a:endParaRPr>
          </a:p>
        </p:txBody>
      </p:sp>
      <p:sp>
        <p:nvSpPr>
          <p:cNvPr id="9" name="Rectangle 4"/>
          <p:cNvSpPr>
            <a:spLocks noChangeArrowheads="1"/>
          </p:cNvSpPr>
          <p:nvPr/>
        </p:nvSpPr>
        <p:spPr bwMode="auto">
          <a:xfrm>
            <a:off x="0" y="311467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10" name="Object 7"/>
          <p:cNvGraphicFramePr>
            <a:graphicFrameLocks noChangeAspect="1"/>
          </p:cNvGraphicFramePr>
          <p:nvPr/>
        </p:nvGraphicFramePr>
        <p:xfrm>
          <a:off x="6019800" y="4876800"/>
          <a:ext cx="971550" cy="628650"/>
        </p:xfrm>
        <a:graphic>
          <a:graphicData uri="http://schemas.openxmlformats.org/presentationml/2006/ole">
            <p:oleObj spid="_x0000_s45058" name="Acrobat Document" showAsIcon="1" r:id="rId3" imgW="818280" imgH="529560" progId="AcroExch.Document.7">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11</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sz="2800" dirty="0"/>
              <a:t>802.11 EC Motion – &lt;agenda item#&gt; &lt;Conditional&gt; Approval to send P802.11u to &lt;Sponsor Ballot | </a:t>
            </a:r>
            <a:r>
              <a:rPr lang="en-US" sz="2800" dirty="0" err="1"/>
              <a:t>RevCom</a:t>
            </a:r>
            <a:r>
              <a:rPr lang="en-US" sz="2800" dirty="0"/>
              <a:t>&gt;</a:t>
            </a:r>
          </a:p>
        </p:txBody>
      </p:sp>
      <p:sp>
        <p:nvSpPr>
          <p:cNvPr id="8" name="Rectangle 3"/>
          <p:cNvSpPr txBox="1">
            <a:spLocks noChangeArrowheads="1"/>
          </p:cNvSpPr>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Grant &lt;conditional approval, under Clause 13 | approval&gt;, to forward P802.11u Draft &lt;n&gt;.0 to Sponsor Ballot.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P802.11u had a &lt;number&gt;% approval on the last WG Recirculation Ballot.  There were &lt;n&gt; voters that had voted NO [, then &lt;number&gt; of the NO voters changed to a YES vote].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rPr>
              <a:t>Task Group Vote on the Motion Passed:  &lt;for&gt; y, &lt;against&gt; n, &lt;abstain&gt; 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rPr>
              <a:t>Working Group vote on the Motion Passed: &lt;for&gt; y, &lt;against&gt; n, &lt;abstain&gt; a</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Moved: &lt;WG Chair&gt;        2</a:t>
            </a:r>
            <a:r>
              <a:rPr kumimoji="0" lang="en-US" sz="2000" b="1" i="0" u="none" strike="noStrike" kern="0" cap="none" spc="0" normalizeH="0" baseline="30000" noProof="0" smtClean="0">
                <a:ln>
                  <a:noFill/>
                </a:ln>
                <a:solidFill>
                  <a:schemeClr val="tx1"/>
                </a:solidFill>
                <a:effectLst/>
                <a:uLnTx/>
                <a:uFillTx/>
                <a:latin typeface="+mn-lt"/>
                <a:ea typeface="+mn-ea"/>
                <a:cs typeface="+mn-cs"/>
              </a:rPr>
              <a:t>nd</a:t>
            </a:r>
            <a:r>
              <a:rPr kumimoji="0" lang="en-US" sz="2000" b="1" i="0" u="none" strike="noStrike" kern="0" cap="none" spc="0" normalizeH="0" baseline="0" noProof="0" smtClean="0">
                <a:ln>
                  <a:noFill/>
                </a:ln>
                <a:solidFill>
                  <a:schemeClr val="tx1"/>
                </a:solidFill>
                <a:effectLst/>
                <a:uLnTx/>
                <a:uFillTx/>
                <a:latin typeface="+mn-lt"/>
                <a:ea typeface="+mn-ea"/>
                <a:cs typeface="+mn-cs"/>
              </a:rPr>
              <a:t>: &lt;name&gt;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rPr>
              <a:t>Yes              No             Abstain </a:t>
            </a:r>
            <a:endParaRPr kumimoji="0" lang="en-US" sz="1800" b="0" i="0" u="none" strike="noStrike" kern="0" cap="none" spc="0" normalizeH="0" baseline="0" noProof="0">
              <a:ln>
                <a:noFill/>
              </a:ln>
              <a:solidFill>
                <a:schemeClr val="tx1"/>
              </a:solidFill>
              <a:effectLst/>
              <a:uLnTx/>
              <a:uFillTx/>
              <a:latin typeface="+mn-lt"/>
            </a:endParaRPr>
          </a:p>
        </p:txBody>
      </p:sp>
      <p:sp>
        <p:nvSpPr>
          <p:cNvPr id="9" name="AutoShape 4"/>
          <p:cNvSpPr>
            <a:spLocks noChangeArrowheads="1"/>
          </p:cNvSpPr>
          <p:nvPr/>
        </p:nvSpPr>
        <p:spPr bwMode="auto">
          <a:xfrm>
            <a:off x="228600" y="5638800"/>
            <a:ext cx="8534400" cy="1143000"/>
          </a:xfrm>
          <a:prstGeom prst="wedgeRoundRectCallout">
            <a:avLst>
              <a:gd name="adj1" fmla="val -19940"/>
              <a:gd name="adj2" fmla="val -31389"/>
              <a:gd name="adj3" fmla="val 16667"/>
            </a:avLst>
          </a:prstGeom>
          <a:solidFill>
            <a:srgbClr val="FFFF00"/>
          </a:solidFill>
          <a:ln w="12700">
            <a:solidFill>
              <a:schemeClr val="tx1"/>
            </a:solidFill>
            <a:miter lim="800000"/>
            <a:headEnd type="none" w="sm" len="sm"/>
            <a:tailEnd type="none" w="sm" len="sm"/>
          </a:ln>
          <a:effectLst/>
        </p:spPr>
        <p:txBody>
          <a:bodyPr/>
          <a:lstStyle/>
          <a:p>
            <a:pPr algn="ctr"/>
            <a:r>
              <a:rPr lang="en-GB" sz="1600"/>
              <a:t>It is critical that a properly formed motion be presented to the EC for consideration in the Friday afternoon session during the plenary when approval is requested. The wording of the motion used in the TG and then the  WG does not need to be identical but complementary. Updates of the WG11 templates are needed.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July 2009</a:t>
            </a:r>
          </a:p>
        </p:txBody>
      </p:sp>
      <p:sp>
        <p:nvSpPr>
          <p:cNvPr id="5" name="Footer Placeholder 4"/>
          <p:cNvSpPr>
            <a:spLocks noGrp="1"/>
          </p:cNvSpPr>
          <p:nvPr>
            <p:ph type="ftr" sz="quarter" idx="11"/>
          </p:nvPr>
        </p:nvSpPr>
        <p:spPr>
          <a:xfrm>
            <a:off x="5800482" y="6475413"/>
            <a:ext cx="2743443" cy="184666"/>
          </a:xfrm>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EA8DF5BB-D157-45AE-900C-A0D2F521515E}" type="slidenum">
              <a:rPr lang="en-US"/>
              <a:pPr/>
              <a:t>12</a:t>
            </a:fld>
            <a:endParaRPr lang="en-US"/>
          </a:p>
        </p:txBody>
      </p:sp>
      <p:sp>
        <p:nvSpPr>
          <p:cNvPr id="1469442" name="Rectangle 2"/>
          <p:cNvSpPr>
            <a:spLocks noGrp="1" noChangeArrowheads="1"/>
          </p:cNvSpPr>
          <p:nvPr>
            <p:ph type="title"/>
          </p:nvPr>
        </p:nvSpPr>
        <p:spPr/>
        <p:txBody>
          <a:bodyPr/>
          <a:lstStyle/>
          <a:p>
            <a:r>
              <a:rPr lang="en-US" sz="2800" dirty="0"/>
              <a:t>802.11 EC Motion – &lt;agenda item#&gt; Conditional Approval to send </a:t>
            </a:r>
            <a:r>
              <a:rPr lang="en-US" sz="2800" dirty="0" smtClean="0"/>
              <a:t>P802.11p </a:t>
            </a:r>
            <a:r>
              <a:rPr lang="en-US" sz="2800" dirty="0"/>
              <a:t>to Sponsor Ballot</a:t>
            </a:r>
          </a:p>
        </p:txBody>
      </p:sp>
      <p:sp>
        <p:nvSpPr>
          <p:cNvPr id="1469443" name="Rectangle 3"/>
          <p:cNvSpPr>
            <a:spLocks noGrp="1" noChangeArrowheads="1"/>
          </p:cNvSpPr>
          <p:nvPr>
            <p:ph type="body" idx="1"/>
          </p:nvPr>
        </p:nvSpPr>
        <p:spPr/>
        <p:txBody>
          <a:bodyPr/>
          <a:lstStyle/>
          <a:p>
            <a:r>
              <a:rPr lang="en-US" dirty="0"/>
              <a:t>Grant conditional approval, under Clause 13 to forward </a:t>
            </a:r>
            <a:r>
              <a:rPr lang="en-US" dirty="0" smtClean="0"/>
              <a:t>P802.11p </a:t>
            </a:r>
            <a:r>
              <a:rPr lang="en-US" dirty="0"/>
              <a:t>Draft </a:t>
            </a:r>
            <a:r>
              <a:rPr lang="en-US" dirty="0" smtClean="0"/>
              <a:t>9.0 </a:t>
            </a:r>
            <a:r>
              <a:rPr lang="en-US" dirty="0"/>
              <a:t>to Sponsor Ballot.</a:t>
            </a:r>
          </a:p>
          <a:p>
            <a:r>
              <a:rPr lang="en-US" dirty="0" smtClean="0"/>
              <a:t>P802.11p </a:t>
            </a:r>
            <a:r>
              <a:rPr lang="en-US" dirty="0"/>
              <a:t>had a </a:t>
            </a:r>
            <a:r>
              <a:rPr lang="en-US" dirty="0" smtClean="0">
                <a:cs typeface="Arial" pitchFamily="34" charset="0"/>
              </a:rPr>
              <a:t>85.41</a:t>
            </a:r>
            <a:r>
              <a:rPr lang="en-US" dirty="0" smtClean="0"/>
              <a:t>% </a:t>
            </a:r>
            <a:r>
              <a:rPr lang="en-US" dirty="0"/>
              <a:t>approval on the last WG Recirculation Ballot.   </a:t>
            </a:r>
          </a:p>
          <a:p>
            <a:r>
              <a:rPr lang="en-US" dirty="0"/>
              <a:t>Working Group 11 vote on the Motion Passed: &lt;for&gt; y, &lt;against&gt; n, &lt;abstain&gt; a</a:t>
            </a:r>
          </a:p>
          <a:p>
            <a:r>
              <a:rPr lang="en-US" dirty="0"/>
              <a:t>Moved: Bruce Kraemer        2</a:t>
            </a:r>
            <a:r>
              <a:rPr lang="en-US" baseline="30000" dirty="0"/>
              <a:t>nd</a:t>
            </a:r>
            <a:r>
              <a:rPr lang="en-US" dirty="0"/>
              <a:t>: &lt;name&gt;</a:t>
            </a:r>
          </a:p>
          <a:p>
            <a:pPr lvl="1"/>
            <a:r>
              <a:rPr lang="en-US" dirty="0"/>
              <a:t>Yes              No             Abstain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dirty="0" smtClean="0"/>
              <a:t>Summary</a:t>
            </a:r>
            <a:endParaRPr lang="en-US" dirty="0"/>
          </a:p>
        </p:txBody>
      </p:sp>
      <p:sp>
        <p:nvSpPr>
          <p:cNvPr id="5123" name="Rectangle 3"/>
          <p:cNvSpPr>
            <a:spLocks noGrp="1" noChangeArrowheads="1"/>
          </p:cNvSpPr>
          <p:nvPr>
            <p:ph idx="1"/>
          </p:nvPr>
        </p:nvSpPr>
        <p:spPr>
          <a:noFill/>
          <a:ln/>
        </p:spPr>
        <p:txBody>
          <a:bodyPr/>
          <a:lstStyle/>
          <a:p>
            <a:r>
              <a:rPr lang="en-GB" dirty="0" smtClean="0"/>
              <a:t>This document contains the report to the IEEE 802 Executive Committee in support of a request for conditional approval to send IEEE P802.11u Draft 8.0 to Sponsor Ballot.</a:t>
            </a:r>
          </a:p>
          <a:p>
            <a:r>
              <a:rPr lang="en-GB" dirty="0" smtClean="0"/>
              <a:t>This document (11-09/0871rx) was approved during the closing plenary session of the 802.11 working group on 17</a:t>
            </a:r>
            <a:r>
              <a:rPr lang="en-GB" baseline="30000" dirty="0" smtClean="0"/>
              <a:t>th</a:t>
            </a:r>
            <a:r>
              <a:rPr lang="en-GB" dirty="0" smtClean="0"/>
              <a:t> July 2009.</a:t>
            </a:r>
          </a:p>
          <a:p>
            <a:pPr lvl="1"/>
            <a:r>
              <a:rPr lang="en-GB" dirty="0" smtClean="0"/>
              <a:t>Passed in the Task Group &lt;result&gt;</a:t>
            </a:r>
          </a:p>
          <a:p>
            <a:pPr lvl="1"/>
            <a:r>
              <a:rPr lang="en-GB" dirty="0" smtClean="0"/>
              <a:t>Passed in the Working Group &lt;result&gt;</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2009</a:t>
            </a:r>
            <a:endParaRPr lang="en-US" dirty="0"/>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91B3697E-1659-4E1E-BE0B-F9B97B8A26EB}" type="slidenum">
              <a:rPr lang="en-US"/>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WG Letter Ballot Results – P802.11p</a:t>
            </a:r>
            <a:endParaRPr lang="en-US" dirty="0"/>
          </a:p>
        </p:txBody>
      </p:sp>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3</a:t>
            </a:fld>
            <a:endParaRPr lang="en-US"/>
          </a:p>
        </p:txBody>
      </p:sp>
      <p:graphicFrame>
        <p:nvGraphicFramePr>
          <p:cNvPr id="7" name="Group 640"/>
          <p:cNvGraphicFramePr>
            <a:graphicFrameLocks noGrp="1"/>
          </p:cNvGraphicFramePr>
          <p:nvPr/>
        </p:nvGraphicFramePr>
        <p:xfrm>
          <a:off x="0" y="1905000"/>
          <a:ext cx="9144000" cy="3105150"/>
        </p:xfrm>
        <a:graphic>
          <a:graphicData uri="http://schemas.openxmlformats.org/drawingml/2006/table">
            <a:tbl>
              <a:tblPr/>
              <a:tblGrid>
                <a:gridCol w="533400"/>
                <a:gridCol w="1150938"/>
                <a:gridCol w="2201862"/>
                <a:gridCol w="1066800"/>
                <a:gridCol w="657225"/>
                <a:gridCol w="504825"/>
                <a:gridCol w="504825"/>
                <a:gridCol w="504825"/>
                <a:gridCol w="504825"/>
                <a:gridCol w="504825"/>
                <a:gridCol w="400050"/>
                <a:gridCol w="609600"/>
              </a:tblGrid>
              <a:tr h="8191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rgbClr val="000000"/>
                          </a:solidFill>
                          <a:effectLst/>
                          <a:latin typeface="Arial" charset="0"/>
                          <a:ea typeface="Times New Roman" pitchFamily="18" charset="0"/>
                          <a:cs typeface="Arial" charset="0"/>
                        </a:rPr>
                        <a:t>BallotID</a:t>
                      </a:r>
                      <a:endParaRPr kumimoji="0" lang="en-GB" sz="24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Arial" charset="0"/>
                          <a:ea typeface="Times New Roman" pitchFamily="18" charset="0"/>
                          <a:cs typeface="Arial" charset="0"/>
                        </a:rPr>
                        <a:t>Ballot Close Date</a:t>
                      </a:r>
                      <a:endParaRPr kumimoji="0" lang="en-GB" sz="24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Title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BallotType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Pool</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Return</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%Return</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Abstain</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%Abstain</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Approve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Disapprove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Arial" charset="0"/>
                          <a:ea typeface="Times New Roman" pitchFamily="18" charset="0"/>
                          <a:cs typeface="Arial" charset="0"/>
                        </a:rPr>
                        <a:t>%Approve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C0C0C0"/>
                    </a:solidFill>
                  </a:tcPr>
                </a:tc>
              </a:tr>
              <a:tr h="24447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110</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algn="ctr" fontAlgn="b"/>
                      <a:r>
                        <a:rPr lang="en-US" sz="1200" b="0" i="0" u="none" strike="noStrike" dirty="0" smtClean="0">
                          <a:latin typeface="Arial" pitchFamily="34" charset="0"/>
                          <a:cs typeface="Arial" pitchFamily="34" charset="0"/>
                        </a:rPr>
                        <a:t>Sep</a:t>
                      </a:r>
                      <a:r>
                        <a:rPr lang="en-US" sz="1200" b="0" i="0" u="none" strike="noStrike" baseline="0" dirty="0" smtClean="0">
                          <a:latin typeface="Arial" pitchFamily="34" charset="0"/>
                          <a:cs typeface="Arial" pitchFamily="34" charset="0"/>
                        </a:rPr>
                        <a:t> 12 2007</a:t>
                      </a:r>
                      <a:endParaRPr lang="en-US" sz="1200" b="0" i="0" u="none" strike="noStrike" dirty="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Technical Letter Ballot for IEEE 802.11p_D3.0</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Technical</a:t>
                      </a:r>
                      <a:endPar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algn="ctr" fontAlgn="b"/>
                      <a:r>
                        <a:rPr lang="en-US" sz="1200" b="0" i="0" u="none" strike="noStrike" dirty="0" smtClean="0">
                          <a:latin typeface="Arial" pitchFamily="34" charset="0"/>
                          <a:cs typeface="Arial" pitchFamily="34" charset="0"/>
                        </a:rPr>
                        <a:t>143</a:t>
                      </a:r>
                      <a:endParaRPr lang="en-US" sz="1200" b="0" i="0" u="none" strike="noStrike" dirty="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algn="ctr" fontAlgn="b"/>
                      <a:r>
                        <a:rPr lang="en-US" sz="1200" b="0" i="0" u="none" strike="noStrike" dirty="0" smtClean="0">
                          <a:latin typeface="Arial" pitchFamily="34" charset="0"/>
                          <a:cs typeface="Arial" pitchFamily="34" charset="0"/>
                        </a:rPr>
                        <a:t>50</a:t>
                      </a:r>
                      <a:endParaRPr lang="en-US" sz="1200" b="0" i="0" u="none" strike="noStrike" dirty="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algn="ctr" fontAlgn="b"/>
                      <a:r>
                        <a:rPr lang="en-US" sz="1200" b="0" i="0" u="none" strike="noStrike" dirty="0" smtClean="0">
                          <a:latin typeface="Arial" pitchFamily="34" charset="0"/>
                          <a:cs typeface="Arial" pitchFamily="34" charset="0"/>
                        </a:rPr>
                        <a:t>74.09</a:t>
                      </a:r>
                      <a:endParaRPr lang="en-US" sz="1200" b="0" i="0" u="none" strike="noStrike" dirty="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r>
              <a:tr h="24447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125</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May 03 2008</a:t>
                      </a:r>
                      <a:endParaRPr lang="en-US" sz="1200" b="0" i="0" u="none" strike="noStrike" dirty="0" smtClean="0">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Recirculation Letter Ballot for IEEE 802.11p_D4.0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Recirculation</a:t>
                      </a:r>
                      <a:endPar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234</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205</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87.6</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32</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15.6</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136</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37</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78.61</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r>
              <a:tr h="24447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141</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dk1"/>
                          </a:solidFill>
                          <a:latin typeface="Arial" pitchFamily="34" charset="0"/>
                          <a:ea typeface="+mn-ea"/>
                          <a:cs typeface="Arial" pitchFamily="34" charset="0"/>
                        </a:rPr>
                        <a:t>Dec 05, 2008</a:t>
                      </a:r>
                      <a:endParaRPr lang="en-US" sz="1200" b="0" i="0" u="none" strike="noStrike" dirty="0" smtClean="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Recirculation Letter Ballot for IEEE 802.11p_D5.0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Recirculation</a:t>
                      </a:r>
                      <a:endPar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232</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210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90.5</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35</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16.7</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149</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26</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85.1</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r>
              <a:tr h="24447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144</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cs typeface="Arial" pitchFamily="34" charset="0"/>
                        </a:rPr>
                        <a:t>Mar 31, 200</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Recirculation Letter Ballot for IEEE 802.11p_D6.0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Recirculation</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232</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211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91.0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29</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13.7</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161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20</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88.95</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r>
              <a:tr h="24447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151</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algn="ctr" fontAlgn="b"/>
                      <a:r>
                        <a:rPr lang="en-US" sz="1200" kern="1200" smtClean="0">
                          <a:solidFill>
                            <a:schemeClr val="dk1"/>
                          </a:solidFill>
                          <a:latin typeface="Arial" pitchFamily="34" charset="0"/>
                          <a:ea typeface="+mn-ea"/>
                          <a:cs typeface="Arial" pitchFamily="34" charset="0"/>
                        </a:rPr>
                        <a:t>Jun 13, 2009 </a:t>
                      </a:r>
                      <a:endParaRPr lang="en-US" sz="1200" b="0" i="0" u="none" strike="noStrike" dirty="0">
                        <a:latin typeface="Arial" pitchFamily="34"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Recirculation Letter Ballot for IEEE 802.11p_D7.0</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Recirculation</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dk1"/>
                          </a:solidFill>
                          <a:latin typeface="Arial" pitchFamily="34" charset="0"/>
                          <a:ea typeface="+mn-ea"/>
                          <a:cs typeface="Arial" pitchFamily="34" charset="0"/>
                        </a:rPr>
                        <a:t> 232 </a:t>
                      </a:r>
                      <a:endParaRPr lang="en-US" sz="1200" b="0" i="0" u="none" strike="noStrike" dirty="0" smtClean="0">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211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91</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26</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12.3</a:t>
                      </a: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158</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1200" b="0" i="0" u="none" strike="noStrike" dirty="0" smtClean="0">
                          <a:latin typeface="Arial" pitchFamily="34" charset="0"/>
                          <a:cs typeface="Arial" pitchFamily="34" charset="0"/>
                        </a:rPr>
                        <a:t>27</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lang="en-US" sz="1200" b="0" i="0" u="none" strike="noStrike" dirty="0" smtClean="0">
                          <a:latin typeface="Arial" pitchFamily="34" charset="0"/>
                          <a:cs typeface="Arial" pitchFamily="34" charset="0"/>
                        </a:rPr>
                        <a:t>85.41</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C0C0C0"/>
                      </a:solidFill>
                      <a:prstDash val="solid"/>
                      <a:round/>
                      <a:headEnd type="none" w="sm" len="sm"/>
                      <a:tailEnd type="none" w="sm" len="sm"/>
                    </a:lnL>
                    <a:lnR w="12700" cap="flat" cmpd="sng" algn="ctr">
                      <a:solidFill>
                        <a:srgbClr val="C0C0C0"/>
                      </a:solidFill>
                      <a:prstDash val="solid"/>
                      <a:round/>
                      <a:headEnd type="none" w="sm" len="sm"/>
                      <a:tailEnd type="none" w="sm" len="sm"/>
                    </a:lnR>
                    <a:lnT w="12700" cap="flat" cmpd="sng" algn="ctr">
                      <a:solidFill>
                        <a:srgbClr val="C0C0C0"/>
                      </a:solidFill>
                      <a:prstDash val="solid"/>
                      <a:round/>
                      <a:headEnd type="none" w="sm" len="sm"/>
                      <a:tailEnd type="none" w="sm" len="sm"/>
                    </a:lnT>
                    <a:lnB w="12700" cap="flat" cmpd="sng" algn="ctr">
                      <a:solidFill>
                        <a:srgbClr val="C0C0C0"/>
                      </a:solidFill>
                      <a:prstDash val="solid"/>
                      <a:round/>
                      <a:headEnd type="none" w="sm" len="sm"/>
                      <a:tailEnd type="none" w="sm" len="sm"/>
                    </a:lnB>
                    <a:lnTlToBr>
                      <a:noFill/>
                    </a:lnTlToBr>
                    <a:lnBlToTr>
                      <a:noFill/>
                    </a:lnBlToTr>
                    <a:solidFill>
                      <a:srgbClr val="FFFFF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4</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a:t>Comments by Ballot : Values</a:t>
            </a:r>
          </a:p>
        </p:txBody>
      </p:sp>
      <p:graphicFrame>
        <p:nvGraphicFramePr>
          <p:cNvPr id="8" name="Group 421"/>
          <p:cNvGraphicFramePr>
            <a:graphicFrameLocks noGrp="1"/>
          </p:cNvGraphicFramePr>
          <p:nvPr>
            <p:ph idx="1"/>
          </p:nvPr>
        </p:nvGraphicFramePr>
        <p:xfrm>
          <a:off x="533400" y="1905000"/>
          <a:ext cx="8305800" cy="3853498"/>
        </p:xfrm>
        <a:graphic>
          <a:graphicData uri="http://schemas.openxmlformats.org/drawingml/2006/table">
            <a:tbl>
              <a:tblPr/>
              <a:tblGrid>
                <a:gridCol w="1066800"/>
                <a:gridCol w="1233488"/>
                <a:gridCol w="1328737"/>
                <a:gridCol w="1403350"/>
                <a:gridCol w="1122363"/>
                <a:gridCol w="1254125"/>
                <a:gridCol w="896937"/>
              </a:tblGrid>
              <a:tr h="7445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Balloted LB</a:t>
                      </a:r>
                      <a:endParaRPr kumimoji="0" lang="en-US" sz="28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non-voter</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withdrawn</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not-required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satisfied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un-satisfied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total</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01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110</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125</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48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141</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144</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01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151</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52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Total</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5</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a:t>Comments by Ballot : Key</a:t>
            </a:r>
          </a:p>
        </p:txBody>
      </p:sp>
      <p:sp>
        <p:nvSpPr>
          <p:cNvPr id="8" name="Text Box 3"/>
          <p:cNvSpPr txBox="1">
            <a:spLocks noChangeArrowheads="1"/>
          </p:cNvSpPr>
          <p:nvPr/>
        </p:nvSpPr>
        <p:spPr bwMode="auto">
          <a:xfrm>
            <a:off x="533400" y="1752600"/>
            <a:ext cx="8229600" cy="3803650"/>
          </a:xfrm>
          <a:prstGeom prst="rect">
            <a:avLst/>
          </a:prstGeom>
          <a:noFill/>
          <a:ln w="12700">
            <a:noFill/>
            <a:miter lim="800000"/>
            <a:headEnd type="none" w="sm" len="sm"/>
            <a:tailEnd type="none" w="sm" len="sm"/>
          </a:ln>
          <a:effectLst/>
        </p:spPr>
        <p:txBody>
          <a:bodyPr>
            <a:spAutoFit/>
          </a:bodyPr>
          <a:lstStyle/>
          <a:p>
            <a:pPr>
              <a:spcBef>
                <a:spcPct val="50000"/>
              </a:spcBef>
              <a:buFontTx/>
              <a:buChar char="•"/>
            </a:pPr>
            <a:r>
              <a:rPr lang="en-GB" sz="1800" b="0"/>
              <a:t>Non-Voter: comment accepted from a non-voter</a:t>
            </a:r>
          </a:p>
          <a:p>
            <a:pPr>
              <a:spcBef>
                <a:spcPct val="50000"/>
              </a:spcBef>
              <a:buFontTx/>
              <a:buChar char="•"/>
            </a:pPr>
            <a:r>
              <a:rPr lang="en-GB" sz="1800" b="0"/>
              <a:t>Withdrawn:  comment formally withdrawn by voter</a:t>
            </a:r>
          </a:p>
          <a:p>
            <a:pPr>
              <a:spcBef>
                <a:spcPct val="50000"/>
              </a:spcBef>
              <a:buFontTx/>
              <a:buChar char="•"/>
            </a:pPr>
            <a:r>
              <a:rPr lang="en-GB" sz="1800" b="0"/>
              <a:t>Not Required:  comment indicated as not required to satisfy voter</a:t>
            </a:r>
          </a:p>
          <a:p>
            <a:pPr>
              <a:spcBef>
                <a:spcPct val="50000"/>
              </a:spcBef>
              <a:buFontTx/>
              <a:buChar char="•"/>
            </a:pPr>
            <a:r>
              <a:rPr lang="en-GB" sz="1800" b="0"/>
              <a:t>Satisfied:  comment required to satisfy voter that is indicated as satisfied either by the voter indicating satisfaction with the specific comment, or by voting yes in a subsequent ballot</a:t>
            </a:r>
          </a:p>
          <a:p>
            <a:pPr>
              <a:spcBef>
                <a:spcPct val="50000"/>
              </a:spcBef>
              <a:buFontTx/>
              <a:buChar char="•"/>
            </a:pPr>
            <a:r>
              <a:rPr lang="en-GB" sz="1800" b="0"/>
              <a:t>Unsatisfied:  comment not meeting any of the above criteria – i.e., a comment that is indicated to be “required” by the voter,  and the voter is maintaining a “no” vote, and the voter has not responded when asked about their satisfaction with the comment resolution or the voter has indicated they are unsatisfied with the comment resolution.</a:t>
            </a:r>
          </a:p>
          <a:p>
            <a:pPr>
              <a:spcBef>
                <a:spcPct val="50000"/>
              </a:spcBef>
            </a:pPr>
            <a:endParaRPr lang="en-GB" sz="18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6</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dirty="0"/>
              <a:t>Unsatisfied Comments</a:t>
            </a:r>
          </a:p>
        </p:txBody>
      </p:sp>
      <p:graphicFrame>
        <p:nvGraphicFramePr>
          <p:cNvPr id="8" name="Group 352"/>
          <p:cNvGraphicFramePr>
            <a:graphicFrameLocks noGrp="1"/>
          </p:cNvGraphicFramePr>
          <p:nvPr>
            <p:ph idx="1"/>
          </p:nvPr>
        </p:nvGraphicFramePr>
        <p:xfrm>
          <a:off x="685800" y="1524000"/>
          <a:ext cx="7772400" cy="4783138"/>
        </p:xfrm>
        <a:graphic>
          <a:graphicData uri="http://schemas.openxmlformats.org/drawingml/2006/table">
            <a:tbl>
              <a:tblPr/>
              <a:tblGrid>
                <a:gridCol w="1503363"/>
                <a:gridCol w="1520825"/>
                <a:gridCol w="1636712"/>
                <a:gridCol w="1728788"/>
                <a:gridCol w="1382712"/>
              </a:tblGrid>
              <a:tr h="720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Reason Status</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Balloted LB</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Accept</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Counter</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Reject</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Total</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4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a:t>
                      </a: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125</a:t>
                      </a: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141</a:t>
                      </a: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4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144</a:t>
                      </a: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07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151</a:t>
                      </a: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800" b="1"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Total</a:t>
                      </a: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7</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dirty="0"/>
              <a:t>Unsatisfied Comments : Key</a:t>
            </a:r>
          </a:p>
        </p:txBody>
      </p:sp>
      <p:sp>
        <p:nvSpPr>
          <p:cNvPr id="8" name="Text Box 4"/>
          <p:cNvSpPr txBox="1">
            <a:spLocks noChangeArrowheads="1"/>
          </p:cNvSpPr>
          <p:nvPr/>
        </p:nvSpPr>
        <p:spPr bwMode="auto">
          <a:xfrm>
            <a:off x="609600" y="1752600"/>
            <a:ext cx="8229600" cy="3116263"/>
          </a:xfrm>
          <a:prstGeom prst="rect">
            <a:avLst/>
          </a:prstGeom>
          <a:noFill/>
          <a:ln w="12700">
            <a:noFill/>
            <a:miter lim="800000"/>
            <a:headEnd type="none" w="sm" len="sm"/>
            <a:tailEnd type="none" w="sm" len="sm"/>
          </a:ln>
          <a:effectLst/>
        </p:spPr>
        <p:txBody>
          <a:bodyPr>
            <a:spAutoFit/>
          </a:bodyPr>
          <a:lstStyle/>
          <a:p>
            <a:pPr>
              <a:spcBef>
                <a:spcPct val="50000"/>
              </a:spcBef>
            </a:pPr>
            <a:r>
              <a:rPr lang="en-GB" sz="1800" b="0" dirty="0"/>
              <a:t>The table shows the count of unsatisfied editorial comments and technical comments separately.  The comments are then classified into:</a:t>
            </a:r>
          </a:p>
          <a:p>
            <a:pPr>
              <a:spcBef>
                <a:spcPct val="50000"/>
              </a:spcBef>
              <a:buFontTx/>
              <a:buChar char="•"/>
            </a:pPr>
            <a:r>
              <a:rPr lang="en-GB" sz="1800" b="0" dirty="0"/>
              <a:t>A – Accepted.   The comment was accepted and the change indicated by the commenter was approved.</a:t>
            </a:r>
          </a:p>
          <a:p>
            <a:pPr>
              <a:spcBef>
                <a:spcPct val="50000"/>
              </a:spcBef>
              <a:buFontTx/>
              <a:buChar char="•"/>
            </a:pPr>
            <a:r>
              <a:rPr lang="en-GB" sz="1800" b="0" dirty="0"/>
              <a:t>C – Countered.  The comment was accepted in principle, but a different change to the one indicated by the commenter was approved.</a:t>
            </a:r>
          </a:p>
          <a:p>
            <a:pPr>
              <a:spcBef>
                <a:spcPct val="50000"/>
              </a:spcBef>
              <a:buFontTx/>
              <a:buChar char="•"/>
            </a:pPr>
            <a:r>
              <a:rPr lang="en-GB" sz="1800" b="0" dirty="0"/>
              <a:t>R – Rejected.  The comment was declined and no change to address the comment was approved.</a:t>
            </a:r>
          </a:p>
          <a:p>
            <a:pPr>
              <a:spcBef>
                <a:spcPct val="50000"/>
              </a:spcBef>
            </a:pPr>
            <a:endParaRPr lang="en-GB" sz="1800"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8</a:t>
            </a:fld>
            <a:endParaRPr lang="en-US"/>
          </a:p>
        </p:txBody>
      </p:sp>
      <p:sp>
        <p:nvSpPr>
          <p:cNvPr id="7" name="Rectangle 2"/>
          <p:cNvSpPr>
            <a:spLocks noGrp="1" noChangeArrowheads="1"/>
          </p:cNvSpPr>
          <p:nvPr>
            <p:ph type="title"/>
          </p:nvPr>
        </p:nvSpPr>
        <p:spPr>
          <a:xfrm>
            <a:off x="533400" y="685800"/>
            <a:ext cx="2590800" cy="533400"/>
          </a:xfrm>
        </p:spPr>
        <p:txBody>
          <a:bodyPr/>
          <a:lstStyle/>
          <a:p>
            <a:r>
              <a:rPr lang="en-GB" sz="2800"/>
              <a:t>By commenter</a:t>
            </a:r>
          </a:p>
        </p:txBody>
      </p:sp>
      <p:graphicFrame>
        <p:nvGraphicFramePr>
          <p:cNvPr id="8" name="Group 921"/>
          <p:cNvGraphicFramePr>
            <a:graphicFrameLocks/>
          </p:cNvGraphicFramePr>
          <p:nvPr/>
        </p:nvGraphicFramePr>
        <p:xfrm>
          <a:off x="304800" y="609600"/>
          <a:ext cx="8610600" cy="5943600"/>
        </p:xfrm>
        <a:graphic>
          <a:graphicData uri="http://schemas.openxmlformats.org/drawingml/2006/table">
            <a:tbl>
              <a:tblPr/>
              <a:tblGrid>
                <a:gridCol w="2711450"/>
                <a:gridCol w="1833563"/>
                <a:gridCol w="1978025"/>
                <a:gridCol w="2087562"/>
              </a:tblGrid>
              <a:tr h="3857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Accept</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Reject</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Counter</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cap="fla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Bajko, Gabor</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Bavafa, Moussa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8</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6</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Chaplin, Clint</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85</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8891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Chu, Liwen</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13</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8</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Ecclesine, Peter</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Ellis, Mike</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13</a:t>
                      </a:r>
                      <a:endParaRPr kumimoji="0" lang="en-US" sz="28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Engwer, Darwin</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Epstein, Joseph</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n/a</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Fischer, Matthew</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6</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7</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Kolze, Tom</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Malarky, Alastair</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110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19</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14</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Ptasinski, Henry</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7</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Razoumov, Leonid</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Roy, Richard</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8891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Stanley, Dorothy</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9</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Tolpin, Alexander</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Vlantis, George</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Wang, Qi</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18</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2682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Worstell, Harry</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0</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905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Grand Total</a:t>
                      </a:r>
                      <a:endParaRPr kumimoji="0" lang="en-US"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292</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70</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76</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July2009</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8FB52C9C-7110-4553-8F44-6DC84C5C5EE3}" type="slidenum">
              <a:rPr lang="en-US" smtClean="0"/>
              <a:pPr/>
              <a:t>9</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GB" dirty="0" smtClean="0"/>
              <a:t>11p </a:t>
            </a:r>
            <a:r>
              <a:rPr lang="en-GB" dirty="0"/>
              <a:t>Topics – 1</a:t>
            </a:r>
          </a:p>
        </p:txBody>
      </p:sp>
      <p:graphicFrame>
        <p:nvGraphicFramePr>
          <p:cNvPr id="8" name="Group 158"/>
          <p:cNvGraphicFramePr>
            <a:graphicFrameLocks noGrp="1"/>
          </p:cNvGraphicFramePr>
          <p:nvPr>
            <p:ph idx="1"/>
          </p:nvPr>
        </p:nvGraphicFramePr>
        <p:xfrm>
          <a:off x="609600" y="1447800"/>
          <a:ext cx="7772400" cy="4800601"/>
        </p:xfrm>
        <a:graphic>
          <a:graphicData uri="http://schemas.openxmlformats.org/drawingml/2006/table">
            <a:tbl>
              <a:tblPr/>
              <a:tblGrid>
                <a:gridCol w="1800225"/>
                <a:gridCol w="1449388"/>
                <a:gridCol w="1558925"/>
                <a:gridCol w="1646237"/>
                <a:gridCol w="1317625"/>
              </a:tblGrid>
              <a:tr h="5699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Category</a:t>
                      </a:r>
                      <a:endParaRPr kumimoji="0" lang="en-US" sz="2800" b="1"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Total</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Accept Required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Reject Required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Counter Required</a:t>
                      </a:r>
                      <a:endParaRPr kumimoji="0" lang="en-US" sz="2800" b="1"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cap="fla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Editorial</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148</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131</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8</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9</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Architecture</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5</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Definitions</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4</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ES</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37</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26</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5</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6</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GAS</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53</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24</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17</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GAS - NS</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5</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1</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4</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GAS-Native</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9</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HESSID</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15</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8</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3</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4</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Interworking</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4</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3</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1</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IW-IE</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12</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8</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1</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3</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MIB</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4</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3</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1</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0</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524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MIH</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21</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18</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cs typeface="Arial" charset="0"/>
                        </a:rPr>
                        <a:t>0</a:t>
                      </a:r>
                      <a:endParaRPr kumimoji="0" lang="en-US" sz="2800" b="0" i="0" u="none" strike="noStrike" cap="none" normalizeH="0" baseline="0" smtClean="0">
                        <a:ln>
                          <a:noFill/>
                        </a:ln>
                        <a:solidFill>
                          <a:srgbClr val="FF0000"/>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cs typeface="Arial" charset="0"/>
                        </a:rPr>
                        <a:t>3</a:t>
                      </a:r>
                      <a:endParaRPr kumimoji="0" lang="en-US" sz="2800" b="0" i="0" u="none" strike="noStrike" cap="none" normalizeH="0" baseline="0" dirty="0" smtClean="0">
                        <a:ln>
                          <a:noFill/>
                        </a:ln>
                        <a:solidFill>
                          <a:srgbClr val="FF0000"/>
                        </a:solidFill>
                        <a:effectLst/>
                        <a:latin typeface="Times New Roman" pitchFamily="18" charset="0"/>
                      </a:endParaRPr>
                    </a:p>
                  </a:txBody>
                  <a:tcPr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882</TotalTime>
  <Words>1183</Words>
  <Application>Microsoft Office PowerPoint</Application>
  <PresentationFormat>On-screen Show (4:3)</PresentationFormat>
  <Paragraphs>333</Paragraphs>
  <Slides>12</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802-11-Submission</vt:lpstr>
      <vt:lpstr>Document</vt:lpstr>
      <vt:lpstr>Acrobat Document</vt:lpstr>
      <vt:lpstr>P802.11p Report to EC on Conditional Approval to go to Sponsor Ballot</vt:lpstr>
      <vt:lpstr>Summary</vt:lpstr>
      <vt:lpstr>802.11 WG Letter Ballot Results – P802.11p</vt:lpstr>
      <vt:lpstr>Comments by Ballot : Values</vt:lpstr>
      <vt:lpstr>Comments by Ballot : Key</vt:lpstr>
      <vt:lpstr>Unsatisfied Comments</vt:lpstr>
      <vt:lpstr>Unsatisfied Comments : Key</vt:lpstr>
      <vt:lpstr>By commenter</vt:lpstr>
      <vt:lpstr>11p Topics – 1</vt:lpstr>
      <vt:lpstr>Unsatisfied comments</vt:lpstr>
      <vt:lpstr>802.11 EC Motion – &lt;agenda item#&gt; &lt;Conditional&gt; Approval to send P802.11u to &lt;Sponsor Ballot | RevCom&gt;</vt:lpstr>
      <vt:lpstr>802.11 EC Motion – &lt;agenda item#&gt; Conditional Approval to send P802.11p to Sponsor Ballot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Lee Armstrong</dc:creator>
  <cp:lastModifiedBy>Lee Armstrong</cp:lastModifiedBy>
  <cp:revision>47</cp:revision>
  <cp:lastPrinted>1998-02-10T13:28:06Z</cp:lastPrinted>
  <dcterms:created xsi:type="dcterms:W3CDTF">2009-07-15T17:50:28Z</dcterms:created>
  <dcterms:modified xsi:type="dcterms:W3CDTF">2009-07-16T14:20:39Z</dcterms:modified>
</cp:coreProperties>
</file>