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2"/>
  </p:notesMasterIdLst>
  <p:handoutMasterIdLst>
    <p:handoutMasterId r:id="rId13"/>
  </p:handoutMasterIdLst>
  <p:sldIdLst>
    <p:sldId id="273" r:id="rId2"/>
    <p:sldId id="276" r:id="rId3"/>
    <p:sldId id="270" r:id="rId4"/>
    <p:sldId id="271" r:id="rId5"/>
    <p:sldId id="281" r:id="rId6"/>
    <p:sldId id="277" r:id="rId7"/>
    <p:sldId id="272" r:id="rId8"/>
    <p:sldId id="283" r:id="rId9"/>
    <p:sldId id="284" r:id="rId10"/>
    <p:sldId id="285" r:id="rId11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CCFF"/>
    <a:srgbClr val="FFCCCC"/>
    <a:srgbClr val="FFFFCC"/>
    <a:srgbClr val="FF0000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54" autoAdjust="0"/>
    <p:restoredTop sz="94158" autoAdjust="0"/>
  </p:normalViewPr>
  <p:slideViewPr>
    <p:cSldViewPr snapToGrid="0">
      <p:cViewPr>
        <p:scale>
          <a:sx n="100" d="100"/>
          <a:sy n="100" d="100"/>
        </p:scale>
        <p:origin x="144" y="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219700" y="203200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doc.: IEEE 802.11-yy/xxxxr0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4688" y="203200"/>
            <a:ext cx="9636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Month Year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465763" y="9548813"/>
            <a:ext cx="669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John Doe, Some Company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36888" y="9548813"/>
            <a:ext cx="5127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F07F181E-46C6-45ED-A494-A1E15DBE32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73100" y="411163"/>
            <a:ext cx="53879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73100" y="9548813"/>
            <a:ext cx="6905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 b="0">
                <a:latin typeface="Times New Roman" pitchFamily="18" charset="0"/>
                <a:ea typeface="ＭＳ Ｐゴシック" pitchFamily="50" charset="-128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3100" y="9537700"/>
            <a:ext cx="553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doc.: IEEE 802.11-yy/xxxxr0</a:t>
            </a:r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Month Year</a:t>
            </a: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6300"/>
            <a:ext cx="4940300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  <a:ea typeface="ＭＳ Ｐゴシック" pitchFamily="50" charset="-128"/>
                <a:cs typeface="+mn-cs"/>
              </a:defRPr>
            </a:lvl5pPr>
          </a:lstStyle>
          <a:p>
            <a:pPr lvl="4">
              <a:defRPr/>
            </a:pPr>
            <a:r>
              <a:rPr lang="ja-JP" altLang="en-US"/>
              <a:t>John Doe, Some Company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0F771FAD-5733-461D-9807-D6A0360953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3263" y="9551988"/>
            <a:ext cx="690562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b="0">
                <a:latin typeface="Times New Roman" pitchFamily="18" charset="0"/>
                <a:ea typeface="ＭＳ Ｐゴシック" pitchFamily="50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263" y="9550400"/>
            <a:ext cx="5327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8650" y="315913"/>
            <a:ext cx="5476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18435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18436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18437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184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FA2F957C-5E80-4186-A8AD-C7D06C83D47C}" type="slidenum">
              <a:rPr lang="en-US" altLang="ja-JP" smtClean="0">
                <a:ea typeface="ＭＳ Ｐゴシック"/>
                <a:cs typeface="ＭＳ Ｐゴシック"/>
              </a:rPr>
              <a:pPr/>
              <a:t>2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20483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20484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2048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4DF19BFB-A0E0-4267-9A19-626378F20138}" type="slidenum">
              <a:rPr lang="en-US" altLang="ja-JP" smtClean="0">
                <a:ea typeface="ＭＳ Ｐゴシック"/>
                <a:cs typeface="ＭＳ Ｐゴシック"/>
              </a:rPr>
              <a:pPr/>
              <a:t>3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22531" name="Header Placeholder 3"/>
          <p:cNvSpPr txBox="1">
            <a:spLocks noGrp="1"/>
          </p:cNvSpPr>
          <p:nvPr/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>
                <a:latin typeface="Times New Roman" pitchFamily="18" charset="0"/>
              </a:rPr>
              <a:t>doc.: IEEE 802.11-yy/xxxxr0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22532" name="Date Placeholder 4"/>
          <p:cNvSpPr txBox="1">
            <a:spLocks noGrp="1"/>
          </p:cNvSpPr>
          <p:nvPr/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>
                <a:latin typeface="Times New Roman" pitchFamily="18" charset="0"/>
              </a:rPr>
              <a:t>Month Year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22533" name="Footer Placeholder 5"/>
          <p:cNvSpPr txBox="1">
            <a:spLocks noGrp="1"/>
          </p:cNvSpPr>
          <p:nvPr/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>
                <a:latin typeface="Times New Roman" pitchFamily="18" charset="0"/>
              </a:rPr>
              <a:t>John Doe, Some Company</a:t>
            </a:r>
            <a:endParaRPr lang="en-US" altLang="ja-JP" b="0">
              <a:latin typeface="Times New Roman" pitchFamily="18" charset="0"/>
            </a:endParaRPr>
          </a:p>
        </p:txBody>
      </p:sp>
      <p:sp>
        <p:nvSpPr>
          <p:cNvPr id="22534" name="Slide Number Placeholder 6"/>
          <p:cNvSpPr txBox="1">
            <a:spLocks noGrp="1"/>
          </p:cNvSpPr>
          <p:nvPr/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>
                <a:latin typeface="Times New Roman" pitchFamily="18" charset="0"/>
              </a:rPr>
              <a:t>Page </a:t>
            </a:r>
            <a:fld id="{337DA708-295B-48CC-B6E6-AE178B292264}" type="slidenum">
              <a:rPr lang="en-US" altLang="ja-JP" b="0">
                <a:latin typeface="Times New Roman" pitchFamily="18" charset="0"/>
              </a:rPr>
              <a:pPr algn="r" defTabSz="933450" eaLnBrk="0" hangingPunct="0"/>
              <a:t>4</a:t>
            </a:fld>
            <a:endParaRPr lang="en-US" altLang="ja-JP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24579" name="Header Placeholder 3"/>
          <p:cNvSpPr txBox="1">
            <a:spLocks noGrp="1"/>
          </p:cNvSpPr>
          <p:nvPr/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>
                <a:latin typeface="Times New Roman" pitchFamily="18" charset="0"/>
              </a:rPr>
              <a:t>doc.: IEEE 802.11-yy/xxxxr0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24580" name="Date Placeholder 4"/>
          <p:cNvSpPr txBox="1">
            <a:spLocks noGrp="1"/>
          </p:cNvSpPr>
          <p:nvPr/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>
                <a:latin typeface="Times New Roman" pitchFamily="18" charset="0"/>
              </a:rPr>
              <a:t>Month Year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24581" name="Footer Placeholder 5"/>
          <p:cNvSpPr txBox="1">
            <a:spLocks noGrp="1"/>
          </p:cNvSpPr>
          <p:nvPr/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>
                <a:latin typeface="Times New Roman" pitchFamily="18" charset="0"/>
              </a:rPr>
              <a:t>John Doe, Some Company</a:t>
            </a:r>
            <a:endParaRPr lang="en-US" altLang="ja-JP" b="0">
              <a:latin typeface="Times New Roman" pitchFamily="18" charset="0"/>
            </a:endParaRPr>
          </a:p>
        </p:txBody>
      </p:sp>
      <p:sp>
        <p:nvSpPr>
          <p:cNvPr id="24582" name="Slide Number Placeholder 6"/>
          <p:cNvSpPr txBox="1">
            <a:spLocks noGrp="1"/>
          </p:cNvSpPr>
          <p:nvPr/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>
                <a:latin typeface="Times New Roman" pitchFamily="18" charset="0"/>
              </a:rPr>
              <a:t>Page </a:t>
            </a:r>
            <a:fld id="{B1D7D6B7-75BD-48AA-A716-8313D59D42F9}" type="slidenum">
              <a:rPr lang="en-US" altLang="ja-JP" b="0">
                <a:latin typeface="Times New Roman" pitchFamily="18" charset="0"/>
              </a:rPr>
              <a:pPr algn="r" defTabSz="933450" eaLnBrk="0" hangingPunct="0"/>
              <a:t>5</a:t>
            </a:fld>
            <a:endParaRPr lang="en-US" altLang="ja-JP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明朝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551238" y="9551988"/>
            <a:ext cx="76200" cy="184150"/>
          </a:xfrm>
          <a:noFill/>
        </p:spPr>
        <p:txBody>
          <a:bodyPr/>
          <a:lstStyle/>
          <a:p>
            <a:fld id="{DB72B859-A2B3-41A1-A570-CBBB76DA7934}" type="slidenum">
              <a:rPr lang="en-US" smtClean="0">
                <a:ea typeface="ＭＳ Ｐゴシック"/>
                <a:cs typeface="ＭＳ Ｐゴシック"/>
              </a:rPr>
              <a:pPr/>
              <a:t>8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31747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1748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1749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3175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A52CA4B3-1EC3-44D5-90B8-A1258A0BCC78}" type="slidenum">
              <a:rPr lang="en-US" altLang="ja-JP" smtClean="0">
                <a:ea typeface="ＭＳ Ｐゴシック"/>
                <a:cs typeface="ＭＳ Ｐゴシック"/>
              </a:rPr>
              <a:pPr/>
              <a:t>10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120D8B4-3A34-43B4-BCBD-24B9C6561A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AFF8E2C-0F1A-4E84-B260-85648B7C1D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4EEF5ED-25F7-486C-8066-3E0AA9548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D90556-3F2B-4A69-8988-7AF8F1A907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C7497DD-1D31-4E12-A7E1-2978554E5B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5B61E5-BC3A-4AAB-9015-A457015B8E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DCC2AB8-0B1E-4D30-AECA-1271C92FC9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0315D88-DBE0-4141-9978-FA4C9E59B1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8432ED8-E646-4C4A-B682-C0E4E96CE7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9382B5A-2A02-4391-A824-D467CE0D13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3029EA-649A-4A4E-AC82-97CACF3CCC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3C7C7B2-772C-497F-8011-4E2013CFE0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</a:p>
        </p:txBody>
      </p:sp>
      <p:sp>
        <p:nvSpPr>
          <p:cNvPr id="354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6575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+mn-lt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7D57772-3069-49B4-82BB-C26B3A1E86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4463576" y="332601"/>
            <a:ext cx="39819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 err="1">
                <a:latin typeface="+mj-lt"/>
                <a:ea typeface="ＭＳ Ｐゴシック" charset="-128"/>
                <a:cs typeface="+mn-cs"/>
              </a:rPr>
              <a:t>doc.:</a:t>
            </a:r>
            <a:r>
              <a:rPr lang="en-US" altLang="ja-JP" sz="1800" b="1" dirty="0" err="1" smtClean="0">
                <a:latin typeface="+mj-lt"/>
                <a:ea typeface="ＭＳ Ｐゴシック" charset="-128"/>
                <a:cs typeface="+mn-cs"/>
              </a:rPr>
              <a:t>IEEE</a:t>
            </a:r>
            <a:r>
              <a:rPr lang="en-US" altLang="ja-JP" sz="1800" b="1" dirty="0" smtClean="0">
                <a:latin typeface="+mj-lt"/>
                <a:ea typeface="ＭＳ Ｐゴシック" charset="-128"/>
                <a:cs typeface="+mn-cs"/>
              </a:rPr>
              <a:t> 802.11-09/</a:t>
            </a:r>
            <a:r>
              <a:rPr lang="en-US" sz="1800" b="1" i="0" u="none" strike="noStrike" kern="1200" dirty="0" smtClean="0">
                <a:solidFill>
                  <a:schemeClr val="tx1"/>
                </a:solidFill>
                <a:latin typeface="+mj-lt"/>
                <a:ea typeface="ＭＳ Ｐゴシック"/>
                <a:cs typeface="ＭＳ Ｐゴシック"/>
              </a:rPr>
              <a:t>0852-00-00ac</a:t>
            </a:r>
            <a:endParaRPr lang="en-US" altLang="ja-JP" sz="1800" b="1" dirty="0">
              <a:latin typeface="+mj-lt"/>
              <a:ea typeface="ＭＳ Ｐゴシック" charset="-128"/>
              <a:cs typeface="+mn-cs"/>
            </a:endParaRPr>
          </a:p>
        </p:txBody>
      </p:sp>
      <p:sp>
        <p:nvSpPr>
          <p:cNvPr id="35431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  <p:sp>
        <p:nvSpPr>
          <p:cNvPr id="35431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b="0">
                <a:latin typeface="Times New Roman" pitchFamily="18" charset="0"/>
                <a:ea typeface="ＭＳ Ｐゴシック" pitchFamily="50" charset="-128"/>
                <a:cs typeface="+mn-cs"/>
              </a:rPr>
              <a:t>Submission</a:t>
            </a:r>
          </a:p>
        </p:txBody>
      </p:sp>
      <p:sp>
        <p:nvSpPr>
          <p:cNvPr id="35431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7778750" y="6477000"/>
            <a:ext cx="67945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b="0" dirty="0">
                <a:latin typeface="Times New Roman" pitchFamily="18" charset="0"/>
                <a:ea typeface="ＭＳ Ｐゴシック" charset="-128"/>
                <a:cs typeface="+mn-cs"/>
              </a:rPr>
              <a:t>Qualcomm</a:t>
            </a: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571500" y="319088"/>
            <a:ext cx="11272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800" dirty="0" smtClean="0">
                <a:latin typeface="Times New Roman" pitchFamily="18" charset="0"/>
                <a:ea typeface="ＭＳ Ｐゴシック" charset="-128"/>
                <a:cs typeface="+mn-cs"/>
              </a:rPr>
              <a:t>July </a:t>
            </a:r>
            <a:r>
              <a:rPr lang="en-US" altLang="ja-JP" sz="1800" dirty="0">
                <a:latin typeface="Times New Roman" pitchFamily="18" charset="0"/>
                <a:ea typeface="ＭＳ Ｐゴシック" charset="-128"/>
                <a:cs typeface="+mn-cs"/>
              </a:rPr>
              <a:t>2009</a:t>
            </a:r>
            <a:endParaRPr lang="en-US" sz="1800" dirty="0"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yhseok@lge.com" TargetMode="External"/><Relationship Id="rId3" Type="http://schemas.openxmlformats.org/officeDocument/2006/relationships/hyperlink" Target="mailto:hsampath@qualcomm.com" TargetMode="External"/><Relationship Id="rId7" Type="http://schemas.openxmlformats.org/officeDocument/2006/relationships/hyperlink" Target="mailto:takatori.yasushi@lab.ntt.co.jp" TargetMode="External"/><Relationship Id="rId12" Type="http://schemas.openxmlformats.org/officeDocument/2006/relationships/hyperlink" Target="mailto:andre.bourdoux@imec.be" TargetMode="External"/><Relationship Id="rId2" Type="http://schemas.openxmlformats.org/officeDocument/2006/relationships/hyperlink" Target="mailto:rvannee@qualcomm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minho@etri.re.kr" TargetMode="External"/><Relationship Id="rId11" Type="http://schemas.openxmlformats.org/officeDocument/2006/relationships/hyperlink" Target="mailto:john.benk@orange.com" TargetMode="External"/><Relationship Id="rId5" Type="http://schemas.openxmlformats.org/officeDocument/2006/relationships/hyperlink" Target="mailto:vkjones@qualcomm.com" TargetMode="External"/><Relationship Id="rId10" Type="http://schemas.openxmlformats.org/officeDocument/2006/relationships/hyperlink" Target="mailto:philippe.chambelin@thomson.net" TargetMode="External"/><Relationship Id="rId4" Type="http://schemas.openxmlformats.org/officeDocument/2006/relationships/hyperlink" Target="mailto:sabraham@qualcomm.com" TargetMode="External"/><Relationship Id="rId9" Type="http://schemas.openxmlformats.org/officeDocument/2006/relationships/hyperlink" Target="mailto:seyeong.choi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hyperlink" Target="http://images.google.com/imgres?imgurl=http://www.drakedigital.com/imagenes/ESRD103_M_products.gif&amp;imgrefurl=http://www.drakedigital.com/products/pro_esrd103.htm&amp;h=93&amp;w=280&amp;sz=14&amp;hl=en&amp;start=115&amp;um=1&amp;tbnid=4gJGtIKGVpFxoM:&amp;tbnh=38&amp;tbnw=114&amp;prev=/images?q=SATELLITE+SET-top+box+GIF&amp;start=108&amp;ndsp=18&amp;um=1&amp;hl=en&amp;rlz=1T4GGIH_enUS262US262&amp;sa=N" TargetMode="External"/><Relationship Id="rId5" Type="http://schemas.openxmlformats.org/officeDocument/2006/relationships/hyperlink" Target="http://images.google.com/imgres?imgurl=http://www.engadget.com/media/2008/04/ec.son.dmxnv1.jpg&amp;imgrefurl=http://www.engadgethd.com/2008/04/23/sonys-dmx-nv1-bravia-internet-video-link-now-available/&amp;h=336&amp;w=164&amp;sz=10&amp;hl=en&amp;start=52&amp;um=1&amp;tbnid=LdfY8uTxe0prnM:&amp;tbnh=119&amp;tbnw=58&amp;prev=/images?q=sony+Internet+Video+Link+photo&amp;start=42&amp;ndsp=21&amp;um=1&amp;hl=en&amp;sa=N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r>
              <a:rPr lang="en-US" sz="4000" dirty="0" smtClean="0"/>
              <a:t>UL MU-MIMO for 11ac</a:t>
            </a:r>
          </a:p>
        </p:txBody>
      </p:sp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6F629D5D-618D-4649-A94F-C46C371B8E92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524000" y="2667000"/>
            <a:ext cx="6096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/>
              <a:t>Richard Van Nee, </a:t>
            </a:r>
            <a:r>
              <a:rPr lang="en-US" sz="1600" u="sng" dirty="0">
                <a:hlinkClick r:id="rId2"/>
              </a:rPr>
              <a:t>rvannee@qualcomm.com</a:t>
            </a:r>
            <a:endParaRPr lang="en-US" sz="1600" dirty="0"/>
          </a:p>
          <a:p>
            <a:pPr algn="ctr"/>
            <a:r>
              <a:rPr lang="en-US" sz="1600" dirty="0" smtClean="0"/>
              <a:t>Hemanth </a:t>
            </a:r>
            <a:r>
              <a:rPr lang="en-US" sz="1600" dirty="0"/>
              <a:t>Sampath, </a:t>
            </a:r>
            <a:r>
              <a:rPr lang="en-US" sz="1600" u="sng" dirty="0" smtClean="0">
                <a:hlinkClick r:id="rId3"/>
              </a:rPr>
              <a:t>hsampath@qualcomm.com</a:t>
            </a:r>
            <a:endParaRPr lang="en-US" sz="1600" u="sng" dirty="0" smtClean="0"/>
          </a:p>
          <a:p>
            <a:pPr algn="ctr"/>
            <a:r>
              <a:rPr lang="en-US" sz="1600" dirty="0" smtClean="0"/>
              <a:t>Santosh Abraham,  </a:t>
            </a:r>
            <a:r>
              <a:rPr lang="en-US" sz="1600" dirty="0" smtClean="0">
                <a:hlinkClick r:id="rId4"/>
              </a:rPr>
              <a:t>sabraham@qualcomm.com</a:t>
            </a:r>
            <a:endParaRPr lang="en-US" sz="1600" u="sng" dirty="0"/>
          </a:p>
          <a:p>
            <a:pPr algn="ctr"/>
            <a:r>
              <a:rPr lang="en-US" sz="1600" dirty="0" smtClean="0"/>
              <a:t>VK </a:t>
            </a:r>
            <a:r>
              <a:rPr lang="en-US" sz="1600" dirty="0"/>
              <a:t>Jones, </a:t>
            </a:r>
            <a:r>
              <a:rPr lang="en-US" sz="1600" u="sng" dirty="0">
                <a:hlinkClick r:id="rId5"/>
              </a:rPr>
              <a:t>vkjones@qualcomm.com</a:t>
            </a:r>
            <a:r>
              <a:rPr lang="en-US" sz="1600" dirty="0"/>
              <a:t> </a:t>
            </a:r>
          </a:p>
          <a:p>
            <a:pPr algn="ctr"/>
            <a:r>
              <a:rPr lang="en-US" sz="1600" dirty="0"/>
              <a:t>Minho Cheong, </a:t>
            </a:r>
            <a:r>
              <a:rPr lang="en-US" sz="1600" u="sng" dirty="0">
                <a:hlinkClick r:id="rId6"/>
              </a:rPr>
              <a:t>minho@etri.re.kr</a:t>
            </a:r>
            <a:endParaRPr lang="en-US" sz="1600" dirty="0"/>
          </a:p>
          <a:p>
            <a:pPr algn="ctr"/>
            <a:r>
              <a:rPr lang="en-US" sz="1600" dirty="0"/>
              <a:t>Yasushi </a:t>
            </a:r>
            <a:r>
              <a:rPr lang="en-US" sz="1600" dirty="0" err="1"/>
              <a:t>Takatori</a:t>
            </a:r>
            <a:r>
              <a:rPr lang="en-US" sz="1600" dirty="0"/>
              <a:t>, </a:t>
            </a:r>
            <a:r>
              <a:rPr lang="en-US" sz="1600" u="sng" dirty="0">
                <a:hlinkClick r:id="rId7"/>
              </a:rPr>
              <a:t>takatori.yasushi@lab.ntt.co.jp</a:t>
            </a:r>
            <a:endParaRPr lang="en-US" sz="1600" dirty="0"/>
          </a:p>
          <a:p>
            <a:pPr algn="ctr"/>
            <a:r>
              <a:rPr lang="en-US" sz="1600" dirty="0" err="1"/>
              <a:t>Yongho</a:t>
            </a:r>
            <a:r>
              <a:rPr lang="en-US" sz="1600" dirty="0"/>
              <a:t> </a:t>
            </a:r>
            <a:r>
              <a:rPr lang="en-US" sz="1600" dirty="0" err="1"/>
              <a:t>Seok</a:t>
            </a:r>
            <a:r>
              <a:rPr lang="en-US" sz="1600" dirty="0"/>
              <a:t>, </a:t>
            </a:r>
            <a:r>
              <a:rPr lang="en-US" sz="1600" u="sng" dirty="0">
                <a:hlinkClick r:id="rId8"/>
              </a:rPr>
              <a:t>yhseok@lge.com</a:t>
            </a:r>
            <a:endParaRPr lang="en-US" sz="1600" dirty="0"/>
          </a:p>
          <a:p>
            <a:pPr algn="ctr"/>
            <a:r>
              <a:rPr lang="en-US" sz="1600" dirty="0" err="1"/>
              <a:t>Seyeong</a:t>
            </a:r>
            <a:r>
              <a:rPr lang="en-US" sz="1600" dirty="0"/>
              <a:t> </a:t>
            </a:r>
            <a:r>
              <a:rPr lang="en-US" sz="1600" dirty="0" err="1"/>
              <a:t>Choi</a:t>
            </a:r>
            <a:r>
              <a:rPr lang="en-US" sz="1600" dirty="0"/>
              <a:t>, </a:t>
            </a:r>
            <a:r>
              <a:rPr lang="en-US" sz="1600" u="sng" dirty="0">
                <a:hlinkClick r:id="rId9"/>
              </a:rPr>
              <a:t>seyeong.choi@lge.com</a:t>
            </a:r>
            <a:r>
              <a:rPr lang="en-US" sz="1600" dirty="0"/>
              <a:t> </a:t>
            </a:r>
          </a:p>
          <a:p>
            <a:pPr algn="ctr"/>
            <a:r>
              <a:rPr lang="en-US" sz="1600" dirty="0" err="1"/>
              <a:t>Phillipe</a:t>
            </a:r>
            <a:r>
              <a:rPr lang="en-US" sz="1600" dirty="0"/>
              <a:t> </a:t>
            </a:r>
            <a:r>
              <a:rPr lang="en-US" sz="1600" dirty="0" err="1"/>
              <a:t>Chambelin</a:t>
            </a:r>
            <a:r>
              <a:rPr lang="en-US" sz="1600" dirty="0"/>
              <a:t>, </a:t>
            </a:r>
            <a:r>
              <a:rPr lang="en-US" sz="1600" u="sng" dirty="0">
                <a:hlinkClick r:id="rId10"/>
              </a:rPr>
              <a:t>philippe.chambelin@thomson.net</a:t>
            </a:r>
            <a:r>
              <a:rPr lang="en-US" sz="1600" dirty="0"/>
              <a:t> </a:t>
            </a:r>
          </a:p>
          <a:p>
            <a:pPr algn="ctr"/>
            <a:r>
              <a:rPr lang="en-US" sz="1600" dirty="0"/>
              <a:t>John </a:t>
            </a:r>
            <a:r>
              <a:rPr lang="en-US" sz="1600" dirty="0" err="1"/>
              <a:t>Benko</a:t>
            </a:r>
            <a:r>
              <a:rPr lang="en-US" sz="1600" dirty="0"/>
              <a:t>, </a:t>
            </a:r>
            <a:r>
              <a:rPr lang="en-US" sz="1600" u="sng" dirty="0" smtClean="0">
                <a:hlinkClick r:id="rId11"/>
              </a:rPr>
              <a:t>john.benk@orange.com</a:t>
            </a:r>
            <a:endParaRPr lang="en-US" sz="1600" dirty="0" smtClean="0"/>
          </a:p>
          <a:p>
            <a:pPr algn="ctr"/>
            <a:r>
              <a:rPr lang="en-US" sz="1600" dirty="0" smtClean="0"/>
              <a:t>Andre </a:t>
            </a:r>
            <a:r>
              <a:rPr lang="en-US" sz="1600" dirty="0" err="1"/>
              <a:t>Bourdoux</a:t>
            </a:r>
            <a:r>
              <a:rPr lang="en-US" sz="1600" dirty="0"/>
              <a:t>, </a:t>
            </a:r>
            <a:r>
              <a:rPr lang="en-US" sz="1600" dirty="0" smtClean="0">
                <a:hlinkClick r:id="rId12"/>
              </a:rPr>
              <a:t>andre.bourdoux@imec.be</a:t>
            </a:r>
            <a:endParaRPr lang="en-US" sz="1600" dirty="0" smtClean="0"/>
          </a:p>
          <a:p>
            <a:pPr algn="ctr"/>
            <a:endParaRPr lang="en-US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UL MU-MIMO offers significant network throughput advantages over SU-MIMO.</a:t>
            </a:r>
          </a:p>
          <a:p>
            <a:pPr lvl="1" eaLnBrk="1" hangingPunct="1"/>
            <a:r>
              <a:rPr lang="en-US" smtClean="0"/>
              <a:t>Ensures high network throughput, even with 1-2 SS devices.</a:t>
            </a:r>
          </a:p>
          <a:p>
            <a:pPr lvl="1" eaLnBrk="1" hangingPunct="1"/>
            <a:r>
              <a:rPr lang="en-US" smtClean="0"/>
              <a:t>Ensures high network throughput, even if 80 MHz bandwidth is unavailable due to OBSS.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Minimal cost and complexity increase on clients.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Recommend that 11ac incorporate UL MU-MIMO in specification framework.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95788" y="6475413"/>
            <a:ext cx="4286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185B0A35-C685-4FB8-A860-415F5F636CAD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Conclusion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Proliferation of UL data/video traffic from small-form factor devices that can only support 1-2 spatial streams:</a:t>
            </a:r>
          </a:p>
          <a:p>
            <a:pPr lvl="1" eaLnBrk="1" hangingPunct="1"/>
            <a:r>
              <a:rPr lang="en-US" dirty="0" err="1" smtClean="0"/>
              <a:t>Smartphones</a:t>
            </a:r>
            <a:r>
              <a:rPr lang="en-US" dirty="0" smtClean="0"/>
              <a:t>, </a:t>
            </a:r>
            <a:r>
              <a:rPr lang="en-US" dirty="0" err="1" smtClean="0"/>
              <a:t>netbooks</a:t>
            </a:r>
            <a:r>
              <a:rPr lang="en-US" dirty="0" smtClean="0"/>
              <a:t>, camcorders, video surveillance cams.</a:t>
            </a:r>
          </a:p>
          <a:p>
            <a:pPr lvl="1" eaLnBrk="1" hangingPunct="1"/>
            <a:r>
              <a:rPr lang="en-US" dirty="0" smtClean="0"/>
              <a:t>Several use-cases across home, enterprise and hotspot scenarios.</a:t>
            </a:r>
          </a:p>
          <a:p>
            <a:pPr eaLnBrk="1" hangingPunct="1"/>
            <a:r>
              <a:rPr lang="en-US" dirty="0" smtClean="0"/>
              <a:t>UL MU-MIMO offers significant network throughput advantages over SU-MIMO.</a:t>
            </a:r>
          </a:p>
          <a:p>
            <a:pPr lvl="1" eaLnBrk="1" hangingPunct="1"/>
            <a:r>
              <a:rPr lang="en-US" dirty="0" smtClean="0"/>
              <a:t>Ensures high network throughput, even with 1-2 SS devices.</a:t>
            </a:r>
          </a:p>
          <a:p>
            <a:pPr lvl="1" eaLnBrk="1" hangingPunct="1"/>
            <a:r>
              <a:rPr lang="en-US" dirty="0" smtClean="0"/>
              <a:t>Ensures high network throughput, even if 80 MHz bandwidth is unavailable due to OBSS.</a:t>
            </a:r>
          </a:p>
          <a:p>
            <a:pPr eaLnBrk="1" hangingPunct="1"/>
            <a:r>
              <a:rPr lang="en-US" smtClean="0"/>
              <a:t>Preliminary analysis indicates minimal cost and complexity increase on clients.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95788" y="6475413"/>
            <a:ext cx="4286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C1DDF69-D54A-4041-87A0-EB0AD8AF5A2C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Motivation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Synchronization </a:t>
            </a:r>
          </a:p>
          <a:p>
            <a:pPr lvl="1" eaLnBrk="1" hangingPunct="1"/>
            <a:r>
              <a:rPr lang="en-US" smtClean="0"/>
              <a:t>Clients needs to respond to an AP uplink start indication with a timing accuracy in the order of 100 ns</a:t>
            </a:r>
          </a:p>
          <a:p>
            <a:pPr marL="1143000" lvl="2" eaLnBrk="1" hangingPunct="1"/>
            <a:r>
              <a:rPr lang="en-US" sz="1600" smtClean="0"/>
              <a:t>This should not be a problem, several current 11n products already have this accuracy in their SIFS response</a:t>
            </a:r>
          </a:p>
          <a:p>
            <a:pPr marL="1143000" lvl="2" eaLnBrk="1" hangingPunct="1"/>
            <a:r>
              <a:rPr lang="en-US" sz="1600" smtClean="0"/>
              <a:t>May also use 800 ns long guard interval only for uplink SDMA to get 400 ns guard time to absorb timing errors + round trip delay differences between uplink clients. </a:t>
            </a:r>
          </a:p>
          <a:p>
            <a:pPr lvl="1" eaLnBrk="1" hangingPunct="1"/>
            <a:r>
              <a:rPr lang="en-US" smtClean="0"/>
              <a:t>Clients need to correct uplink transmissions for the frequency offset relative to the AP</a:t>
            </a:r>
          </a:p>
          <a:p>
            <a:pPr marL="1143000" lvl="2" eaLnBrk="1" hangingPunct="1"/>
            <a:r>
              <a:rPr lang="en-US" sz="1600" smtClean="0"/>
              <a:t>Frequency error is already measured on every AP packet with a typical accuracy in the order of a kHz or better for SNR&gt;10dB</a:t>
            </a:r>
          </a:p>
          <a:p>
            <a:pPr marL="1143000" lvl="2" eaLnBrk="1" hangingPunct="1"/>
            <a:r>
              <a:rPr lang="en-US" sz="1600" smtClean="0"/>
              <a:t>Frequency correction requires a phase rotation per subcarrier which adds only a small fraction of gates relative to the entire TX chain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95788" y="6475413"/>
            <a:ext cx="4286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6279F780-2802-45D1-BCDE-65F7C7BBE0AA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Required Changes for UL-SDMA (1)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7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Power Correction </a:t>
            </a:r>
          </a:p>
          <a:p>
            <a:pPr lvl="1" eaLnBrk="1" hangingPunct="1"/>
            <a:r>
              <a:rPr lang="en-US" smtClean="0"/>
              <a:t>Clients may need to apply some power correction provided by the AP</a:t>
            </a:r>
          </a:p>
          <a:p>
            <a:pPr lvl="1" eaLnBrk="1" hangingPunct="1"/>
            <a:r>
              <a:rPr lang="en-US" sz="1800" smtClean="0"/>
              <a:t>Preliminary estimate is that dynamic range may be 30 dB with a rather coarse accuracy of +/- 3 dB, to allow close-in users to back-off power.</a:t>
            </a:r>
          </a:p>
          <a:p>
            <a:pPr lvl="1" eaLnBrk="1" hangingPunct="1"/>
            <a:r>
              <a:rPr lang="en-US" sz="1800" smtClean="0"/>
              <a:t>Clients that are too strong or too weak such that they cannot meet the power control range can potentially be excluded from UL-SDMA by AP.</a:t>
            </a:r>
          </a:p>
          <a:p>
            <a:pPr lvl="1" eaLnBrk="1" hangingPunct="1">
              <a:buFontTx/>
              <a:buNone/>
            </a:pPr>
            <a:endParaRPr lang="en-US" sz="1800" smtClean="0"/>
          </a:p>
          <a:p>
            <a:pPr marL="1143000" lvl="2" eaLnBrk="1" hangingPunct="1">
              <a:buFontTx/>
              <a:buNone/>
            </a:pPr>
            <a:endParaRPr lang="en-US" smtClean="0"/>
          </a:p>
          <a:p>
            <a:pPr lvl="1" eaLnBrk="1" hangingPunct="1"/>
            <a:endParaRPr lang="en-US" sz="1200" smtClean="0"/>
          </a:p>
          <a:p>
            <a:pPr lvl="1" eaLnBrk="1" hangingPunct="1">
              <a:buFontTx/>
              <a:buNone/>
            </a:pPr>
            <a:r>
              <a:rPr lang="en-US" sz="1200" smtClean="0"/>
              <a:t> </a:t>
            </a:r>
          </a:p>
          <a:p>
            <a:pPr marL="1143000" lvl="2" eaLnBrk="1" hangingPunct="1"/>
            <a:endParaRPr lang="en-US" sz="800" smtClean="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687CFD20-9079-473D-B3FE-294101172286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4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Required Changes for UL-SDMA (2)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1CDF8C2-98CA-4AA9-9AD3-ACED144510C4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7"/>
          <p:cNvSpPr>
            <a:spLocks noGrp="1"/>
          </p:cNvSpPr>
          <p:nvPr>
            <p:ph idx="4294967295"/>
          </p:nvPr>
        </p:nvSpPr>
        <p:spPr>
          <a:xfrm>
            <a:off x="685800" y="1504950"/>
            <a:ext cx="7772400" cy="489585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Frame format </a:t>
            </a:r>
          </a:p>
          <a:p>
            <a:pPr lvl="1" eaLnBrk="1" hangingPunct="1"/>
            <a:r>
              <a:rPr lang="en-US" smtClean="0"/>
              <a:t>Clients need to transmit on spatial stream numbers assigned by AP </a:t>
            </a:r>
          </a:p>
          <a:p>
            <a:pPr lvl="1" eaLnBrk="1" hangingPunct="1"/>
            <a:r>
              <a:rPr lang="en-US" smtClean="0"/>
              <a:t>Separate uplink SDMA preamble</a:t>
            </a:r>
          </a:p>
          <a:p>
            <a:pPr marL="1143000" lvl="2" eaLnBrk="1" hangingPunct="1"/>
            <a:r>
              <a:rPr lang="en-US" sz="1600" smtClean="0"/>
              <a:t>Could use 11n preamble with a separate VHT-SIG after HT-LTF</a:t>
            </a:r>
          </a:p>
          <a:p>
            <a:pPr marL="1143000" lvl="2" eaLnBrk="1" hangingPunct="1"/>
            <a:r>
              <a:rPr lang="en-US" sz="1600" smtClean="0"/>
              <a:t>Extend preamble to 8 (or 16?) spatial streams</a:t>
            </a:r>
          </a:p>
          <a:p>
            <a:pPr marL="1143000" lvl="2" eaLnBrk="1" hangingPunct="1">
              <a:buFontTx/>
              <a:buNone/>
            </a:pPr>
            <a:r>
              <a:rPr lang="en-US" sz="1600" smtClean="0"/>
              <a:t> </a:t>
            </a:r>
          </a:p>
          <a:p>
            <a:pPr eaLnBrk="1" hangingPunct="1"/>
            <a:r>
              <a:rPr lang="en-US" smtClean="0"/>
              <a:t>AP complexity</a:t>
            </a:r>
          </a:p>
          <a:p>
            <a:pPr lvl="1" eaLnBrk="1" hangingPunct="1"/>
            <a:r>
              <a:rPr lang="en-US" smtClean="0"/>
              <a:t>Decoding complexity similar to SU-MIMO</a:t>
            </a:r>
          </a:p>
          <a:p>
            <a:pPr marL="1143000" lvl="2" eaLnBrk="1" hangingPunct="1"/>
            <a:r>
              <a:rPr lang="en-US" sz="1800" smtClean="0"/>
              <a:t>Maximum number of spatial streams larger than 11n, up to 8 or maybe 16</a:t>
            </a:r>
          </a:p>
          <a:p>
            <a:pPr lvl="1"/>
            <a:r>
              <a:rPr lang="en-US" smtClean="0"/>
              <a:t>UL common phase estimation performed on a per-client basis</a:t>
            </a:r>
            <a:endParaRPr lang="en-US" sz="2800" smtClean="0"/>
          </a:p>
          <a:p>
            <a:pPr marL="1143000" lvl="2"/>
            <a:r>
              <a:rPr lang="en-US" sz="1600" smtClean="0"/>
              <a:t>accounts for different phase noise and residual frequency error per client</a:t>
            </a:r>
          </a:p>
          <a:p>
            <a:pPr marL="1143000" lvl="2"/>
            <a:r>
              <a:rPr lang="en-US" sz="1600" smtClean="0"/>
              <a:t>No change to pilot tone allocation required</a:t>
            </a:r>
          </a:p>
          <a:p>
            <a:pPr marL="1143000" lvl="2" eaLnBrk="1" hangingPunct="1">
              <a:buFontTx/>
              <a:buNone/>
            </a:pPr>
            <a:r>
              <a:rPr lang="en-US" sz="1600" smtClean="0"/>
              <a:t> 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8A140F1A-1CE7-44F9-A1B3-ABF7DA0B7B60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5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Required Changes for UL-SDMA (3)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09879FB9-1109-4624-9204-58CC69E00C88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UL MU-MIMO MAC Protocol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18A9638F-F774-4125-AC3C-1702823493BE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grpSp>
        <p:nvGrpSpPr>
          <p:cNvPr id="25603" name="Group 28"/>
          <p:cNvGrpSpPr>
            <a:grpSpLocks/>
          </p:cNvGrpSpPr>
          <p:nvPr/>
        </p:nvGrpSpPr>
        <p:grpSpPr bwMode="auto">
          <a:xfrm>
            <a:off x="1524000" y="1905000"/>
            <a:ext cx="5791200" cy="3810000"/>
            <a:chOff x="974725" y="1077913"/>
            <a:chExt cx="7026275" cy="4860925"/>
          </a:xfrm>
        </p:grpSpPr>
        <p:sp>
          <p:nvSpPr>
            <p:cNvPr id="25605" name="Line 2"/>
            <p:cNvSpPr>
              <a:spLocks noChangeShapeType="1"/>
            </p:cNvSpPr>
            <p:nvPr/>
          </p:nvSpPr>
          <p:spPr bwMode="auto">
            <a:xfrm>
              <a:off x="981075" y="2874963"/>
              <a:ext cx="7019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06" name="Text Box 11"/>
            <p:cNvSpPr txBox="1">
              <a:spLocks noChangeArrowheads="1"/>
            </p:cNvSpPr>
            <p:nvPr/>
          </p:nvSpPr>
          <p:spPr bwMode="auto">
            <a:xfrm rot="-5400000">
              <a:off x="948877" y="2435411"/>
              <a:ext cx="504321" cy="333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AP</a:t>
              </a:r>
            </a:p>
          </p:txBody>
        </p:sp>
        <p:sp>
          <p:nvSpPr>
            <p:cNvPr id="25607" name="Text Box 12"/>
            <p:cNvSpPr txBox="1">
              <a:spLocks noChangeArrowheads="1"/>
            </p:cNvSpPr>
            <p:nvPr/>
          </p:nvSpPr>
          <p:spPr bwMode="auto">
            <a:xfrm rot="-5400000">
              <a:off x="808113" y="3214171"/>
              <a:ext cx="785850" cy="333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STA 1</a:t>
              </a:r>
            </a:p>
          </p:txBody>
        </p:sp>
        <p:sp>
          <p:nvSpPr>
            <p:cNvPr id="25608" name="Text Box 13"/>
            <p:cNvSpPr txBox="1">
              <a:spLocks noChangeArrowheads="1"/>
            </p:cNvSpPr>
            <p:nvPr/>
          </p:nvSpPr>
          <p:spPr bwMode="auto">
            <a:xfrm rot="-5400000">
              <a:off x="806187" y="4064833"/>
              <a:ext cx="785850" cy="333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STA 2</a:t>
              </a:r>
            </a:p>
          </p:txBody>
        </p:sp>
        <p:sp>
          <p:nvSpPr>
            <p:cNvPr id="25609" name="Text Box 14"/>
            <p:cNvSpPr txBox="1">
              <a:spLocks noChangeArrowheads="1"/>
            </p:cNvSpPr>
            <p:nvPr/>
          </p:nvSpPr>
          <p:spPr bwMode="auto">
            <a:xfrm>
              <a:off x="1240522" y="1438432"/>
              <a:ext cx="1238458" cy="311909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/>
                <a:t>EDCA Access</a:t>
              </a:r>
            </a:p>
          </p:txBody>
        </p:sp>
        <p:cxnSp>
          <p:nvCxnSpPr>
            <p:cNvPr id="25610" name="AutoShape 15"/>
            <p:cNvCxnSpPr>
              <a:cxnSpLocks noChangeShapeType="1"/>
            </p:cNvCxnSpPr>
            <p:nvPr/>
          </p:nvCxnSpPr>
          <p:spPr bwMode="auto">
            <a:xfrm>
              <a:off x="2143125" y="1714500"/>
              <a:ext cx="722313" cy="754063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5611" name="Rectangle 22"/>
            <p:cNvSpPr>
              <a:spLocks noChangeArrowheads="1"/>
            </p:cNvSpPr>
            <p:nvPr/>
          </p:nvSpPr>
          <p:spPr bwMode="auto">
            <a:xfrm>
              <a:off x="2847975" y="1985963"/>
              <a:ext cx="795338" cy="8858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RMA</a:t>
              </a:r>
            </a:p>
          </p:txBody>
        </p:sp>
        <p:sp>
          <p:nvSpPr>
            <p:cNvPr id="25612" name="Text Box 23"/>
            <p:cNvSpPr txBox="1">
              <a:spLocks noChangeArrowheads="1"/>
            </p:cNvSpPr>
            <p:nvPr/>
          </p:nvSpPr>
          <p:spPr bwMode="auto">
            <a:xfrm rot="-5400000">
              <a:off x="806187" y="4903343"/>
              <a:ext cx="785849" cy="333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STA 3</a:t>
              </a:r>
            </a:p>
          </p:txBody>
        </p:sp>
        <p:sp>
          <p:nvSpPr>
            <p:cNvPr id="25613" name="Line 25"/>
            <p:cNvSpPr>
              <a:spLocks noChangeShapeType="1"/>
            </p:cNvSpPr>
            <p:nvPr/>
          </p:nvSpPr>
          <p:spPr bwMode="auto">
            <a:xfrm>
              <a:off x="3643313" y="1747838"/>
              <a:ext cx="0" cy="419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4" name="Line 26"/>
            <p:cNvSpPr>
              <a:spLocks noChangeShapeType="1"/>
            </p:cNvSpPr>
            <p:nvPr/>
          </p:nvSpPr>
          <p:spPr bwMode="auto">
            <a:xfrm>
              <a:off x="3716338" y="1747838"/>
              <a:ext cx="0" cy="419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5" name="Rectangle 34"/>
            <p:cNvSpPr>
              <a:spLocks noChangeArrowheads="1"/>
            </p:cNvSpPr>
            <p:nvPr/>
          </p:nvSpPr>
          <p:spPr bwMode="auto">
            <a:xfrm>
              <a:off x="3724186" y="5161091"/>
              <a:ext cx="1780638" cy="24434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MU-MIMO DATA</a:t>
              </a:r>
            </a:p>
          </p:txBody>
        </p:sp>
        <p:sp>
          <p:nvSpPr>
            <p:cNvPr id="25616" name="Line 35"/>
            <p:cNvSpPr>
              <a:spLocks noChangeShapeType="1"/>
            </p:cNvSpPr>
            <p:nvPr/>
          </p:nvSpPr>
          <p:spPr bwMode="auto">
            <a:xfrm>
              <a:off x="5504823" y="1747839"/>
              <a:ext cx="0" cy="41909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Line 36"/>
            <p:cNvSpPr>
              <a:spLocks noChangeShapeType="1"/>
            </p:cNvSpPr>
            <p:nvPr/>
          </p:nvSpPr>
          <p:spPr bwMode="auto">
            <a:xfrm>
              <a:off x="5597274" y="1747839"/>
              <a:ext cx="0" cy="41909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8" name="Rectangle 37"/>
            <p:cNvSpPr>
              <a:spLocks noChangeArrowheads="1"/>
            </p:cNvSpPr>
            <p:nvPr/>
          </p:nvSpPr>
          <p:spPr bwMode="auto">
            <a:xfrm>
              <a:off x="5571660" y="1976438"/>
              <a:ext cx="487869" cy="8985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BA</a:t>
              </a:r>
            </a:p>
          </p:txBody>
        </p:sp>
        <p:sp>
          <p:nvSpPr>
            <p:cNvPr id="25619" name="Text Box 43"/>
            <p:cNvSpPr txBox="1">
              <a:spLocks noChangeArrowheads="1"/>
            </p:cNvSpPr>
            <p:nvPr/>
          </p:nvSpPr>
          <p:spPr bwMode="auto">
            <a:xfrm>
              <a:off x="2740924" y="1077913"/>
              <a:ext cx="982292" cy="506346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/>
                <a:t> </a:t>
              </a:r>
            </a:p>
            <a:p>
              <a:pPr algn="ctr"/>
              <a:r>
                <a:rPr lang="en-US" sz="1000"/>
                <a:t>Assign SS</a:t>
              </a:r>
            </a:p>
          </p:txBody>
        </p:sp>
        <p:sp>
          <p:nvSpPr>
            <p:cNvPr id="25620" name="Text Box 48"/>
            <p:cNvSpPr txBox="1">
              <a:spLocks noChangeArrowheads="1"/>
            </p:cNvSpPr>
            <p:nvPr/>
          </p:nvSpPr>
          <p:spPr bwMode="auto">
            <a:xfrm>
              <a:off x="3807963" y="1077913"/>
              <a:ext cx="1221123" cy="506346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/>
                <a:t>UL MU-MIMO</a:t>
              </a:r>
            </a:p>
            <a:p>
              <a:pPr algn="ctr"/>
              <a:r>
                <a:rPr lang="en-US" sz="1000"/>
                <a:t>Transmission</a:t>
              </a:r>
            </a:p>
          </p:txBody>
        </p:sp>
        <p:sp>
          <p:nvSpPr>
            <p:cNvPr id="25621" name="Text Box 49"/>
            <p:cNvSpPr txBox="1">
              <a:spLocks noChangeArrowheads="1"/>
            </p:cNvSpPr>
            <p:nvPr/>
          </p:nvSpPr>
          <p:spPr bwMode="auto">
            <a:xfrm>
              <a:off x="5096498" y="1077913"/>
              <a:ext cx="1935693" cy="700783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/>
                <a:t>ACK</a:t>
              </a:r>
            </a:p>
            <a:p>
              <a:pPr algn="ctr"/>
              <a:r>
                <a:rPr lang="en-US" sz="1000"/>
                <a:t>Transmission</a:t>
              </a:r>
            </a:p>
            <a:p>
              <a:pPr algn="ctr"/>
              <a:r>
                <a:rPr lang="en-US" sz="1000"/>
                <a:t>(DL-MU-MIMO or serial)</a:t>
              </a:r>
            </a:p>
          </p:txBody>
        </p:sp>
        <p:sp>
          <p:nvSpPr>
            <p:cNvPr id="25622" name="Line 50"/>
            <p:cNvSpPr>
              <a:spLocks noChangeShapeType="1"/>
            </p:cNvSpPr>
            <p:nvPr/>
          </p:nvSpPr>
          <p:spPr bwMode="auto">
            <a:xfrm>
              <a:off x="3745842" y="2984500"/>
              <a:ext cx="23241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3" name="Text Box 51"/>
            <p:cNvSpPr txBox="1">
              <a:spLocks noChangeArrowheads="1"/>
            </p:cNvSpPr>
            <p:nvPr/>
          </p:nvSpPr>
          <p:spPr bwMode="auto">
            <a:xfrm>
              <a:off x="3486310" y="3042537"/>
              <a:ext cx="2255419" cy="350392"/>
            </a:xfrm>
            <a:prstGeom prst="rect">
              <a:avLst/>
            </a:prstGeom>
            <a:solidFill>
              <a:srgbClr val="EAEAE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Protected by RMA NAV</a:t>
              </a:r>
            </a:p>
          </p:txBody>
        </p:sp>
        <p:sp>
          <p:nvSpPr>
            <p:cNvPr id="25624" name="Rectangle 57"/>
            <p:cNvSpPr>
              <a:spLocks noChangeArrowheads="1"/>
            </p:cNvSpPr>
            <p:nvPr/>
          </p:nvSpPr>
          <p:spPr bwMode="auto">
            <a:xfrm>
              <a:off x="3718124" y="4318530"/>
              <a:ext cx="1786699" cy="23153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MU-MIMO DATA</a:t>
              </a:r>
            </a:p>
          </p:txBody>
        </p:sp>
        <p:sp>
          <p:nvSpPr>
            <p:cNvPr id="25625" name="Line 2"/>
            <p:cNvSpPr>
              <a:spLocks noChangeShapeType="1"/>
            </p:cNvSpPr>
            <p:nvPr/>
          </p:nvSpPr>
          <p:spPr bwMode="auto">
            <a:xfrm>
              <a:off x="974725" y="3724275"/>
              <a:ext cx="7019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6" name="Line 2"/>
            <p:cNvSpPr>
              <a:spLocks noChangeShapeType="1"/>
            </p:cNvSpPr>
            <p:nvPr/>
          </p:nvSpPr>
          <p:spPr bwMode="auto">
            <a:xfrm>
              <a:off x="981075" y="4557713"/>
              <a:ext cx="7019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7" name="Line 2"/>
            <p:cNvSpPr>
              <a:spLocks noChangeShapeType="1"/>
            </p:cNvSpPr>
            <p:nvPr/>
          </p:nvSpPr>
          <p:spPr bwMode="auto">
            <a:xfrm>
              <a:off x="974725" y="5405438"/>
              <a:ext cx="7019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04" name="Rectangle 57"/>
          <p:cNvSpPr>
            <a:spLocks noChangeArrowheads="1"/>
          </p:cNvSpPr>
          <p:nvPr/>
        </p:nvSpPr>
        <p:spPr bwMode="auto">
          <a:xfrm>
            <a:off x="3810000" y="3781425"/>
            <a:ext cx="1447800" cy="1809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MU-MIMO DATA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Throughput with UL MU-MIMO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862C6E9-DAFB-41ED-95EB-D097B735F0E6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grpSp>
        <p:nvGrpSpPr>
          <p:cNvPr id="26627" name="Group 50"/>
          <p:cNvGrpSpPr>
            <a:grpSpLocks/>
          </p:cNvGrpSpPr>
          <p:nvPr/>
        </p:nvGrpSpPr>
        <p:grpSpPr bwMode="auto">
          <a:xfrm>
            <a:off x="5943600" y="1600200"/>
            <a:ext cx="2438400" cy="1971675"/>
            <a:chOff x="5954713" y="819150"/>
            <a:chExt cx="2351087" cy="2139946"/>
          </a:xfrm>
        </p:grpSpPr>
        <p:pic>
          <p:nvPicPr>
            <p:cNvPr id="26673" name="Picture 7" descr="WiFi Access point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62726" y="1790700"/>
              <a:ext cx="876300" cy="64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6674" name="Group 26"/>
            <p:cNvGrpSpPr>
              <a:grpSpLocks/>
            </p:cNvGrpSpPr>
            <p:nvPr/>
          </p:nvGrpSpPr>
          <p:grpSpPr bwMode="auto">
            <a:xfrm>
              <a:off x="7002132" y="1905000"/>
              <a:ext cx="238160" cy="257175"/>
              <a:chOff x="7219157" y="1714500"/>
              <a:chExt cx="200821" cy="353220"/>
            </a:xfrm>
          </p:grpSpPr>
          <p:cxnSp>
            <p:nvCxnSpPr>
              <p:cNvPr id="26688" name="Straight Connector 32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7109620" y="1862137"/>
                <a:ext cx="296070" cy="796"/>
              </a:xfrm>
              <a:prstGeom prst="line">
                <a:avLst/>
              </a:prstGeom>
              <a:noFill/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6689" name="Straight Connector 33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7223920" y="1900237"/>
                <a:ext cx="296070" cy="796"/>
              </a:xfrm>
              <a:prstGeom prst="line">
                <a:avLst/>
              </a:prstGeom>
              <a:noFill/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6690" name="Straight Connector 34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7071520" y="1862137"/>
                <a:ext cx="296070" cy="796"/>
              </a:xfrm>
              <a:prstGeom prst="line">
                <a:avLst/>
              </a:prstGeom>
              <a:noFill/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6691" name="Straight Connector 35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7157245" y="1881187"/>
                <a:ext cx="296070" cy="796"/>
              </a:xfrm>
              <a:prstGeom prst="line">
                <a:avLst/>
              </a:prstGeom>
              <a:noFill/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6692" name="Straight Connector 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7271545" y="1919287"/>
                <a:ext cx="296070" cy="796"/>
              </a:xfrm>
              <a:prstGeom prst="line">
                <a:avLst/>
              </a:prstGeom>
              <a:noFill/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6693" name="Straight Connector 12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7185820" y="1890712"/>
                <a:ext cx="296070" cy="796"/>
              </a:xfrm>
              <a:prstGeom prst="line">
                <a:avLst/>
              </a:prstGeom>
              <a:noFill/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pic>
          <p:nvPicPr>
            <p:cNvPr id="26675" name="Picture 6" descr="cell phon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88063" y="1457325"/>
              <a:ext cx="255587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76" name="Picture 6" descr="cell phon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383338" y="1295400"/>
              <a:ext cx="255587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77" name="Picture 6" descr="cell phon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45288" y="1200150"/>
              <a:ext cx="255587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78" name="Picture 6" descr="cell phon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54863" y="1162050"/>
              <a:ext cx="255587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79" name="Picture 6" descr="cell phon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88288" y="1543050"/>
              <a:ext cx="255587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80" name="Picture 6" descr="cell phon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954713" y="1838325"/>
              <a:ext cx="255587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81" name="Picture 6" descr="cell phon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26338" y="1200150"/>
              <a:ext cx="255587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82" name="Picture 6" descr="cell phon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50213" y="1895475"/>
              <a:ext cx="255587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9" name="Group 43"/>
            <p:cNvGrpSpPr>
              <a:grpSpLocks/>
            </p:cNvGrpSpPr>
            <p:nvPr/>
          </p:nvGrpSpPr>
          <p:grpSpPr bwMode="auto">
            <a:xfrm rot="17362915" flipH="1">
              <a:off x="6995729" y="1520496"/>
              <a:ext cx="304501" cy="297838"/>
              <a:chOff x="6127" y="4964"/>
              <a:chExt cx="1309" cy="831"/>
            </a:xfrm>
            <a:scene3d>
              <a:camera prst="orthographicFront">
                <a:rot lat="0" lon="0" rev="2100000"/>
              </a:camera>
              <a:lightRig rig="threePt" dir="t"/>
            </a:scene3d>
          </p:grpSpPr>
          <p:sp>
            <p:nvSpPr>
              <p:cNvPr id="30" name="Line 44"/>
              <p:cNvSpPr>
                <a:spLocks noChangeShapeType="1"/>
              </p:cNvSpPr>
              <p:nvPr/>
            </p:nvSpPr>
            <p:spPr bwMode="auto">
              <a:xfrm flipV="1">
                <a:off x="6127" y="5296"/>
                <a:ext cx="655" cy="499"/>
              </a:xfrm>
              <a:prstGeom prst="line">
                <a:avLst/>
              </a:prstGeom>
              <a:noFill/>
              <a:ln w="12700">
                <a:solidFill>
                  <a:srgbClr val="0066FF"/>
                </a:solidFill>
                <a:round/>
                <a:headEnd type="arrow" w="med" len="med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Arial" pitchFamily="34" charset="0"/>
                  <a:ea typeface="ＭＳ Ｐゴシック" charset="-128"/>
                  <a:cs typeface="+mn-cs"/>
                </a:endParaRPr>
              </a:p>
            </p:txBody>
          </p:sp>
          <p:sp>
            <p:nvSpPr>
              <p:cNvPr id="31" name="Line 45"/>
              <p:cNvSpPr>
                <a:spLocks noChangeShapeType="1"/>
              </p:cNvSpPr>
              <p:nvPr/>
            </p:nvSpPr>
            <p:spPr bwMode="auto">
              <a:xfrm flipH="1">
                <a:off x="6746" y="5296"/>
                <a:ext cx="36" cy="166"/>
              </a:xfrm>
              <a:prstGeom prst="line">
                <a:avLst/>
              </a:prstGeom>
              <a:noFill/>
              <a:ln w="1270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  <a:ea typeface="ＭＳ Ｐゴシック" charset="-128"/>
                  <a:cs typeface="+mn-cs"/>
                </a:endParaRPr>
              </a:p>
            </p:txBody>
          </p:sp>
          <p:sp>
            <p:nvSpPr>
              <p:cNvPr id="32" name="Line 46"/>
              <p:cNvSpPr>
                <a:spLocks noChangeShapeType="1"/>
              </p:cNvSpPr>
              <p:nvPr/>
            </p:nvSpPr>
            <p:spPr bwMode="auto">
              <a:xfrm flipV="1">
                <a:off x="6746" y="4964"/>
                <a:ext cx="690" cy="498"/>
              </a:xfrm>
              <a:prstGeom prst="line">
                <a:avLst/>
              </a:prstGeom>
              <a:noFill/>
              <a:ln w="12700">
                <a:solidFill>
                  <a:srgbClr val="0066FF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  <a:ea typeface="ＭＳ Ｐゴシック" charset="-128"/>
                  <a:cs typeface="+mn-cs"/>
                </a:endParaRPr>
              </a:p>
            </p:txBody>
          </p:sp>
        </p:grpSp>
        <p:grpSp>
          <p:nvGrpSpPr>
            <p:cNvPr id="20" name="Group 43"/>
            <p:cNvGrpSpPr>
              <a:grpSpLocks/>
            </p:cNvGrpSpPr>
            <p:nvPr/>
          </p:nvGrpSpPr>
          <p:grpSpPr bwMode="auto">
            <a:xfrm rot="17362915" flipH="1">
              <a:off x="7500554" y="1920546"/>
              <a:ext cx="304501" cy="297838"/>
              <a:chOff x="6127" y="4964"/>
              <a:chExt cx="1309" cy="831"/>
            </a:xfrm>
            <a:scene3d>
              <a:camera prst="orthographicFront">
                <a:rot lat="0" lon="0" rev="20099999"/>
              </a:camera>
              <a:lightRig rig="threePt" dir="t"/>
            </a:scene3d>
          </p:grpSpPr>
          <p:sp>
            <p:nvSpPr>
              <p:cNvPr id="27" name="Line 44"/>
              <p:cNvSpPr>
                <a:spLocks noChangeShapeType="1"/>
              </p:cNvSpPr>
              <p:nvPr/>
            </p:nvSpPr>
            <p:spPr bwMode="auto">
              <a:xfrm flipV="1">
                <a:off x="6127" y="5296"/>
                <a:ext cx="655" cy="499"/>
              </a:xfrm>
              <a:prstGeom prst="line">
                <a:avLst/>
              </a:prstGeom>
              <a:noFill/>
              <a:ln w="12700">
                <a:solidFill>
                  <a:srgbClr val="0066FF"/>
                </a:solidFill>
                <a:round/>
                <a:headEnd type="arrow" w="med" len="med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  <a:ea typeface="ＭＳ Ｐゴシック" charset="-128"/>
                  <a:cs typeface="+mn-cs"/>
                </a:endParaRPr>
              </a:p>
            </p:txBody>
          </p:sp>
          <p:sp>
            <p:nvSpPr>
              <p:cNvPr id="28" name="Line 45"/>
              <p:cNvSpPr>
                <a:spLocks noChangeShapeType="1"/>
              </p:cNvSpPr>
              <p:nvPr/>
            </p:nvSpPr>
            <p:spPr bwMode="auto">
              <a:xfrm flipH="1">
                <a:off x="6746" y="5296"/>
                <a:ext cx="36" cy="166"/>
              </a:xfrm>
              <a:prstGeom prst="line">
                <a:avLst/>
              </a:prstGeom>
              <a:noFill/>
              <a:ln w="1270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  <a:ea typeface="ＭＳ Ｐゴシック" charset="-128"/>
                  <a:cs typeface="+mn-cs"/>
                </a:endParaRPr>
              </a:p>
            </p:txBody>
          </p:sp>
          <p:sp>
            <p:nvSpPr>
              <p:cNvPr id="29" name="Line 46"/>
              <p:cNvSpPr>
                <a:spLocks noChangeShapeType="1"/>
              </p:cNvSpPr>
              <p:nvPr/>
            </p:nvSpPr>
            <p:spPr bwMode="auto">
              <a:xfrm flipV="1">
                <a:off x="6746" y="4964"/>
                <a:ext cx="690" cy="498"/>
              </a:xfrm>
              <a:prstGeom prst="line">
                <a:avLst/>
              </a:prstGeom>
              <a:noFill/>
              <a:ln w="12700">
                <a:solidFill>
                  <a:srgbClr val="0066FF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  <a:ea typeface="ＭＳ Ｐゴシック" charset="-128"/>
                  <a:cs typeface="+mn-cs"/>
                </a:endParaRPr>
              </a:p>
            </p:txBody>
          </p:sp>
        </p:grpSp>
        <p:grpSp>
          <p:nvGrpSpPr>
            <p:cNvPr id="21" name="Group 43"/>
            <p:cNvGrpSpPr>
              <a:grpSpLocks/>
            </p:cNvGrpSpPr>
            <p:nvPr/>
          </p:nvGrpSpPr>
          <p:grpSpPr bwMode="auto">
            <a:xfrm rot="17362915" flipH="1">
              <a:off x="6509954" y="1815771"/>
              <a:ext cx="304501" cy="297838"/>
              <a:chOff x="6127" y="4964"/>
              <a:chExt cx="1309" cy="831"/>
            </a:xfrm>
            <a:scene3d>
              <a:camera prst="orthographicFront">
                <a:rot lat="0" lon="0" rev="20099999"/>
              </a:camera>
              <a:lightRig rig="threePt" dir="t"/>
            </a:scene3d>
          </p:grpSpPr>
          <p:sp>
            <p:nvSpPr>
              <p:cNvPr id="24" name="Line 44"/>
              <p:cNvSpPr>
                <a:spLocks noChangeShapeType="1"/>
              </p:cNvSpPr>
              <p:nvPr/>
            </p:nvSpPr>
            <p:spPr bwMode="auto">
              <a:xfrm flipV="1">
                <a:off x="6127" y="5296"/>
                <a:ext cx="655" cy="499"/>
              </a:xfrm>
              <a:prstGeom prst="line">
                <a:avLst/>
              </a:prstGeom>
              <a:noFill/>
              <a:ln w="12700">
                <a:solidFill>
                  <a:srgbClr val="0066FF"/>
                </a:solidFill>
                <a:round/>
                <a:headEnd type="arrow" w="med" len="med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  <a:ea typeface="ＭＳ Ｐゴシック" charset="-128"/>
                  <a:cs typeface="+mn-cs"/>
                </a:endParaRPr>
              </a:p>
            </p:txBody>
          </p:sp>
          <p:sp>
            <p:nvSpPr>
              <p:cNvPr id="25" name="Line 45"/>
              <p:cNvSpPr>
                <a:spLocks noChangeShapeType="1"/>
              </p:cNvSpPr>
              <p:nvPr/>
            </p:nvSpPr>
            <p:spPr bwMode="auto">
              <a:xfrm flipH="1">
                <a:off x="6746" y="5296"/>
                <a:ext cx="36" cy="166"/>
              </a:xfrm>
              <a:prstGeom prst="line">
                <a:avLst/>
              </a:prstGeom>
              <a:noFill/>
              <a:ln w="1270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  <a:ea typeface="ＭＳ Ｐゴシック" charset="-128"/>
                  <a:cs typeface="+mn-cs"/>
                </a:endParaRPr>
              </a:p>
            </p:txBody>
          </p:sp>
          <p:sp>
            <p:nvSpPr>
              <p:cNvPr id="26" name="Line 46"/>
              <p:cNvSpPr>
                <a:spLocks noChangeShapeType="1"/>
              </p:cNvSpPr>
              <p:nvPr/>
            </p:nvSpPr>
            <p:spPr bwMode="auto">
              <a:xfrm flipV="1">
                <a:off x="6746" y="4964"/>
                <a:ext cx="690" cy="498"/>
              </a:xfrm>
              <a:prstGeom prst="line">
                <a:avLst/>
              </a:prstGeom>
              <a:noFill/>
              <a:ln w="12700">
                <a:solidFill>
                  <a:srgbClr val="0066FF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  <a:ea typeface="ＭＳ Ｐゴシック" charset="-128"/>
                  <a:cs typeface="+mn-cs"/>
                </a:endParaRPr>
              </a:p>
            </p:txBody>
          </p:sp>
        </p:grpSp>
        <p:sp>
          <p:nvSpPr>
            <p:cNvPr id="26686" name="TextBox 21"/>
            <p:cNvSpPr txBox="1">
              <a:spLocks noChangeArrowheads="1"/>
            </p:cNvSpPr>
            <p:nvPr/>
          </p:nvSpPr>
          <p:spPr bwMode="auto">
            <a:xfrm>
              <a:off x="6115050" y="2400299"/>
              <a:ext cx="1895904" cy="558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0"/>
                <a:t>11n: 2 antenna AP</a:t>
              </a:r>
            </a:p>
            <a:p>
              <a:r>
                <a:rPr lang="en-US" sz="1400" b="0">
                  <a:solidFill>
                    <a:srgbClr val="C00000"/>
                  </a:solidFill>
                </a:rPr>
                <a:t>11ac: 16 antenna AP</a:t>
              </a:r>
            </a:p>
          </p:txBody>
        </p:sp>
        <p:sp>
          <p:nvSpPr>
            <p:cNvPr id="26687" name="TextBox 22"/>
            <p:cNvSpPr txBox="1">
              <a:spLocks noChangeArrowheads="1"/>
            </p:cNvSpPr>
            <p:nvPr/>
          </p:nvSpPr>
          <p:spPr bwMode="auto">
            <a:xfrm>
              <a:off x="6191250" y="819150"/>
              <a:ext cx="2013693" cy="297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2 antenna clients  (8)</a:t>
              </a:r>
            </a:p>
          </p:txBody>
        </p:sp>
      </p:grpSp>
      <p:sp>
        <p:nvSpPr>
          <p:cNvPr id="26628" name="TextBox 43"/>
          <p:cNvSpPr txBox="1">
            <a:spLocks noChangeArrowheads="1"/>
          </p:cNvSpPr>
          <p:nvPr/>
        </p:nvSpPr>
        <p:spPr bwMode="auto">
          <a:xfrm>
            <a:off x="5105400" y="4303713"/>
            <a:ext cx="3543300" cy="1169987"/>
          </a:xfrm>
          <a:prstGeom prst="rect">
            <a:avLst/>
          </a:prstGeom>
          <a:noFill/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/>
              <a:t>*   Moderate Rx SNR = 23dB for all clients</a:t>
            </a:r>
          </a:p>
          <a:p>
            <a:r>
              <a:rPr lang="en-US" sz="1400" b="0"/>
              <a:t>*   40 MHz BW, D-NLOS channel.</a:t>
            </a:r>
          </a:p>
          <a:p>
            <a:r>
              <a:rPr lang="en-US" sz="1400" b="0"/>
              <a:t>*   Include all MAC overhead, CWMin =15</a:t>
            </a:r>
          </a:p>
          <a:p>
            <a:r>
              <a:rPr lang="en-US" sz="1400" b="0"/>
              <a:t>*   Full-Buffer traffic</a:t>
            </a:r>
          </a:p>
          <a:p>
            <a:r>
              <a:rPr lang="en-US" sz="1400" b="0"/>
              <a:t>*   AP using MMSE receiver.</a:t>
            </a:r>
          </a:p>
        </p:txBody>
      </p:sp>
      <p:sp>
        <p:nvSpPr>
          <p:cNvPr id="26629" name="TextBox 44"/>
          <p:cNvSpPr txBox="1">
            <a:spLocks noChangeArrowheads="1"/>
          </p:cNvSpPr>
          <p:nvPr/>
        </p:nvSpPr>
        <p:spPr bwMode="auto">
          <a:xfrm>
            <a:off x="685800" y="5715000"/>
            <a:ext cx="7359650" cy="369888"/>
          </a:xfrm>
          <a:prstGeom prst="rect">
            <a:avLst/>
          </a:prstGeom>
          <a:solidFill>
            <a:srgbClr val="FFC000"/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~ 5.5x MAC throughput improvement over 11n for 4ms packet size</a:t>
            </a:r>
          </a:p>
        </p:txBody>
      </p:sp>
      <p:sp>
        <p:nvSpPr>
          <p:cNvPr id="26630" name="TextBox 38"/>
          <p:cNvSpPr txBox="1">
            <a:spLocks noChangeArrowheads="1"/>
          </p:cNvSpPr>
          <p:nvPr/>
        </p:nvSpPr>
        <p:spPr bwMode="auto">
          <a:xfrm>
            <a:off x="5486400" y="4038600"/>
            <a:ext cx="2787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Spreadsheet Analysis Assumptions</a:t>
            </a:r>
          </a:p>
        </p:txBody>
      </p:sp>
      <p:sp>
        <p:nvSpPr>
          <p:cNvPr id="26631" name="AutoShape 30"/>
          <p:cNvSpPr>
            <a:spLocks noChangeAspect="1" noChangeArrowheads="1" noTextEdit="1"/>
          </p:cNvSpPr>
          <p:nvPr/>
        </p:nvSpPr>
        <p:spPr bwMode="auto">
          <a:xfrm>
            <a:off x="207963" y="1676400"/>
            <a:ext cx="4592637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2" name="Rectangle 32"/>
          <p:cNvSpPr>
            <a:spLocks noChangeArrowheads="1"/>
          </p:cNvSpPr>
          <p:nvPr/>
        </p:nvSpPr>
        <p:spPr bwMode="auto">
          <a:xfrm>
            <a:off x="211138" y="1679575"/>
            <a:ext cx="4579937" cy="3719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3" name="Rectangle 33"/>
          <p:cNvSpPr>
            <a:spLocks noChangeArrowheads="1"/>
          </p:cNvSpPr>
          <p:nvPr/>
        </p:nvSpPr>
        <p:spPr bwMode="auto">
          <a:xfrm>
            <a:off x="796925" y="2074863"/>
            <a:ext cx="3898900" cy="27781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Freeform 34"/>
          <p:cNvSpPr>
            <a:spLocks noEditPoints="1"/>
          </p:cNvSpPr>
          <p:nvPr/>
        </p:nvSpPr>
        <p:spPr bwMode="auto">
          <a:xfrm>
            <a:off x="793750" y="2074863"/>
            <a:ext cx="3898900" cy="2320925"/>
          </a:xfrm>
          <a:custGeom>
            <a:avLst/>
            <a:gdLst>
              <a:gd name="T0" fmla="*/ 0 w 2456"/>
              <a:gd name="T1" fmla="*/ 2312988 h 1462"/>
              <a:gd name="T2" fmla="*/ 3898900 w 2456"/>
              <a:gd name="T3" fmla="*/ 2312988 h 1462"/>
              <a:gd name="T4" fmla="*/ 3898900 w 2456"/>
              <a:gd name="T5" fmla="*/ 2320925 h 1462"/>
              <a:gd name="T6" fmla="*/ 0 w 2456"/>
              <a:gd name="T7" fmla="*/ 2320925 h 1462"/>
              <a:gd name="T8" fmla="*/ 0 w 2456"/>
              <a:gd name="T9" fmla="*/ 2312988 h 1462"/>
              <a:gd name="T10" fmla="*/ 0 w 2456"/>
              <a:gd name="T11" fmla="*/ 1849438 h 1462"/>
              <a:gd name="T12" fmla="*/ 3898900 w 2456"/>
              <a:gd name="T13" fmla="*/ 1849438 h 1462"/>
              <a:gd name="T14" fmla="*/ 3898900 w 2456"/>
              <a:gd name="T15" fmla="*/ 1855788 h 1462"/>
              <a:gd name="T16" fmla="*/ 0 w 2456"/>
              <a:gd name="T17" fmla="*/ 1855788 h 1462"/>
              <a:gd name="T18" fmla="*/ 0 w 2456"/>
              <a:gd name="T19" fmla="*/ 1849438 h 1462"/>
              <a:gd name="T20" fmla="*/ 0 w 2456"/>
              <a:gd name="T21" fmla="*/ 1385887 h 1462"/>
              <a:gd name="T22" fmla="*/ 3898900 w 2456"/>
              <a:gd name="T23" fmla="*/ 1385887 h 1462"/>
              <a:gd name="T24" fmla="*/ 3898900 w 2456"/>
              <a:gd name="T25" fmla="*/ 1392237 h 1462"/>
              <a:gd name="T26" fmla="*/ 0 w 2456"/>
              <a:gd name="T27" fmla="*/ 1392237 h 1462"/>
              <a:gd name="T28" fmla="*/ 0 w 2456"/>
              <a:gd name="T29" fmla="*/ 1385887 h 1462"/>
              <a:gd name="T30" fmla="*/ 0 w 2456"/>
              <a:gd name="T31" fmla="*/ 920750 h 1462"/>
              <a:gd name="T32" fmla="*/ 3898900 w 2456"/>
              <a:gd name="T33" fmla="*/ 920750 h 1462"/>
              <a:gd name="T34" fmla="*/ 3898900 w 2456"/>
              <a:gd name="T35" fmla="*/ 928688 h 1462"/>
              <a:gd name="T36" fmla="*/ 0 w 2456"/>
              <a:gd name="T37" fmla="*/ 928688 h 1462"/>
              <a:gd name="T38" fmla="*/ 0 w 2456"/>
              <a:gd name="T39" fmla="*/ 920750 h 1462"/>
              <a:gd name="T40" fmla="*/ 0 w 2456"/>
              <a:gd name="T41" fmla="*/ 457200 h 1462"/>
              <a:gd name="T42" fmla="*/ 3898900 w 2456"/>
              <a:gd name="T43" fmla="*/ 457200 h 1462"/>
              <a:gd name="T44" fmla="*/ 3898900 w 2456"/>
              <a:gd name="T45" fmla="*/ 463550 h 1462"/>
              <a:gd name="T46" fmla="*/ 0 w 2456"/>
              <a:gd name="T47" fmla="*/ 463550 h 1462"/>
              <a:gd name="T48" fmla="*/ 0 w 2456"/>
              <a:gd name="T49" fmla="*/ 457200 h 1462"/>
              <a:gd name="T50" fmla="*/ 0 w 2456"/>
              <a:gd name="T51" fmla="*/ 0 h 1462"/>
              <a:gd name="T52" fmla="*/ 3898900 w 2456"/>
              <a:gd name="T53" fmla="*/ 0 h 1462"/>
              <a:gd name="T54" fmla="*/ 3898900 w 2456"/>
              <a:gd name="T55" fmla="*/ 6350 h 1462"/>
              <a:gd name="T56" fmla="*/ 0 w 2456"/>
              <a:gd name="T57" fmla="*/ 6350 h 1462"/>
              <a:gd name="T58" fmla="*/ 0 w 2456"/>
              <a:gd name="T59" fmla="*/ 0 h 146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2456"/>
              <a:gd name="T91" fmla="*/ 0 h 1462"/>
              <a:gd name="T92" fmla="*/ 2456 w 2456"/>
              <a:gd name="T93" fmla="*/ 1462 h 1462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2456" h="1462">
                <a:moveTo>
                  <a:pt x="0" y="1457"/>
                </a:moveTo>
                <a:lnTo>
                  <a:pt x="2456" y="1457"/>
                </a:lnTo>
                <a:lnTo>
                  <a:pt x="2456" y="1462"/>
                </a:lnTo>
                <a:lnTo>
                  <a:pt x="0" y="1462"/>
                </a:lnTo>
                <a:lnTo>
                  <a:pt x="0" y="1457"/>
                </a:lnTo>
                <a:close/>
                <a:moveTo>
                  <a:pt x="0" y="1165"/>
                </a:moveTo>
                <a:lnTo>
                  <a:pt x="2456" y="1165"/>
                </a:lnTo>
                <a:lnTo>
                  <a:pt x="2456" y="1169"/>
                </a:lnTo>
                <a:lnTo>
                  <a:pt x="0" y="1169"/>
                </a:lnTo>
                <a:lnTo>
                  <a:pt x="0" y="1165"/>
                </a:lnTo>
                <a:close/>
                <a:moveTo>
                  <a:pt x="0" y="873"/>
                </a:moveTo>
                <a:lnTo>
                  <a:pt x="2456" y="873"/>
                </a:lnTo>
                <a:lnTo>
                  <a:pt x="2456" y="877"/>
                </a:lnTo>
                <a:lnTo>
                  <a:pt x="0" y="877"/>
                </a:lnTo>
                <a:lnTo>
                  <a:pt x="0" y="873"/>
                </a:lnTo>
                <a:close/>
                <a:moveTo>
                  <a:pt x="0" y="580"/>
                </a:moveTo>
                <a:lnTo>
                  <a:pt x="2456" y="580"/>
                </a:lnTo>
                <a:lnTo>
                  <a:pt x="2456" y="585"/>
                </a:lnTo>
                <a:lnTo>
                  <a:pt x="0" y="585"/>
                </a:lnTo>
                <a:lnTo>
                  <a:pt x="0" y="580"/>
                </a:lnTo>
                <a:close/>
                <a:moveTo>
                  <a:pt x="0" y="288"/>
                </a:moveTo>
                <a:lnTo>
                  <a:pt x="2456" y="288"/>
                </a:lnTo>
                <a:lnTo>
                  <a:pt x="2456" y="292"/>
                </a:lnTo>
                <a:lnTo>
                  <a:pt x="0" y="292"/>
                </a:lnTo>
                <a:lnTo>
                  <a:pt x="0" y="288"/>
                </a:lnTo>
                <a:close/>
                <a:moveTo>
                  <a:pt x="0" y="0"/>
                </a:moveTo>
                <a:lnTo>
                  <a:pt x="2456" y="0"/>
                </a:lnTo>
                <a:lnTo>
                  <a:pt x="2456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6350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5" name="Freeform 35"/>
          <p:cNvSpPr>
            <a:spLocks noEditPoints="1"/>
          </p:cNvSpPr>
          <p:nvPr/>
        </p:nvSpPr>
        <p:spPr bwMode="auto">
          <a:xfrm>
            <a:off x="790575" y="2074863"/>
            <a:ext cx="3905250" cy="2784475"/>
          </a:xfrm>
          <a:custGeom>
            <a:avLst/>
            <a:gdLst>
              <a:gd name="T0" fmla="*/ 0 w 9280"/>
              <a:gd name="T1" fmla="*/ 3463 h 6432"/>
              <a:gd name="T2" fmla="*/ 3367 w 9280"/>
              <a:gd name="T3" fmla="*/ 0 h 6432"/>
              <a:gd name="T4" fmla="*/ 3901883 w 9280"/>
              <a:gd name="T5" fmla="*/ 0 h 6432"/>
              <a:gd name="T6" fmla="*/ 3905250 w 9280"/>
              <a:gd name="T7" fmla="*/ 3463 h 6432"/>
              <a:gd name="T8" fmla="*/ 3905250 w 9280"/>
              <a:gd name="T9" fmla="*/ 2781012 h 6432"/>
              <a:gd name="T10" fmla="*/ 3901883 w 9280"/>
              <a:gd name="T11" fmla="*/ 2784475 h 6432"/>
              <a:gd name="T12" fmla="*/ 3367 w 9280"/>
              <a:gd name="T13" fmla="*/ 2784475 h 6432"/>
              <a:gd name="T14" fmla="*/ 0 w 9280"/>
              <a:gd name="T15" fmla="*/ 2781012 h 6432"/>
              <a:gd name="T16" fmla="*/ 0 w 9280"/>
              <a:gd name="T17" fmla="*/ 3463 h 6432"/>
              <a:gd name="T18" fmla="*/ 6733 w 9280"/>
              <a:gd name="T19" fmla="*/ 2781012 h 6432"/>
              <a:gd name="T20" fmla="*/ 3367 w 9280"/>
              <a:gd name="T21" fmla="*/ 2777548 h 6432"/>
              <a:gd name="T22" fmla="*/ 3901883 w 9280"/>
              <a:gd name="T23" fmla="*/ 2777548 h 6432"/>
              <a:gd name="T24" fmla="*/ 3898517 w 9280"/>
              <a:gd name="T25" fmla="*/ 2781012 h 6432"/>
              <a:gd name="T26" fmla="*/ 3898517 w 9280"/>
              <a:gd name="T27" fmla="*/ 3463 h 6432"/>
              <a:gd name="T28" fmla="*/ 3901883 w 9280"/>
              <a:gd name="T29" fmla="*/ 6927 h 6432"/>
              <a:gd name="T30" fmla="*/ 3367 w 9280"/>
              <a:gd name="T31" fmla="*/ 6927 h 6432"/>
              <a:gd name="T32" fmla="*/ 6733 w 9280"/>
              <a:gd name="T33" fmla="*/ 3463 h 6432"/>
              <a:gd name="T34" fmla="*/ 6733 w 9280"/>
              <a:gd name="T35" fmla="*/ 2781012 h 643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280"/>
              <a:gd name="T55" fmla="*/ 0 h 6432"/>
              <a:gd name="T56" fmla="*/ 9280 w 9280"/>
              <a:gd name="T57" fmla="*/ 6432 h 643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280" h="6432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9272" y="0"/>
                </a:lnTo>
                <a:cubicBezTo>
                  <a:pt x="9277" y="0"/>
                  <a:pt x="9280" y="4"/>
                  <a:pt x="9280" y="8"/>
                </a:cubicBezTo>
                <a:lnTo>
                  <a:pt x="9280" y="6424"/>
                </a:lnTo>
                <a:cubicBezTo>
                  <a:pt x="9280" y="6429"/>
                  <a:pt x="9277" y="6432"/>
                  <a:pt x="9272" y="6432"/>
                </a:cubicBezTo>
                <a:lnTo>
                  <a:pt x="8" y="6432"/>
                </a:lnTo>
                <a:cubicBezTo>
                  <a:pt x="4" y="6432"/>
                  <a:pt x="0" y="6429"/>
                  <a:pt x="0" y="6424"/>
                </a:cubicBezTo>
                <a:lnTo>
                  <a:pt x="0" y="8"/>
                </a:lnTo>
                <a:close/>
                <a:moveTo>
                  <a:pt x="16" y="6424"/>
                </a:moveTo>
                <a:lnTo>
                  <a:pt x="8" y="6416"/>
                </a:lnTo>
                <a:lnTo>
                  <a:pt x="9272" y="6416"/>
                </a:lnTo>
                <a:lnTo>
                  <a:pt x="9264" y="6424"/>
                </a:lnTo>
                <a:lnTo>
                  <a:pt x="9264" y="8"/>
                </a:lnTo>
                <a:lnTo>
                  <a:pt x="9272" y="16"/>
                </a:lnTo>
                <a:lnTo>
                  <a:pt x="8" y="16"/>
                </a:lnTo>
                <a:lnTo>
                  <a:pt x="16" y="8"/>
                </a:lnTo>
                <a:lnTo>
                  <a:pt x="16" y="6424"/>
                </a:lnTo>
                <a:close/>
              </a:path>
            </a:pathLst>
          </a:custGeom>
          <a:solidFill>
            <a:srgbClr val="808080"/>
          </a:solidFill>
          <a:ln w="6350">
            <a:solidFill>
              <a:srgbClr val="808080"/>
            </a:solidFill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6" name="Rectangle 42"/>
          <p:cNvSpPr>
            <a:spLocks noChangeArrowheads="1"/>
          </p:cNvSpPr>
          <p:nvPr/>
        </p:nvSpPr>
        <p:spPr bwMode="auto">
          <a:xfrm>
            <a:off x="1304925" y="4468813"/>
            <a:ext cx="284163" cy="38735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7" name="Freeform 43"/>
          <p:cNvSpPr>
            <a:spLocks noEditPoints="1"/>
          </p:cNvSpPr>
          <p:nvPr/>
        </p:nvSpPr>
        <p:spPr bwMode="auto">
          <a:xfrm>
            <a:off x="1301750" y="4464050"/>
            <a:ext cx="290513" cy="395288"/>
          </a:xfrm>
          <a:custGeom>
            <a:avLst/>
            <a:gdLst>
              <a:gd name="T0" fmla="*/ 0 w 688"/>
              <a:gd name="T1" fmla="*/ 3467 h 912"/>
              <a:gd name="T2" fmla="*/ 3378 w 688"/>
              <a:gd name="T3" fmla="*/ 0 h 912"/>
              <a:gd name="T4" fmla="*/ 287135 w 688"/>
              <a:gd name="T5" fmla="*/ 0 h 912"/>
              <a:gd name="T6" fmla="*/ 290513 w 688"/>
              <a:gd name="T7" fmla="*/ 3467 h 912"/>
              <a:gd name="T8" fmla="*/ 290513 w 688"/>
              <a:gd name="T9" fmla="*/ 391821 h 912"/>
              <a:gd name="T10" fmla="*/ 287135 w 688"/>
              <a:gd name="T11" fmla="*/ 395288 h 912"/>
              <a:gd name="T12" fmla="*/ 3378 w 688"/>
              <a:gd name="T13" fmla="*/ 395288 h 912"/>
              <a:gd name="T14" fmla="*/ 0 w 688"/>
              <a:gd name="T15" fmla="*/ 391821 h 912"/>
              <a:gd name="T16" fmla="*/ 0 w 688"/>
              <a:gd name="T17" fmla="*/ 3467 h 912"/>
              <a:gd name="T18" fmla="*/ 6756 w 688"/>
              <a:gd name="T19" fmla="*/ 391821 h 912"/>
              <a:gd name="T20" fmla="*/ 3378 w 688"/>
              <a:gd name="T21" fmla="*/ 388353 h 912"/>
              <a:gd name="T22" fmla="*/ 287135 w 688"/>
              <a:gd name="T23" fmla="*/ 388353 h 912"/>
              <a:gd name="T24" fmla="*/ 283757 w 688"/>
              <a:gd name="T25" fmla="*/ 391821 h 912"/>
              <a:gd name="T26" fmla="*/ 283757 w 688"/>
              <a:gd name="T27" fmla="*/ 3467 h 912"/>
              <a:gd name="T28" fmla="*/ 287135 w 688"/>
              <a:gd name="T29" fmla="*/ 6935 h 912"/>
              <a:gd name="T30" fmla="*/ 3378 w 688"/>
              <a:gd name="T31" fmla="*/ 6935 h 912"/>
              <a:gd name="T32" fmla="*/ 6756 w 688"/>
              <a:gd name="T33" fmla="*/ 3467 h 912"/>
              <a:gd name="T34" fmla="*/ 6756 w 688"/>
              <a:gd name="T35" fmla="*/ 391821 h 91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88"/>
              <a:gd name="T55" fmla="*/ 0 h 912"/>
              <a:gd name="T56" fmla="*/ 688 w 688"/>
              <a:gd name="T57" fmla="*/ 912 h 91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88" h="912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680" y="0"/>
                </a:lnTo>
                <a:cubicBezTo>
                  <a:pt x="685" y="0"/>
                  <a:pt x="688" y="4"/>
                  <a:pt x="688" y="8"/>
                </a:cubicBezTo>
                <a:lnTo>
                  <a:pt x="688" y="904"/>
                </a:lnTo>
                <a:cubicBezTo>
                  <a:pt x="688" y="909"/>
                  <a:pt x="685" y="912"/>
                  <a:pt x="680" y="912"/>
                </a:cubicBezTo>
                <a:lnTo>
                  <a:pt x="8" y="912"/>
                </a:lnTo>
                <a:cubicBezTo>
                  <a:pt x="4" y="912"/>
                  <a:pt x="0" y="909"/>
                  <a:pt x="0" y="904"/>
                </a:cubicBezTo>
                <a:lnTo>
                  <a:pt x="0" y="8"/>
                </a:lnTo>
                <a:close/>
                <a:moveTo>
                  <a:pt x="16" y="904"/>
                </a:moveTo>
                <a:lnTo>
                  <a:pt x="8" y="896"/>
                </a:lnTo>
                <a:lnTo>
                  <a:pt x="680" y="896"/>
                </a:lnTo>
                <a:lnTo>
                  <a:pt x="672" y="904"/>
                </a:lnTo>
                <a:lnTo>
                  <a:pt x="672" y="8"/>
                </a:lnTo>
                <a:lnTo>
                  <a:pt x="680" y="16"/>
                </a:lnTo>
                <a:lnTo>
                  <a:pt x="8" y="16"/>
                </a:lnTo>
                <a:lnTo>
                  <a:pt x="16" y="8"/>
                </a:lnTo>
                <a:lnTo>
                  <a:pt x="16" y="904"/>
                </a:lnTo>
                <a:close/>
              </a:path>
            </a:pathLst>
          </a:custGeom>
          <a:solidFill>
            <a:srgbClr val="000000"/>
          </a:solidFill>
          <a:ln w="6350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8" name="Rectangle 44"/>
          <p:cNvSpPr>
            <a:spLocks noChangeArrowheads="1"/>
          </p:cNvSpPr>
          <p:nvPr/>
        </p:nvSpPr>
        <p:spPr bwMode="auto">
          <a:xfrm>
            <a:off x="2605088" y="4425950"/>
            <a:ext cx="282575" cy="430213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9" name="Freeform 45"/>
          <p:cNvSpPr>
            <a:spLocks noEditPoints="1"/>
          </p:cNvSpPr>
          <p:nvPr/>
        </p:nvSpPr>
        <p:spPr bwMode="auto">
          <a:xfrm>
            <a:off x="2601913" y="4422775"/>
            <a:ext cx="288925" cy="436563"/>
          </a:xfrm>
          <a:custGeom>
            <a:avLst/>
            <a:gdLst>
              <a:gd name="T0" fmla="*/ 0 w 688"/>
              <a:gd name="T1" fmla="*/ 3465 h 1008"/>
              <a:gd name="T2" fmla="*/ 3360 w 688"/>
              <a:gd name="T3" fmla="*/ 0 h 1008"/>
              <a:gd name="T4" fmla="*/ 285565 w 688"/>
              <a:gd name="T5" fmla="*/ 0 h 1008"/>
              <a:gd name="T6" fmla="*/ 288925 w 688"/>
              <a:gd name="T7" fmla="*/ 3465 h 1008"/>
              <a:gd name="T8" fmla="*/ 288925 w 688"/>
              <a:gd name="T9" fmla="*/ 433098 h 1008"/>
              <a:gd name="T10" fmla="*/ 285565 w 688"/>
              <a:gd name="T11" fmla="*/ 436563 h 1008"/>
              <a:gd name="T12" fmla="*/ 3360 w 688"/>
              <a:gd name="T13" fmla="*/ 436563 h 1008"/>
              <a:gd name="T14" fmla="*/ 0 w 688"/>
              <a:gd name="T15" fmla="*/ 433098 h 1008"/>
              <a:gd name="T16" fmla="*/ 0 w 688"/>
              <a:gd name="T17" fmla="*/ 3465 h 1008"/>
              <a:gd name="T18" fmla="*/ 6719 w 688"/>
              <a:gd name="T19" fmla="*/ 433098 h 1008"/>
              <a:gd name="T20" fmla="*/ 3360 w 688"/>
              <a:gd name="T21" fmla="*/ 429633 h 1008"/>
              <a:gd name="T22" fmla="*/ 285565 w 688"/>
              <a:gd name="T23" fmla="*/ 429633 h 1008"/>
              <a:gd name="T24" fmla="*/ 282206 w 688"/>
              <a:gd name="T25" fmla="*/ 433098 h 1008"/>
              <a:gd name="T26" fmla="*/ 282206 w 688"/>
              <a:gd name="T27" fmla="*/ 3465 h 1008"/>
              <a:gd name="T28" fmla="*/ 285565 w 688"/>
              <a:gd name="T29" fmla="*/ 6930 h 1008"/>
              <a:gd name="T30" fmla="*/ 3360 w 688"/>
              <a:gd name="T31" fmla="*/ 6930 h 1008"/>
              <a:gd name="T32" fmla="*/ 6719 w 688"/>
              <a:gd name="T33" fmla="*/ 3465 h 1008"/>
              <a:gd name="T34" fmla="*/ 6719 w 688"/>
              <a:gd name="T35" fmla="*/ 433098 h 100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88"/>
              <a:gd name="T55" fmla="*/ 0 h 1008"/>
              <a:gd name="T56" fmla="*/ 688 w 688"/>
              <a:gd name="T57" fmla="*/ 1008 h 100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88" h="1008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680" y="0"/>
                </a:lnTo>
                <a:cubicBezTo>
                  <a:pt x="685" y="0"/>
                  <a:pt x="688" y="4"/>
                  <a:pt x="688" y="8"/>
                </a:cubicBezTo>
                <a:lnTo>
                  <a:pt x="688" y="1000"/>
                </a:lnTo>
                <a:cubicBezTo>
                  <a:pt x="688" y="1005"/>
                  <a:pt x="685" y="1008"/>
                  <a:pt x="680" y="1008"/>
                </a:cubicBezTo>
                <a:lnTo>
                  <a:pt x="8" y="1008"/>
                </a:lnTo>
                <a:cubicBezTo>
                  <a:pt x="4" y="1008"/>
                  <a:pt x="0" y="1005"/>
                  <a:pt x="0" y="1000"/>
                </a:cubicBezTo>
                <a:lnTo>
                  <a:pt x="0" y="8"/>
                </a:lnTo>
                <a:close/>
                <a:moveTo>
                  <a:pt x="16" y="1000"/>
                </a:moveTo>
                <a:lnTo>
                  <a:pt x="8" y="992"/>
                </a:lnTo>
                <a:lnTo>
                  <a:pt x="680" y="992"/>
                </a:lnTo>
                <a:lnTo>
                  <a:pt x="672" y="1000"/>
                </a:lnTo>
                <a:lnTo>
                  <a:pt x="672" y="8"/>
                </a:lnTo>
                <a:lnTo>
                  <a:pt x="680" y="16"/>
                </a:lnTo>
                <a:lnTo>
                  <a:pt x="8" y="16"/>
                </a:lnTo>
                <a:lnTo>
                  <a:pt x="16" y="8"/>
                </a:lnTo>
                <a:lnTo>
                  <a:pt x="16" y="1000"/>
                </a:lnTo>
                <a:close/>
              </a:path>
            </a:pathLst>
          </a:custGeom>
          <a:solidFill>
            <a:srgbClr val="000000"/>
          </a:solidFill>
          <a:ln w="6350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0" name="Rectangle 46"/>
          <p:cNvSpPr>
            <a:spLocks noChangeArrowheads="1"/>
          </p:cNvSpPr>
          <p:nvPr/>
        </p:nvSpPr>
        <p:spPr bwMode="auto">
          <a:xfrm>
            <a:off x="3905250" y="4398963"/>
            <a:ext cx="282575" cy="45720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1" name="Freeform 47"/>
          <p:cNvSpPr>
            <a:spLocks noEditPoints="1"/>
          </p:cNvSpPr>
          <p:nvPr/>
        </p:nvSpPr>
        <p:spPr bwMode="auto">
          <a:xfrm>
            <a:off x="3902075" y="4395788"/>
            <a:ext cx="288925" cy="463550"/>
          </a:xfrm>
          <a:custGeom>
            <a:avLst/>
            <a:gdLst>
              <a:gd name="T0" fmla="*/ 0 w 688"/>
              <a:gd name="T1" fmla="*/ 3459 h 1072"/>
              <a:gd name="T2" fmla="*/ 3360 w 688"/>
              <a:gd name="T3" fmla="*/ 0 h 1072"/>
              <a:gd name="T4" fmla="*/ 285565 w 688"/>
              <a:gd name="T5" fmla="*/ 0 h 1072"/>
              <a:gd name="T6" fmla="*/ 288925 w 688"/>
              <a:gd name="T7" fmla="*/ 3459 h 1072"/>
              <a:gd name="T8" fmla="*/ 288925 w 688"/>
              <a:gd name="T9" fmla="*/ 460091 h 1072"/>
              <a:gd name="T10" fmla="*/ 285565 w 688"/>
              <a:gd name="T11" fmla="*/ 463550 h 1072"/>
              <a:gd name="T12" fmla="*/ 3360 w 688"/>
              <a:gd name="T13" fmla="*/ 463550 h 1072"/>
              <a:gd name="T14" fmla="*/ 0 w 688"/>
              <a:gd name="T15" fmla="*/ 460091 h 1072"/>
              <a:gd name="T16" fmla="*/ 0 w 688"/>
              <a:gd name="T17" fmla="*/ 3459 h 1072"/>
              <a:gd name="T18" fmla="*/ 6719 w 688"/>
              <a:gd name="T19" fmla="*/ 460091 h 1072"/>
              <a:gd name="T20" fmla="*/ 3360 w 688"/>
              <a:gd name="T21" fmla="*/ 456631 h 1072"/>
              <a:gd name="T22" fmla="*/ 285565 w 688"/>
              <a:gd name="T23" fmla="*/ 456631 h 1072"/>
              <a:gd name="T24" fmla="*/ 282206 w 688"/>
              <a:gd name="T25" fmla="*/ 460091 h 1072"/>
              <a:gd name="T26" fmla="*/ 282206 w 688"/>
              <a:gd name="T27" fmla="*/ 3459 h 1072"/>
              <a:gd name="T28" fmla="*/ 285565 w 688"/>
              <a:gd name="T29" fmla="*/ 6919 h 1072"/>
              <a:gd name="T30" fmla="*/ 3360 w 688"/>
              <a:gd name="T31" fmla="*/ 6919 h 1072"/>
              <a:gd name="T32" fmla="*/ 6719 w 688"/>
              <a:gd name="T33" fmla="*/ 3459 h 1072"/>
              <a:gd name="T34" fmla="*/ 6719 w 688"/>
              <a:gd name="T35" fmla="*/ 460091 h 107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88"/>
              <a:gd name="T55" fmla="*/ 0 h 1072"/>
              <a:gd name="T56" fmla="*/ 688 w 688"/>
              <a:gd name="T57" fmla="*/ 1072 h 107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88" h="1072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680" y="0"/>
                </a:lnTo>
                <a:cubicBezTo>
                  <a:pt x="685" y="0"/>
                  <a:pt x="688" y="4"/>
                  <a:pt x="688" y="8"/>
                </a:cubicBezTo>
                <a:lnTo>
                  <a:pt x="688" y="1064"/>
                </a:lnTo>
                <a:cubicBezTo>
                  <a:pt x="688" y="1069"/>
                  <a:pt x="685" y="1072"/>
                  <a:pt x="680" y="1072"/>
                </a:cubicBezTo>
                <a:lnTo>
                  <a:pt x="8" y="1072"/>
                </a:lnTo>
                <a:cubicBezTo>
                  <a:pt x="4" y="1072"/>
                  <a:pt x="0" y="1069"/>
                  <a:pt x="0" y="1064"/>
                </a:cubicBezTo>
                <a:lnTo>
                  <a:pt x="0" y="8"/>
                </a:lnTo>
                <a:close/>
                <a:moveTo>
                  <a:pt x="16" y="1064"/>
                </a:moveTo>
                <a:lnTo>
                  <a:pt x="8" y="1056"/>
                </a:lnTo>
                <a:lnTo>
                  <a:pt x="680" y="1056"/>
                </a:lnTo>
                <a:lnTo>
                  <a:pt x="672" y="1064"/>
                </a:lnTo>
                <a:lnTo>
                  <a:pt x="672" y="8"/>
                </a:lnTo>
                <a:lnTo>
                  <a:pt x="680" y="16"/>
                </a:lnTo>
                <a:lnTo>
                  <a:pt x="8" y="16"/>
                </a:lnTo>
                <a:lnTo>
                  <a:pt x="16" y="8"/>
                </a:lnTo>
                <a:lnTo>
                  <a:pt x="16" y="1064"/>
                </a:lnTo>
                <a:close/>
              </a:path>
            </a:pathLst>
          </a:custGeom>
          <a:solidFill>
            <a:srgbClr val="000000"/>
          </a:solidFill>
          <a:ln w="6350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2" name="Rectangle 48"/>
          <p:cNvSpPr>
            <a:spLocks noChangeArrowheads="1"/>
          </p:cNvSpPr>
          <p:nvPr/>
        </p:nvSpPr>
        <p:spPr bwMode="auto">
          <a:xfrm>
            <a:off x="1589088" y="2813050"/>
            <a:ext cx="288925" cy="204311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Freeform 49"/>
          <p:cNvSpPr>
            <a:spLocks noEditPoints="1"/>
          </p:cNvSpPr>
          <p:nvPr/>
        </p:nvSpPr>
        <p:spPr bwMode="auto">
          <a:xfrm>
            <a:off x="1584325" y="2808288"/>
            <a:ext cx="296863" cy="2051050"/>
          </a:xfrm>
          <a:custGeom>
            <a:avLst/>
            <a:gdLst>
              <a:gd name="T0" fmla="*/ 0 w 704"/>
              <a:gd name="T1" fmla="*/ 3465 h 4736"/>
              <a:gd name="T2" fmla="*/ 3373 w 704"/>
              <a:gd name="T3" fmla="*/ 0 h 4736"/>
              <a:gd name="T4" fmla="*/ 293490 w 704"/>
              <a:gd name="T5" fmla="*/ 0 h 4736"/>
              <a:gd name="T6" fmla="*/ 296863 w 704"/>
              <a:gd name="T7" fmla="*/ 3465 h 4736"/>
              <a:gd name="T8" fmla="*/ 296863 w 704"/>
              <a:gd name="T9" fmla="*/ 2047585 h 4736"/>
              <a:gd name="T10" fmla="*/ 293490 w 704"/>
              <a:gd name="T11" fmla="*/ 2051050 h 4736"/>
              <a:gd name="T12" fmla="*/ 3373 w 704"/>
              <a:gd name="T13" fmla="*/ 2051050 h 4736"/>
              <a:gd name="T14" fmla="*/ 0 w 704"/>
              <a:gd name="T15" fmla="*/ 2047585 h 4736"/>
              <a:gd name="T16" fmla="*/ 0 w 704"/>
              <a:gd name="T17" fmla="*/ 3465 h 4736"/>
              <a:gd name="T18" fmla="*/ 6747 w 704"/>
              <a:gd name="T19" fmla="*/ 2047585 h 4736"/>
              <a:gd name="T20" fmla="*/ 3373 w 704"/>
              <a:gd name="T21" fmla="*/ 2044121 h 4736"/>
              <a:gd name="T22" fmla="*/ 293490 w 704"/>
              <a:gd name="T23" fmla="*/ 2044121 h 4736"/>
              <a:gd name="T24" fmla="*/ 290116 w 704"/>
              <a:gd name="T25" fmla="*/ 2047585 h 4736"/>
              <a:gd name="T26" fmla="*/ 290116 w 704"/>
              <a:gd name="T27" fmla="*/ 3465 h 4736"/>
              <a:gd name="T28" fmla="*/ 293490 w 704"/>
              <a:gd name="T29" fmla="*/ 6929 h 4736"/>
              <a:gd name="T30" fmla="*/ 3373 w 704"/>
              <a:gd name="T31" fmla="*/ 6929 h 4736"/>
              <a:gd name="T32" fmla="*/ 6747 w 704"/>
              <a:gd name="T33" fmla="*/ 3465 h 4736"/>
              <a:gd name="T34" fmla="*/ 6747 w 704"/>
              <a:gd name="T35" fmla="*/ 2047585 h 47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04"/>
              <a:gd name="T55" fmla="*/ 0 h 4736"/>
              <a:gd name="T56" fmla="*/ 704 w 704"/>
              <a:gd name="T57" fmla="*/ 4736 h 47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04" h="4736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696" y="0"/>
                </a:lnTo>
                <a:cubicBezTo>
                  <a:pt x="701" y="0"/>
                  <a:pt x="704" y="4"/>
                  <a:pt x="704" y="8"/>
                </a:cubicBezTo>
                <a:lnTo>
                  <a:pt x="704" y="4728"/>
                </a:lnTo>
                <a:cubicBezTo>
                  <a:pt x="704" y="4733"/>
                  <a:pt x="701" y="4736"/>
                  <a:pt x="696" y="4736"/>
                </a:cubicBezTo>
                <a:lnTo>
                  <a:pt x="8" y="4736"/>
                </a:lnTo>
                <a:cubicBezTo>
                  <a:pt x="4" y="4736"/>
                  <a:pt x="0" y="4733"/>
                  <a:pt x="0" y="4728"/>
                </a:cubicBezTo>
                <a:lnTo>
                  <a:pt x="0" y="8"/>
                </a:lnTo>
                <a:close/>
                <a:moveTo>
                  <a:pt x="16" y="4728"/>
                </a:moveTo>
                <a:lnTo>
                  <a:pt x="8" y="4720"/>
                </a:lnTo>
                <a:lnTo>
                  <a:pt x="696" y="4720"/>
                </a:lnTo>
                <a:lnTo>
                  <a:pt x="688" y="4728"/>
                </a:lnTo>
                <a:lnTo>
                  <a:pt x="688" y="8"/>
                </a:lnTo>
                <a:lnTo>
                  <a:pt x="696" y="16"/>
                </a:lnTo>
                <a:lnTo>
                  <a:pt x="8" y="16"/>
                </a:lnTo>
                <a:lnTo>
                  <a:pt x="16" y="8"/>
                </a:lnTo>
                <a:lnTo>
                  <a:pt x="16" y="4728"/>
                </a:lnTo>
                <a:close/>
              </a:path>
            </a:pathLst>
          </a:custGeom>
          <a:solidFill>
            <a:srgbClr val="000000"/>
          </a:solidFill>
          <a:ln w="6350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4" name="Rectangle 50"/>
          <p:cNvSpPr>
            <a:spLocks noChangeArrowheads="1"/>
          </p:cNvSpPr>
          <p:nvPr/>
        </p:nvSpPr>
        <p:spPr bwMode="auto">
          <a:xfrm>
            <a:off x="2887663" y="2465388"/>
            <a:ext cx="290512" cy="23907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5" name="Freeform 51"/>
          <p:cNvSpPr>
            <a:spLocks noEditPoints="1"/>
          </p:cNvSpPr>
          <p:nvPr/>
        </p:nvSpPr>
        <p:spPr bwMode="auto">
          <a:xfrm>
            <a:off x="2884488" y="2462213"/>
            <a:ext cx="296862" cy="2397125"/>
          </a:xfrm>
          <a:custGeom>
            <a:avLst/>
            <a:gdLst>
              <a:gd name="T0" fmla="*/ 0 w 704"/>
              <a:gd name="T1" fmla="*/ 3464 h 5536"/>
              <a:gd name="T2" fmla="*/ 3373 w 704"/>
              <a:gd name="T3" fmla="*/ 0 h 5536"/>
              <a:gd name="T4" fmla="*/ 293489 w 704"/>
              <a:gd name="T5" fmla="*/ 0 h 5536"/>
              <a:gd name="T6" fmla="*/ 296862 w 704"/>
              <a:gd name="T7" fmla="*/ 3464 h 5536"/>
              <a:gd name="T8" fmla="*/ 296862 w 704"/>
              <a:gd name="T9" fmla="*/ 2393661 h 5536"/>
              <a:gd name="T10" fmla="*/ 293489 w 704"/>
              <a:gd name="T11" fmla="*/ 2397125 h 5536"/>
              <a:gd name="T12" fmla="*/ 3373 w 704"/>
              <a:gd name="T13" fmla="*/ 2397125 h 5536"/>
              <a:gd name="T14" fmla="*/ 0 w 704"/>
              <a:gd name="T15" fmla="*/ 2393661 h 5536"/>
              <a:gd name="T16" fmla="*/ 0 w 704"/>
              <a:gd name="T17" fmla="*/ 3464 h 5536"/>
              <a:gd name="T18" fmla="*/ 6747 w 704"/>
              <a:gd name="T19" fmla="*/ 2393661 h 5536"/>
              <a:gd name="T20" fmla="*/ 3373 w 704"/>
              <a:gd name="T21" fmla="*/ 2390197 h 5536"/>
              <a:gd name="T22" fmla="*/ 293489 w 704"/>
              <a:gd name="T23" fmla="*/ 2390197 h 5536"/>
              <a:gd name="T24" fmla="*/ 290115 w 704"/>
              <a:gd name="T25" fmla="*/ 2393661 h 5536"/>
              <a:gd name="T26" fmla="*/ 290115 w 704"/>
              <a:gd name="T27" fmla="*/ 3464 h 5536"/>
              <a:gd name="T28" fmla="*/ 293489 w 704"/>
              <a:gd name="T29" fmla="*/ 6928 h 5536"/>
              <a:gd name="T30" fmla="*/ 3373 w 704"/>
              <a:gd name="T31" fmla="*/ 6928 h 5536"/>
              <a:gd name="T32" fmla="*/ 6747 w 704"/>
              <a:gd name="T33" fmla="*/ 3464 h 5536"/>
              <a:gd name="T34" fmla="*/ 6747 w 704"/>
              <a:gd name="T35" fmla="*/ 2393661 h 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04"/>
              <a:gd name="T55" fmla="*/ 0 h 5536"/>
              <a:gd name="T56" fmla="*/ 704 w 704"/>
              <a:gd name="T57" fmla="*/ 5536 h 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04" h="5536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696" y="0"/>
                </a:lnTo>
                <a:cubicBezTo>
                  <a:pt x="701" y="0"/>
                  <a:pt x="704" y="4"/>
                  <a:pt x="704" y="8"/>
                </a:cubicBezTo>
                <a:lnTo>
                  <a:pt x="704" y="5528"/>
                </a:lnTo>
                <a:cubicBezTo>
                  <a:pt x="704" y="5533"/>
                  <a:pt x="701" y="5536"/>
                  <a:pt x="696" y="5536"/>
                </a:cubicBezTo>
                <a:lnTo>
                  <a:pt x="8" y="5536"/>
                </a:lnTo>
                <a:cubicBezTo>
                  <a:pt x="4" y="5536"/>
                  <a:pt x="0" y="5533"/>
                  <a:pt x="0" y="5528"/>
                </a:cubicBezTo>
                <a:lnTo>
                  <a:pt x="0" y="8"/>
                </a:lnTo>
                <a:close/>
                <a:moveTo>
                  <a:pt x="16" y="5528"/>
                </a:moveTo>
                <a:lnTo>
                  <a:pt x="8" y="5520"/>
                </a:lnTo>
                <a:lnTo>
                  <a:pt x="696" y="5520"/>
                </a:lnTo>
                <a:lnTo>
                  <a:pt x="688" y="5528"/>
                </a:lnTo>
                <a:lnTo>
                  <a:pt x="688" y="8"/>
                </a:lnTo>
                <a:lnTo>
                  <a:pt x="696" y="16"/>
                </a:lnTo>
                <a:lnTo>
                  <a:pt x="8" y="16"/>
                </a:lnTo>
                <a:lnTo>
                  <a:pt x="16" y="8"/>
                </a:lnTo>
                <a:lnTo>
                  <a:pt x="16" y="5528"/>
                </a:lnTo>
                <a:close/>
              </a:path>
            </a:pathLst>
          </a:custGeom>
          <a:solidFill>
            <a:srgbClr val="000000"/>
          </a:solidFill>
          <a:ln w="6350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6" name="Rectangle 52"/>
          <p:cNvSpPr>
            <a:spLocks noChangeArrowheads="1"/>
          </p:cNvSpPr>
          <p:nvPr/>
        </p:nvSpPr>
        <p:spPr bwMode="auto">
          <a:xfrm>
            <a:off x="4187825" y="2236788"/>
            <a:ext cx="288925" cy="26193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7" name="Freeform 53"/>
          <p:cNvSpPr>
            <a:spLocks noEditPoints="1"/>
          </p:cNvSpPr>
          <p:nvPr/>
        </p:nvSpPr>
        <p:spPr bwMode="auto">
          <a:xfrm>
            <a:off x="4184650" y="2233613"/>
            <a:ext cx="296863" cy="2625725"/>
          </a:xfrm>
          <a:custGeom>
            <a:avLst/>
            <a:gdLst>
              <a:gd name="T0" fmla="*/ 0 w 704"/>
              <a:gd name="T1" fmla="*/ 3464 h 6064"/>
              <a:gd name="T2" fmla="*/ 3373 w 704"/>
              <a:gd name="T3" fmla="*/ 0 h 6064"/>
              <a:gd name="T4" fmla="*/ 293490 w 704"/>
              <a:gd name="T5" fmla="*/ 0 h 6064"/>
              <a:gd name="T6" fmla="*/ 296863 w 704"/>
              <a:gd name="T7" fmla="*/ 3464 h 6064"/>
              <a:gd name="T8" fmla="*/ 296863 w 704"/>
              <a:gd name="T9" fmla="*/ 2622261 h 6064"/>
              <a:gd name="T10" fmla="*/ 293490 w 704"/>
              <a:gd name="T11" fmla="*/ 2625725 h 6064"/>
              <a:gd name="T12" fmla="*/ 3373 w 704"/>
              <a:gd name="T13" fmla="*/ 2625725 h 6064"/>
              <a:gd name="T14" fmla="*/ 0 w 704"/>
              <a:gd name="T15" fmla="*/ 2622261 h 6064"/>
              <a:gd name="T16" fmla="*/ 0 w 704"/>
              <a:gd name="T17" fmla="*/ 3464 h 6064"/>
              <a:gd name="T18" fmla="*/ 6747 w 704"/>
              <a:gd name="T19" fmla="*/ 2622261 h 6064"/>
              <a:gd name="T20" fmla="*/ 3373 w 704"/>
              <a:gd name="T21" fmla="*/ 2618797 h 6064"/>
              <a:gd name="T22" fmla="*/ 293490 w 704"/>
              <a:gd name="T23" fmla="*/ 2618797 h 6064"/>
              <a:gd name="T24" fmla="*/ 290116 w 704"/>
              <a:gd name="T25" fmla="*/ 2622261 h 6064"/>
              <a:gd name="T26" fmla="*/ 290116 w 704"/>
              <a:gd name="T27" fmla="*/ 3464 h 6064"/>
              <a:gd name="T28" fmla="*/ 293490 w 704"/>
              <a:gd name="T29" fmla="*/ 6928 h 6064"/>
              <a:gd name="T30" fmla="*/ 3373 w 704"/>
              <a:gd name="T31" fmla="*/ 6928 h 6064"/>
              <a:gd name="T32" fmla="*/ 6747 w 704"/>
              <a:gd name="T33" fmla="*/ 3464 h 6064"/>
              <a:gd name="T34" fmla="*/ 6747 w 704"/>
              <a:gd name="T35" fmla="*/ 2622261 h 606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04"/>
              <a:gd name="T55" fmla="*/ 0 h 6064"/>
              <a:gd name="T56" fmla="*/ 704 w 704"/>
              <a:gd name="T57" fmla="*/ 6064 h 606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04" h="6064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696" y="0"/>
                </a:lnTo>
                <a:cubicBezTo>
                  <a:pt x="701" y="0"/>
                  <a:pt x="704" y="4"/>
                  <a:pt x="704" y="8"/>
                </a:cubicBezTo>
                <a:lnTo>
                  <a:pt x="704" y="6056"/>
                </a:lnTo>
                <a:cubicBezTo>
                  <a:pt x="704" y="6061"/>
                  <a:pt x="701" y="6064"/>
                  <a:pt x="696" y="6064"/>
                </a:cubicBezTo>
                <a:lnTo>
                  <a:pt x="8" y="6064"/>
                </a:lnTo>
                <a:cubicBezTo>
                  <a:pt x="4" y="6064"/>
                  <a:pt x="0" y="6061"/>
                  <a:pt x="0" y="6056"/>
                </a:cubicBezTo>
                <a:lnTo>
                  <a:pt x="0" y="8"/>
                </a:lnTo>
                <a:close/>
                <a:moveTo>
                  <a:pt x="16" y="6056"/>
                </a:moveTo>
                <a:lnTo>
                  <a:pt x="8" y="6048"/>
                </a:lnTo>
                <a:lnTo>
                  <a:pt x="696" y="6048"/>
                </a:lnTo>
                <a:lnTo>
                  <a:pt x="688" y="6056"/>
                </a:lnTo>
                <a:lnTo>
                  <a:pt x="688" y="8"/>
                </a:lnTo>
                <a:lnTo>
                  <a:pt x="696" y="16"/>
                </a:lnTo>
                <a:lnTo>
                  <a:pt x="8" y="16"/>
                </a:lnTo>
                <a:lnTo>
                  <a:pt x="16" y="8"/>
                </a:lnTo>
                <a:lnTo>
                  <a:pt x="16" y="6056"/>
                </a:lnTo>
                <a:close/>
              </a:path>
            </a:pathLst>
          </a:custGeom>
          <a:solidFill>
            <a:srgbClr val="000000"/>
          </a:solidFill>
          <a:ln w="6350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8" name="Freeform 54"/>
          <p:cNvSpPr>
            <a:spLocks/>
          </p:cNvSpPr>
          <p:nvPr/>
        </p:nvSpPr>
        <p:spPr bwMode="auto">
          <a:xfrm>
            <a:off x="790575" y="2078038"/>
            <a:ext cx="12700" cy="2778125"/>
          </a:xfrm>
          <a:custGeom>
            <a:avLst/>
            <a:gdLst>
              <a:gd name="T0" fmla="*/ 0 w 8"/>
              <a:gd name="T1" fmla="*/ 2778125 h 1750"/>
              <a:gd name="T2" fmla="*/ 6350 w 8"/>
              <a:gd name="T3" fmla="*/ 0 h 1750"/>
              <a:gd name="T4" fmla="*/ 12700 w 8"/>
              <a:gd name="T5" fmla="*/ 0 h 1750"/>
              <a:gd name="T6" fmla="*/ 6350 w 8"/>
              <a:gd name="T7" fmla="*/ 2778125 h 1750"/>
              <a:gd name="T8" fmla="*/ 0 w 8"/>
              <a:gd name="T9" fmla="*/ 2778125 h 17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"/>
              <a:gd name="T16" fmla="*/ 0 h 1750"/>
              <a:gd name="T17" fmla="*/ 8 w 8"/>
              <a:gd name="T18" fmla="*/ 1750 h 17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" h="1750">
                <a:moveTo>
                  <a:pt x="0" y="1750"/>
                </a:moveTo>
                <a:lnTo>
                  <a:pt x="4" y="0"/>
                </a:lnTo>
                <a:lnTo>
                  <a:pt x="8" y="0"/>
                </a:lnTo>
                <a:lnTo>
                  <a:pt x="4" y="1750"/>
                </a:lnTo>
                <a:lnTo>
                  <a:pt x="0" y="1750"/>
                </a:lnTo>
                <a:close/>
              </a:path>
            </a:pathLst>
          </a:custGeom>
          <a:solidFill>
            <a:srgbClr val="000000"/>
          </a:solidFill>
          <a:ln w="6350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9" name="Freeform 55"/>
          <p:cNvSpPr>
            <a:spLocks noEditPoints="1"/>
          </p:cNvSpPr>
          <p:nvPr/>
        </p:nvSpPr>
        <p:spPr bwMode="auto">
          <a:xfrm>
            <a:off x="766763" y="2074863"/>
            <a:ext cx="26987" cy="2784475"/>
          </a:xfrm>
          <a:custGeom>
            <a:avLst/>
            <a:gdLst>
              <a:gd name="T0" fmla="*/ 0 w 17"/>
              <a:gd name="T1" fmla="*/ 2778125 h 1754"/>
              <a:gd name="T2" fmla="*/ 26987 w 17"/>
              <a:gd name="T3" fmla="*/ 2778125 h 1754"/>
              <a:gd name="T4" fmla="*/ 26987 w 17"/>
              <a:gd name="T5" fmla="*/ 2784475 h 1754"/>
              <a:gd name="T6" fmla="*/ 0 w 17"/>
              <a:gd name="T7" fmla="*/ 2784475 h 1754"/>
              <a:gd name="T8" fmla="*/ 0 w 17"/>
              <a:gd name="T9" fmla="*/ 2778125 h 1754"/>
              <a:gd name="T10" fmla="*/ 0 w 17"/>
              <a:gd name="T11" fmla="*/ 2312988 h 1754"/>
              <a:gd name="T12" fmla="*/ 26987 w 17"/>
              <a:gd name="T13" fmla="*/ 2312988 h 1754"/>
              <a:gd name="T14" fmla="*/ 26987 w 17"/>
              <a:gd name="T15" fmla="*/ 2320925 h 1754"/>
              <a:gd name="T16" fmla="*/ 0 w 17"/>
              <a:gd name="T17" fmla="*/ 2320925 h 1754"/>
              <a:gd name="T18" fmla="*/ 0 w 17"/>
              <a:gd name="T19" fmla="*/ 2312988 h 1754"/>
              <a:gd name="T20" fmla="*/ 0 w 17"/>
              <a:gd name="T21" fmla="*/ 1849438 h 1754"/>
              <a:gd name="T22" fmla="*/ 26987 w 17"/>
              <a:gd name="T23" fmla="*/ 1849438 h 1754"/>
              <a:gd name="T24" fmla="*/ 26987 w 17"/>
              <a:gd name="T25" fmla="*/ 1855788 h 1754"/>
              <a:gd name="T26" fmla="*/ 0 w 17"/>
              <a:gd name="T27" fmla="*/ 1855788 h 1754"/>
              <a:gd name="T28" fmla="*/ 0 w 17"/>
              <a:gd name="T29" fmla="*/ 1849438 h 1754"/>
              <a:gd name="T30" fmla="*/ 0 w 17"/>
              <a:gd name="T31" fmla="*/ 1385888 h 1754"/>
              <a:gd name="T32" fmla="*/ 26987 w 17"/>
              <a:gd name="T33" fmla="*/ 1385888 h 1754"/>
              <a:gd name="T34" fmla="*/ 26987 w 17"/>
              <a:gd name="T35" fmla="*/ 1392238 h 1754"/>
              <a:gd name="T36" fmla="*/ 0 w 17"/>
              <a:gd name="T37" fmla="*/ 1392238 h 1754"/>
              <a:gd name="T38" fmla="*/ 0 w 17"/>
              <a:gd name="T39" fmla="*/ 1385888 h 1754"/>
              <a:gd name="T40" fmla="*/ 0 w 17"/>
              <a:gd name="T41" fmla="*/ 920750 h 1754"/>
              <a:gd name="T42" fmla="*/ 26987 w 17"/>
              <a:gd name="T43" fmla="*/ 920750 h 1754"/>
              <a:gd name="T44" fmla="*/ 26987 w 17"/>
              <a:gd name="T45" fmla="*/ 928688 h 1754"/>
              <a:gd name="T46" fmla="*/ 0 w 17"/>
              <a:gd name="T47" fmla="*/ 928688 h 1754"/>
              <a:gd name="T48" fmla="*/ 0 w 17"/>
              <a:gd name="T49" fmla="*/ 920750 h 1754"/>
              <a:gd name="T50" fmla="*/ 0 w 17"/>
              <a:gd name="T51" fmla="*/ 457200 h 1754"/>
              <a:gd name="T52" fmla="*/ 26987 w 17"/>
              <a:gd name="T53" fmla="*/ 457200 h 1754"/>
              <a:gd name="T54" fmla="*/ 26987 w 17"/>
              <a:gd name="T55" fmla="*/ 463550 h 1754"/>
              <a:gd name="T56" fmla="*/ 0 w 17"/>
              <a:gd name="T57" fmla="*/ 463550 h 1754"/>
              <a:gd name="T58" fmla="*/ 0 w 17"/>
              <a:gd name="T59" fmla="*/ 457200 h 1754"/>
              <a:gd name="T60" fmla="*/ 0 w 17"/>
              <a:gd name="T61" fmla="*/ 0 h 1754"/>
              <a:gd name="T62" fmla="*/ 26987 w 17"/>
              <a:gd name="T63" fmla="*/ 0 h 1754"/>
              <a:gd name="T64" fmla="*/ 26987 w 17"/>
              <a:gd name="T65" fmla="*/ 6350 h 1754"/>
              <a:gd name="T66" fmla="*/ 0 w 17"/>
              <a:gd name="T67" fmla="*/ 6350 h 1754"/>
              <a:gd name="T68" fmla="*/ 0 w 17"/>
              <a:gd name="T69" fmla="*/ 0 h 175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7"/>
              <a:gd name="T106" fmla="*/ 0 h 1754"/>
              <a:gd name="T107" fmla="*/ 17 w 17"/>
              <a:gd name="T108" fmla="*/ 1754 h 175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7" h="1754">
                <a:moveTo>
                  <a:pt x="0" y="1750"/>
                </a:moveTo>
                <a:lnTo>
                  <a:pt x="17" y="1750"/>
                </a:lnTo>
                <a:lnTo>
                  <a:pt x="17" y="1754"/>
                </a:lnTo>
                <a:lnTo>
                  <a:pt x="0" y="1754"/>
                </a:lnTo>
                <a:lnTo>
                  <a:pt x="0" y="1750"/>
                </a:lnTo>
                <a:close/>
                <a:moveTo>
                  <a:pt x="0" y="1457"/>
                </a:moveTo>
                <a:lnTo>
                  <a:pt x="17" y="1457"/>
                </a:lnTo>
                <a:lnTo>
                  <a:pt x="17" y="1462"/>
                </a:lnTo>
                <a:lnTo>
                  <a:pt x="0" y="1462"/>
                </a:lnTo>
                <a:lnTo>
                  <a:pt x="0" y="1457"/>
                </a:lnTo>
                <a:close/>
                <a:moveTo>
                  <a:pt x="0" y="1165"/>
                </a:moveTo>
                <a:lnTo>
                  <a:pt x="17" y="1165"/>
                </a:lnTo>
                <a:lnTo>
                  <a:pt x="17" y="1169"/>
                </a:lnTo>
                <a:lnTo>
                  <a:pt x="0" y="1169"/>
                </a:lnTo>
                <a:lnTo>
                  <a:pt x="0" y="1165"/>
                </a:lnTo>
                <a:close/>
                <a:moveTo>
                  <a:pt x="0" y="873"/>
                </a:moveTo>
                <a:lnTo>
                  <a:pt x="17" y="873"/>
                </a:lnTo>
                <a:lnTo>
                  <a:pt x="17" y="877"/>
                </a:lnTo>
                <a:lnTo>
                  <a:pt x="0" y="877"/>
                </a:lnTo>
                <a:lnTo>
                  <a:pt x="0" y="873"/>
                </a:lnTo>
                <a:close/>
                <a:moveTo>
                  <a:pt x="0" y="580"/>
                </a:moveTo>
                <a:lnTo>
                  <a:pt x="17" y="580"/>
                </a:lnTo>
                <a:lnTo>
                  <a:pt x="17" y="585"/>
                </a:lnTo>
                <a:lnTo>
                  <a:pt x="0" y="585"/>
                </a:lnTo>
                <a:lnTo>
                  <a:pt x="0" y="580"/>
                </a:lnTo>
                <a:close/>
                <a:moveTo>
                  <a:pt x="0" y="288"/>
                </a:moveTo>
                <a:lnTo>
                  <a:pt x="17" y="288"/>
                </a:lnTo>
                <a:lnTo>
                  <a:pt x="17" y="292"/>
                </a:lnTo>
                <a:lnTo>
                  <a:pt x="0" y="292"/>
                </a:lnTo>
                <a:lnTo>
                  <a:pt x="0" y="288"/>
                </a:lnTo>
                <a:close/>
                <a:moveTo>
                  <a:pt x="0" y="0"/>
                </a:moveTo>
                <a:lnTo>
                  <a:pt x="17" y="0"/>
                </a:lnTo>
                <a:lnTo>
                  <a:pt x="17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6350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0" name="Rectangle 56"/>
          <p:cNvSpPr>
            <a:spLocks noChangeArrowheads="1"/>
          </p:cNvSpPr>
          <p:nvPr/>
        </p:nvSpPr>
        <p:spPr bwMode="auto">
          <a:xfrm>
            <a:off x="793750" y="4852988"/>
            <a:ext cx="3898900" cy="6350"/>
          </a:xfrm>
          <a:prstGeom prst="rect">
            <a:avLst/>
          </a:prstGeom>
          <a:solidFill>
            <a:srgbClr val="000000"/>
          </a:solidFill>
          <a:ln w="6350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1" name="Freeform 57"/>
          <p:cNvSpPr>
            <a:spLocks noEditPoints="1"/>
          </p:cNvSpPr>
          <p:nvPr/>
        </p:nvSpPr>
        <p:spPr bwMode="auto">
          <a:xfrm>
            <a:off x="790575" y="4856163"/>
            <a:ext cx="3905250" cy="26987"/>
          </a:xfrm>
          <a:custGeom>
            <a:avLst/>
            <a:gdLst>
              <a:gd name="T0" fmla="*/ 6350 w 2460"/>
              <a:gd name="T1" fmla="*/ 0 h 17"/>
              <a:gd name="T2" fmla="*/ 6350 w 2460"/>
              <a:gd name="T3" fmla="*/ 26987 h 17"/>
              <a:gd name="T4" fmla="*/ 0 w 2460"/>
              <a:gd name="T5" fmla="*/ 26987 h 17"/>
              <a:gd name="T6" fmla="*/ 0 w 2460"/>
              <a:gd name="T7" fmla="*/ 0 h 17"/>
              <a:gd name="T8" fmla="*/ 6350 w 2460"/>
              <a:gd name="T9" fmla="*/ 0 h 17"/>
              <a:gd name="T10" fmla="*/ 1306512 w 2460"/>
              <a:gd name="T11" fmla="*/ 0 h 17"/>
              <a:gd name="T12" fmla="*/ 1306512 w 2460"/>
              <a:gd name="T13" fmla="*/ 26987 h 17"/>
              <a:gd name="T14" fmla="*/ 1300162 w 2460"/>
              <a:gd name="T15" fmla="*/ 26987 h 17"/>
              <a:gd name="T16" fmla="*/ 1300162 w 2460"/>
              <a:gd name="T17" fmla="*/ 0 h 17"/>
              <a:gd name="T18" fmla="*/ 1306512 w 2460"/>
              <a:gd name="T19" fmla="*/ 0 h 17"/>
              <a:gd name="T20" fmla="*/ 2606675 w 2460"/>
              <a:gd name="T21" fmla="*/ 0 h 17"/>
              <a:gd name="T22" fmla="*/ 2606675 w 2460"/>
              <a:gd name="T23" fmla="*/ 26987 h 17"/>
              <a:gd name="T24" fmla="*/ 2598737 w 2460"/>
              <a:gd name="T25" fmla="*/ 26987 h 17"/>
              <a:gd name="T26" fmla="*/ 2598737 w 2460"/>
              <a:gd name="T27" fmla="*/ 0 h 17"/>
              <a:gd name="T28" fmla="*/ 2606675 w 2460"/>
              <a:gd name="T29" fmla="*/ 0 h 17"/>
              <a:gd name="T30" fmla="*/ 3905250 w 2460"/>
              <a:gd name="T31" fmla="*/ 0 h 17"/>
              <a:gd name="T32" fmla="*/ 3905250 w 2460"/>
              <a:gd name="T33" fmla="*/ 26987 h 17"/>
              <a:gd name="T34" fmla="*/ 3898900 w 2460"/>
              <a:gd name="T35" fmla="*/ 26987 h 17"/>
              <a:gd name="T36" fmla="*/ 3898900 w 2460"/>
              <a:gd name="T37" fmla="*/ 0 h 17"/>
              <a:gd name="T38" fmla="*/ 3905250 w 2460"/>
              <a:gd name="T39" fmla="*/ 0 h 1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460"/>
              <a:gd name="T61" fmla="*/ 0 h 17"/>
              <a:gd name="T62" fmla="*/ 2460 w 2460"/>
              <a:gd name="T63" fmla="*/ 17 h 1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460" h="17">
                <a:moveTo>
                  <a:pt x="4" y="0"/>
                </a:moveTo>
                <a:lnTo>
                  <a:pt x="4" y="17"/>
                </a:lnTo>
                <a:lnTo>
                  <a:pt x="0" y="17"/>
                </a:lnTo>
                <a:lnTo>
                  <a:pt x="0" y="0"/>
                </a:lnTo>
                <a:lnTo>
                  <a:pt x="4" y="0"/>
                </a:lnTo>
                <a:close/>
                <a:moveTo>
                  <a:pt x="823" y="0"/>
                </a:moveTo>
                <a:lnTo>
                  <a:pt x="823" y="17"/>
                </a:lnTo>
                <a:lnTo>
                  <a:pt x="819" y="17"/>
                </a:lnTo>
                <a:lnTo>
                  <a:pt x="819" y="0"/>
                </a:lnTo>
                <a:lnTo>
                  <a:pt x="823" y="0"/>
                </a:lnTo>
                <a:close/>
                <a:moveTo>
                  <a:pt x="1642" y="0"/>
                </a:moveTo>
                <a:lnTo>
                  <a:pt x="1642" y="17"/>
                </a:lnTo>
                <a:lnTo>
                  <a:pt x="1637" y="17"/>
                </a:lnTo>
                <a:lnTo>
                  <a:pt x="1637" y="0"/>
                </a:lnTo>
                <a:lnTo>
                  <a:pt x="1642" y="0"/>
                </a:lnTo>
                <a:close/>
                <a:moveTo>
                  <a:pt x="2460" y="0"/>
                </a:moveTo>
                <a:lnTo>
                  <a:pt x="2460" y="17"/>
                </a:lnTo>
                <a:lnTo>
                  <a:pt x="2456" y="17"/>
                </a:lnTo>
                <a:lnTo>
                  <a:pt x="2456" y="0"/>
                </a:lnTo>
                <a:lnTo>
                  <a:pt x="2460" y="0"/>
                </a:lnTo>
                <a:close/>
              </a:path>
            </a:pathLst>
          </a:custGeom>
          <a:solidFill>
            <a:srgbClr val="000000"/>
          </a:solidFill>
          <a:ln w="6350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2" name="Rectangle 58"/>
          <p:cNvSpPr>
            <a:spLocks noChangeArrowheads="1"/>
          </p:cNvSpPr>
          <p:nvPr/>
        </p:nvSpPr>
        <p:spPr bwMode="auto">
          <a:xfrm>
            <a:off x="644525" y="4795838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</a:rPr>
              <a:t>0</a:t>
            </a:r>
            <a:endParaRPr lang="en-US"/>
          </a:p>
        </p:txBody>
      </p:sp>
      <p:sp>
        <p:nvSpPr>
          <p:cNvPr id="26653" name="Rectangle 59"/>
          <p:cNvSpPr>
            <a:spLocks noChangeArrowheads="1"/>
          </p:cNvSpPr>
          <p:nvPr/>
        </p:nvSpPr>
        <p:spPr bwMode="auto">
          <a:xfrm>
            <a:off x="523875" y="4333875"/>
            <a:ext cx="190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</a:rPr>
              <a:t>200</a:t>
            </a:r>
            <a:endParaRPr lang="en-US"/>
          </a:p>
        </p:txBody>
      </p:sp>
      <p:sp>
        <p:nvSpPr>
          <p:cNvPr id="26654" name="Rectangle 60"/>
          <p:cNvSpPr>
            <a:spLocks noChangeArrowheads="1"/>
          </p:cNvSpPr>
          <p:nvPr/>
        </p:nvSpPr>
        <p:spPr bwMode="auto">
          <a:xfrm>
            <a:off x="523875" y="3868738"/>
            <a:ext cx="190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</a:rPr>
              <a:t>400</a:t>
            </a:r>
            <a:endParaRPr lang="en-US"/>
          </a:p>
        </p:txBody>
      </p:sp>
      <p:sp>
        <p:nvSpPr>
          <p:cNvPr id="26655" name="Rectangle 61"/>
          <p:cNvSpPr>
            <a:spLocks noChangeArrowheads="1"/>
          </p:cNvSpPr>
          <p:nvPr/>
        </p:nvSpPr>
        <p:spPr bwMode="auto">
          <a:xfrm>
            <a:off x="523875" y="3406775"/>
            <a:ext cx="190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</a:rPr>
              <a:t>600</a:t>
            </a:r>
            <a:endParaRPr lang="en-US"/>
          </a:p>
        </p:txBody>
      </p:sp>
      <p:sp>
        <p:nvSpPr>
          <p:cNvPr id="26656" name="Rectangle 62"/>
          <p:cNvSpPr>
            <a:spLocks noChangeArrowheads="1"/>
          </p:cNvSpPr>
          <p:nvPr/>
        </p:nvSpPr>
        <p:spPr bwMode="auto">
          <a:xfrm>
            <a:off x="523875" y="2944813"/>
            <a:ext cx="190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</a:rPr>
              <a:t>800</a:t>
            </a:r>
            <a:endParaRPr lang="en-US"/>
          </a:p>
        </p:txBody>
      </p:sp>
      <p:sp>
        <p:nvSpPr>
          <p:cNvPr id="26657" name="Rectangle 63"/>
          <p:cNvSpPr>
            <a:spLocks noChangeArrowheads="1"/>
          </p:cNvSpPr>
          <p:nvPr/>
        </p:nvSpPr>
        <p:spPr bwMode="auto">
          <a:xfrm>
            <a:off x="466725" y="2481263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</a:rPr>
              <a:t>1000</a:t>
            </a:r>
            <a:endParaRPr lang="en-US"/>
          </a:p>
        </p:txBody>
      </p:sp>
      <p:sp>
        <p:nvSpPr>
          <p:cNvPr id="26658" name="Rectangle 64"/>
          <p:cNvSpPr>
            <a:spLocks noChangeArrowheads="1"/>
          </p:cNvSpPr>
          <p:nvPr/>
        </p:nvSpPr>
        <p:spPr bwMode="auto">
          <a:xfrm>
            <a:off x="466725" y="2017713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</a:rPr>
              <a:t>1200</a:t>
            </a:r>
            <a:endParaRPr lang="en-US"/>
          </a:p>
        </p:txBody>
      </p:sp>
      <p:sp>
        <p:nvSpPr>
          <p:cNvPr id="26659" name="Rectangle 65"/>
          <p:cNvSpPr>
            <a:spLocks noChangeArrowheads="1"/>
          </p:cNvSpPr>
          <p:nvPr/>
        </p:nvSpPr>
        <p:spPr bwMode="auto">
          <a:xfrm>
            <a:off x="1420813" y="4957763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26660" name="Rectangle 66"/>
          <p:cNvSpPr>
            <a:spLocks noChangeArrowheads="1"/>
          </p:cNvSpPr>
          <p:nvPr/>
        </p:nvSpPr>
        <p:spPr bwMode="auto">
          <a:xfrm>
            <a:off x="2719388" y="4957763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</a:rPr>
              <a:t>2</a:t>
            </a:r>
            <a:endParaRPr lang="en-US"/>
          </a:p>
        </p:txBody>
      </p:sp>
      <p:sp>
        <p:nvSpPr>
          <p:cNvPr id="26661" name="Rectangle 67"/>
          <p:cNvSpPr>
            <a:spLocks noChangeArrowheads="1"/>
          </p:cNvSpPr>
          <p:nvPr/>
        </p:nvSpPr>
        <p:spPr bwMode="auto">
          <a:xfrm>
            <a:off x="4019550" y="4957763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</a:rPr>
              <a:t>4</a:t>
            </a:r>
            <a:endParaRPr lang="en-US"/>
          </a:p>
        </p:txBody>
      </p:sp>
      <p:sp>
        <p:nvSpPr>
          <p:cNvPr id="26662" name="Rectangle 69"/>
          <p:cNvSpPr>
            <a:spLocks noChangeArrowheads="1"/>
          </p:cNvSpPr>
          <p:nvPr/>
        </p:nvSpPr>
        <p:spPr bwMode="auto">
          <a:xfrm>
            <a:off x="2420938" y="5119688"/>
            <a:ext cx="7112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</a:rPr>
              <a:t>Data Tx Time</a:t>
            </a:r>
            <a:endParaRPr lang="en-US"/>
          </a:p>
        </p:txBody>
      </p:sp>
      <p:sp>
        <p:nvSpPr>
          <p:cNvPr id="26663" name="Rectangle 70"/>
          <p:cNvSpPr>
            <a:spLocks noChangeArrowheads="1"/>
          </p:cNvSpPr>
          <p:nvPr/>
        </p:nvSpPr>
        <p:spPr bwMode="auto">
          <a:xfrm>
            <a:off x="1433513" y="1808163"/>
            <a:ext cx="218440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UL Throughput (Mb/s) 23dB</a:t>
            </a:r>
            <a:endParaRPr lang="en-US"/>
          </a:p>
        </p:txBody>
      </p:sp>
      <p:sp>
        <p:nvSpPr>
          <p:cNvPr id="26664" name="Rectangle 71"/>
          <p:cNvSpPr>
            <a:spLocks noChangeArrowheads="1"/>
          </p:cNvSpPr>
          <p:nvPr/>
        </p:nvSpPr>
        <p:spPr bwMode="auto">
          <a:xfrm>
            <a:off x="908050" y="2209800"/>
            <a:ext cx="862013" cy="3952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65" name="Freeform 72"/>
          <p:cNvSpPr>
            <a:spLocks noEditPoints="1"/>
          </p:cNvSpPr>
          <p:nvPr/>
        </p:nvSpPr>
        <p:spPr bwMode="auto">
          <a:xfrm>
            <a:off x="904875" y="2209800"/>
            <a:ext cx="868363" cy="398463"/>
          </a:xfrm>
          <a:custGeom>
            <a:avLst/>
            <a:gdLst>
              <a:gd name="T0" fmla="*/ 0 w 2064"/>
              <a:gd name="T1" fmla="*/ 2692 h 1184"/>
              <a:gd name="T2" fmla="*/ 3366 w 2064"/>
              <a:gd name="T3" fmla="*/ 0 h 1184"/>
              <a:gd name="T4" fmla="*/ 864997 w 2064"/>
              <a:gd name="T5" fmla="*/ 0 h 1184"/>
              <a:gd name="T6" fmla="*/ 868363 w 2064"/>
              <a:gd name="T7" fmla="*/ 2692 h 1184"/>
              <a:gd name="T8" fmla="*/ 868363 w 2064"/>
              <a:gd name="T9" fmla="*/ 395771 h 1184"/>
              <a:gd name="T10" fmla="*/ 864997 w 2064"/>
              <a:gd name="T11" fmla="*/ 398463 h 1184"/>
              <a:gd name="T12" fmla="*/ 3366 w 2064"/>
              <a:gd name="T13" fmla="*/ 398463 h 1184"/>
              <a:gd name="T14" fmla="*/ 0 w 2064"/>
              <a:gd name="T15" fmla="*/ 395771 h 1184"/>
              <a:gd name="T16" fmla="*/ 0 w 2064"/>
              <a:gd name="T17" fmla="*/ 2692 h 1184"/>
              <a:gd name="T18" fmla="*/ 6731 w 2064"/>
              <a:gd name="T19" fmla="*/ 395771 h 1184"/>
              <a:gd name="T20" fmla="*/ 3366 w 2064"/>
              <a:gd name="T21" fmla="*/ 393078 h 1184"/>
              <a:gd name="T22" fmla="*/ 864997 w 2064"/>
              <a:gd name="T23" fmla="*/ 393078 h 1184"/>
              <a:gd name="T24" fmla="*/ 861632 w 2064"/>
              <a:gd name="T25" fmla="*/ 395771 h 1184"/>
              <a:gd name="T26" fmla="*/ 861632 w 2064"/>
              <a:gd name="T27" fmla="*/ 2692 h 1184"/>
              <a:gd name="T28" fmla="*/ 864997 w 2064"/>
              <a:gd name="T29" fmla="*/ 5385 h 1184"/>
              <a:gd name="T30" fmla="*/ 3366 w 2064"/>
              <a:gd name="T31" fmla="*/ 5385 h 1184"/>
              <a:gd name="T32" fmla="*/ 6731 w 2064"/>
              <a:gd name="T33" fmla="*/ 2692 h 1184"/>
              <a:gd name="T34" fmla="*/ 6731 w 2064"/>
              <a:gd name="T35" fmla="*/ 395771 h 11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064"/>
              <a:gd name="T55" fmla="*/ 0 h 1184"/>
              <a:gd name="T56" fmla="*/ 2064 w 2064"/>
              <a:gd name="T57" fmla="*/ 1184 h 11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064" h="1184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2056" y="0"/>
                </a:lnTo>
                <a:cubicBezTo>
                  <a:pt x="2061" y="0"/>
                  <a:pt x="2064" y="4"/>
                  <a:pt x="2064" y="8"/>
                </a:cubicBezTo>
                <a:lnTo>
                  <a:pt x="2064" y="1176"/>
                </a:lnTo>
                <a:cubicBezTo>
                  <a:pt x="2064" y="1181"/>
                  <a:pt x="2061" y="1184"/>
                  <a:pt x="2056" y="1184"/>
                </a:cubicBezTo>
                <a:lnTo>
                  <a:pt x="8" y="1184"/>
                </a:lnTo>
                <a:cubicBezTo>
                  <a:pt x="4" y="1184"/>
                  <a:pt x="0" y="1181"/>
                  <a:pt x="0" y="1176"/>
                </a:cubicBezTo>
                <a:lnTo>
                  <a:pt x="0" y="8"/>
                </a:lnTo>
                <a:close/>
                <a:moveTo>
                  <a:pt x="16" y="1176"/>
                </a:moveTo>
                <a:lnTo>
                  <a:pt x="8" y="1168"/>
                </a:lnTo>
                <a:lnTo>
                  <a:pt x="2056" y="1168"/>
                </a:lnTo>
                <a:lnTo>
                  <a:pt x="2048" y="1176"/>
                </a:lnTo>
                <a:lnTo>
                  <a:pt x="2048" y="8"/>
                </a:lnTo>
                <a:lnTo>
                  <a:pt x="2056" y="16"/>
                </a:lnTo>
                <a:lnTo>
                  <a:pt x="8" y="16"/>
                </a:lnTo>
                <a:lnTo>
                  <a:pt x="16" y="8"/>
                </a:lnTo>
                <a:lnTo>
                  <a:pt x="16" y="1176"/>
                </a:lnTo>
                <a:close/>
              </a:path>
            </a:pathLst>
          </a:custGeom>
          <a:solidFill>
            <a:srgbClr val="000000"/>
          </a:solidFill>
          <a:ln w="6350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66" name="Rectangle 76"/>
          <p:cNvSpPr>
            <a:spLocks noChangeArrowheads="1"/>
          </p:cNvSpPr>
          <p:nvPr/>
        </p:nvSpPr>
        <p:spPr bwMode="auto">
          <a:xfrm>
            <a:off x="989013" y="2320925"/>
            <a:ext cx="47625" cy="55563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67" name="Freeform 77"/>
          <p:cNvSpPr>
            <a:spLocks noEditPoints="1"/>
          </p:cNvSpPr>
          <p:nvPr/>
        </p:nvSpPr>
        <p:spPr bwMode="auto">
          <a:xfrm>
            <a:off x="985838" y="2317750"/>
            <a:ext cx="53975" cy="61913"/>
          </a:xfrm>
          <a:custGeom>
            <a:avLst/>
            <a:gdLst>
              <a:gd name="T0" fmla="*/ 0 w 128"/>
              <a:gd name="T1" fmla="*/ 3440 h 144"/>
              <a:gd name="T2" fmla="*/ 3373 w 128"/>
              <a:gd name="T3" fmla="*/ 0 h 144"/>
              <a:gd name="T4" fmla="*/ 50602 w 128"/>
              <a:gd name="T5" fmla="*/ 0 h 144"/>
              <a:gd name="T6" fmla="*/ 53975 w 128"/>
              <a:gd name="T7" fmla="*/ 3440 h 144"/>
              <a:gd name="T8" fmla="*/ 53975 w 128"/>
              <a:gd name="T9" fmla="*/ 58473 h 144"/>
              <a:gd name="T10" fmla="*/ 50602 w 128"/>
              <a:gd name="T11" fmla="*/ 61913 h 144"/>
              <a:gd name="T12" fmla="*/ 3373 w 128"/>
              <a:gd name="T13" fmla="*/ 61913 h 144"/>
              <a:gd name="T14" fmla="*/ 0 w 128"/>
              <a:gd name="T15" fmla="*/ 58473 h 144"/>
              <a:gd name="T16" fmla="*/ 0 w 128"/>
              <a:gd name="T17" fmla="*/ 3440 h 144"/>
              <a:gd name="T18" fmla="*/ 6747 w 128"/>
              <a:gd name="T19" fmla="*/ 58473 h 144"/>
              <a:gd name="T20" fmla="*/ 3373 w 128"/>
              <a:gd name="T21" fmla="*/ 55034 h 144"/>
              <a:gd name="T22" fmla="*/ 50602 w 128"/>
              <a:gd name="T23" fmla="*/ 55034 h 144"/>
              <a:gd name="T24" fmla="*/ 47228 w 128"/>
              <a:gd name="T25" fmla="*/ 58473 h 144"/>
              <a:gd name="T26" fmla="*/ 47228 w 128"/>
              <a:gd name="T27" fmla="*/ 3440 h 144"/>
              <a:gd name="T28" fmla="*/ 50602 w 128"/>
              <a:gd name="T29" fmla="*/ 6879 h 144"/>
              <a:gd name="T30" fmla="*/ 3373 w 128"/>
              <a:gd name="T31" fmla="*/ 6879 h 144"/>
              <a:gd name="T32" fmla="*/ 6747 w 128"/>
              <a:gd name="T33" fmla="*/ 3440 h 144"/>
              <a:gd name="T34" fmla="*/ 6747 w 128"/>
              <a:gd name="T35" fmla="*/ 58473 h 1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28"/>
              <a:gd name="T55" fmla="*/ 0 h 144"/>
              <a:gd name="T56" fmla="*/ 128 w 128"/>
              <a:gd name="T57" fmla="*/ 144 h 1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28" h="144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120" y="0"/>
                </a:lnTo>
                <a:cubicBezTo>
                  <a:pt x="125" y="0"/>
                  <a:pt x="128" y="4"/>
                  <a:pt x="128" y="8"/>
                </a:cubicBezTo>
                <a:lnTo>
                  <a:pt x="128" y="136"/>
                </a:lnTo>
                <a:cubicBezTo>
                  <a:pt x="128" y="141"/>
                  <a:pt x="125" y="144"/>
                  <a:pt x="120" y="144"/>
                </a:cubicBezTo>
                <a:lnTo>
                  <a:pt x="8" y="144"/>
                </a:lnTo>
                <a:cubicBezTo>
                  <a:pt x="4" y="144"/>
                  <a:pt x="0" y="141"/>
                  <a:pt x="0" y="136"/>
                </a:cubicBezTo>
                <a:lnTo>
                  <a:pt x="0" y="8"/>
                </a:lnTo>
                <a:close/>
                <a:moveTo>
                  <a:pt x="16" y="136"/>
                </a:moveTo>
                <a:lnTo>
                  <a:pt x="8" y="128"/>
                </a:lnTo>
                <a:lnTo>
                  <a:pt x="120" y="128"/>
                </a:lnTo>
                <a:lnTo>
                  <a:pt x="112" y="136"/>
                </a:lnTo>
                <a:lnTo>
                  <a:pt x="112" y="8"/>
                </a:lnTo>
                <a:lnTo>
                  <a:pt x="120" y="16"/>
                </a:lnTo>
                <a:lnTo>
                  <a:pt x="8" y="16"/>
                </a:lnTo>
                <a:lnTo>
                  <a:pt x="16" y="8"/>
                </a:lnTo>
                <a:lnTo>
                  <a:pt x="16" y="136"/>
                </a:lnTo>
                <a:close/>
              </a:path>
            </a:pathLst>
          </a:custGeom>
          <a:solidFill>
            <a:srgbClr val="000000"/>
          </a:solidFill>
          <a:ln w="6350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68" name="Rectangle 78"/>
          <p:cNvSpPr>
            <a:spLocks noChangeArrowheads="1"/>
          </p:cNvSpPr>
          <p:nvPr/>
        </p:nvSpPr>
        <p:spPr bwMode="auto">
          <a:xfrm>
            <a:off x="1066800" y="2286000"/>
            <a:ext cx="1714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11n</a:t>
            </a:r>
            <a:endParaRPr lang="en-US"/>
          </a:p>
        </p:txBody>
      </p:sp>
      <p:sp>
        <p:nvSpPr>
          <p:cNvPr id="26669" name="Rectangle 79"/>
          <p:cNvSpPr>
            <a:spLocks noChangeArrowheads="1"/>
          </p:cNvSpPr>
          <p:nvPr/>
        </p:nvSpPr>
        <p:spPr bwMode="auto">
          <a:xfrm>
            <a:off x="989013" y="2493963"/>
            <a:ext cx="47625" cy="4762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70" name="Freeform 80"/>
          <p:cNvSpPr>
            <a:spLocks noEditPoints="1"/>
          </p:cNvSpPr>
          <p:nvPr/>
        </p:nvSpPr>
        <p:spPr bwMode="auto">
          <a:xfrm>
            <a:off x="985838" y="2490788"/>
            <a:ext cx="53975" cy="55562"/>
          </a:xfrm>
          <a:custGeom>
            <a:avLst/>
            <a:gdLst>
              <a:gd name="T0" fmla="*/ 0 w 128"/>
              <a:gd name="T1" fmla="*/ 3473 h 128"/>
              <a:gd name="T2" fmla="*/ 3373 w 128"/>
              <a:gd name="T3" fmla="*/ 0 h 128"/>
              <a:gd name="T4" fmla="*/ 50602 w 128"/>
              <a:gd name="T5" fmla="*/ 0 h 128"/>
              <a:gd name="T6" fmla="*/ 53975 w 128"/>
              <a:gd name="T7" fmla="*/ 3473 h 128"/>
              <a:gd name="T8" fmla="*/ 53975 w 128"/>
              <a:gd name="T9" fmla="*/ 52089 h 128"/>
              <a:gd name="T10" fmla="*/ 50602 w 128"/>
              <a:gd name="T11" fmla="*/ 55562 h 128"/>
              <a:gd name="T12" fmla="*/ 3373 w 128"/>
              <a:gd name="T13" fmla="*/ 55562 h 128"/>
              <a:gd name="T14" fmla="*/ 0 w 128"/>
              <a:gd name="T15" fmla="*/ 52089 h 128"/>
              <a:gd name="T16" fmla="*/ 0 w 128"/>
              <a:gd name="T17" fmla="*/ 3473 h 128"/>
              <a:gd name="T18" fmla="*/ 6747 w 128"/>
              <a:gd name="T19" fmla="*/ 52089 h 128"/>
              <a:gd name="T20" fmla="*/ 3373 w 128"/>
              <a:gd name="T21" fmla="*/ 48617 h 128"/>
              <a:gd name="T22" fmla="*/ 50602 w 128"/>
              <a:gd name="T23" fmla="*/ 48617 h 128"/>
              <a:gd name="T24" fmla="*/ 47228 w 128"/>
              <a:gd name="T25" fmla="*/ 52089 h 128"/>
              <a:gd name="T26" fmla="*/ 47228 w 128"/>
              <a:gd name="T27" fmla="*/ 3473 h 128"/>
              <a:gd name="T28" fmla="*/ 50602 w 128"/>
              <a:gd name="T29" fmla="*/ 6945 h 128"/>
              <a:gd name="T30" fmla="*/ 3373 w 128"/>
              <a:gd name="T31" fmla="*/ 6945 h 128"/>
              <a:gd name="T32" fmla="*/ 6747 w 128"/>
              <a:gd name="T33" fmla="*/ 3473 h 128"/>
              <a:gd name="T34" fmla="*/ 6747 w 128"/>
              <a:gd name="T35" fmla="*/ 52089 h 12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28"/>
              <a:gd name="T55" fmla="*/ 0 h 128"/>
              <a:gd name="T56" fmla="*/ 128 w 128"/>
              <a:gd name="T57" fmla="*/ 128 h 12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28" h="128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120" y="0"/>
                </a:lnTo>
                <a:cubicBezTo>
                  <a:pt x="125" y="0"/>
                  <a:pt x="128" y="4"/>
                  <a:pt x="128" y="8"/>
                </a:cubicBezTo>
                <a:lnTo>
                  <a:pt x="128" y="120"/>
                </a:lnTo>
                <a:cubicBezTo>
                  <a:pt x="128" y="125"/>
                  <a:pt x="125" y="128"/>
                  <a:pt x="120" y="128"/>
                </a:cubicBezTo>
                <a:lnTo>
                  <a:pt x="8" y="128"/>
                </a:lnTo>
                <a:cubicBezTo>
                  <a:pt x="4" y="128"/>
                  <a:pt x="0" y="125"/>
                  <a:pt x="0" y="120"/>
                </a:cubicBezTo>
                <a:lnTo>
                  <a:pt x="0" y="8"/>
                </a:lnTo>
                <a:close/>
                <a:moveTo>
                  <a:pt x="16" y="120"/>
                </a:moveTo>
                <a:lnTo>
                  <a:pt x="8" y="112"/>
                </a:lnTo>
                <a:lnTo>
                  <a:pt x="120" y="112"/>
                </a:lnTo>
                <a:lnTo>
                  <a:pt x="112" y="120"/>
                </a:lnTo>
                <a:lnTo>
                  <a:pt x="112" y="8"/>
                </a:lnTo>
                <a:lnTo>
                  <a:pt x="120" y="16"/>
                </a:lnTo>
                <a:lnTo>
                  <a:pt x="8" y="16"/>
                </a:lnTo>
                <a:lnTo>
                  <a:pt x="16" y="8"/>
                </a:lnTo>
                <a:lnTo>
                  <a:pt x="16" y="120"/>
                </a:lnTo>
                <a:close/>
              </a:path>
            </a:pathLst>
          </a:custGeom>
          <a:solidFill>
            <a:srgbClr val="000000"/>
          </a:solidFill>
          <a:ln w="6350">
            <a:solidFill>
              <a:srgbClr val="000000"/>
            </a:solidFill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71" name="Rectangle 81"/>
          <p:cNvSpPr>
            <a:spLocks noChangeArrowheads="1"/>
          </p:cNvSpPr>
          <p:nvPr/>
        </p:nvSpPr>
        <p:spPr bwMode="auto">
          <a:xfrm>
            <a:off x="1066800" y="2451100"/>
            <a:ext cx="2222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11ac</a:t>
            </a:r>
            <a:endParaRPr lang="en-US"/>
          </a:p>
        </p:txBody>
      </p:sp>
      <p:sp>
        <p:nvSpPr>
          <p:cNvPr id="26672" name="Freeform 86"/>
          <p:cNvSpPr>
            <a:spLocks noEditPoints="1"/>
          </p:cNvSpPr>
          <p:nvPr/>
        </p:nvSpPr>
        <p:spPr bwMode="auto">
          <a:xfrm>
            <a:off x="211138" y="1679575"/>
            <a:ext cx="4586287" cy="3727450"/>
          </a:xfrm>
          <a:custGeom>
            <a:avLst/>
            <a:gdLst>
              <a:gd name="T0" fmla="*/ 0 w 10896"/>
              <a:gd name="T1" fmla="*/ 3464 h 8608"/>
              <a:gd name="T2" fmla="*/ 3367 w 10896"/>
              <a:gd name="T3" fmla="*/ 0 h 8608"/>
              <a:gd name="T4" fmla="*/ 4582920 w 10896"/>
              <a:gd name="T5" fmla="*/ 0 h 8608"/>
              <a:gd name="T6" fmla="*/ 4586287 w 10896"/>
              <a:gd name="T7" fmla="*/ 3464 h 8608"/>
              <a:gd name="T8" fmla="*/ 4586287 w 10896"/>
              <a:gd name="T9" fmla="*/ 3723986 h 8608"/>
              <a:gd name="T10" fmla="*/ 4582920 w 10896"/>
              <a:gd name="T11" fmla="*/ 3727450 h 8608"/>
              <a:gd name="T12" fmla="*/ 3367 w 10896"/>
              <a:gd name="T13" fmla="*/ 3727450 h 8608"/>
              <a:gd name="T14" fmla="*/ 0 w 10896"/>
              <a:gd name="T15" fmla="*/ 3723986 h 8608"/>
              <a:gd name="T16" fmla="*/ 0 w 10896"/>
              <a:gd name="T17" fmla="*/ 3464 h 8608"/>
              <a:gd name="T18" fmla="*/ 6735 w 10896"/>
              <a:gd name="T19" fmla="*/ 3723986 h 8608"/>
              <a:gd name="T20" fmla="*/ 3367 w 10896"/>
              <a:gd name="T21" fmla="*/ 3720522 h 8608"/>
              <a:gd name="T22" fmla="*/ 4582920 w 10896"/>
              <a:gd name="T23" fmla="*/ 3720522 h 8608"/>
              <a:gd name="T24" fmla="*/ 4579552 w 10896"/>
              <a:gd name="T25" fmla="*/ 3723986 h 8608"/>
              <a:gd name="T26" fmla="*/ 4579552 w 10896"/>
              <a:gd name="T27" fmla="*/ 3464 h 8608"/>
              <a:gd name="T28" fmla="*/ 4582920 w 10896"/>
              <a:gd name="T29" fmla="*/ 6928 h 8608"/>
              <a:gd name="T30" fmla="*/ 3367 w 10896"/>
              <a:gd name="T31" fmla="*/ 6928 h 8608"/>
              <a:gd name="T32" fmla="*/ 6735 w 10896"/>
              <a:gd name="T33" fmla="*/ 3464 h 8608"/>
              <a:gd name="T34" fmla="*/ 6735 w 10896"/>
              <a:gd name="T35" fmla="*/ 3723986 h 860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896"/>
              <a:gd name="T55" fmla="*/ 0 h 8608"/>
              <a:gd name="T56" fmla="*/ 10896 w 10896"/>
              <a:gd name="T57" fmla="*/ 8608 h 860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896" h="8608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10888" y="0"/>
                </a:lnTo>
                <a:cubicBezTo>
                  <a:pt x="10893" y="0"/>
                  <a:pt x="10896" y="4"/>
                  <a:pt x="10896" y="8"/>
                </a:cubicBezTo>
                <a:lnTo>
                  <a:pt x="10896" y="8600"/>
                </a:lnTo>
                <a:cubicBezTo>
                  <a:pt x="10896" y="8605"/>
                  <a:pt x="10893" y="8608"/>
                  <a:pt x="10888" y="8608"/>
                </a:cubicBezTo>
                <a:lnTo>
                  <a:pt x="8" y="8608"/>
                </a:lnTo>
                <a:cubicBezTo>
                  <a:pt x="4" y="8608"/>
                  <a:pt x="0" y="8605"/>
                  <a:pt x="0" y="8600"/>
                </a:cubicBezTo>
                <a:lnTo>
                  <a:pt x="0" y="8"/>
                </a:lnTo>
                <a:close/>
                <a:moveTo>
                  <a:pt x="16" y="8600"/>
                </a:moveTo>
                <a:lnTo>
                  <a:pt x="8" y="8592"/>
                </a:lnTo>
                <a:lnTo>
                  <a:pt x="10888" y="8592"/>
                </a:lnTo>
                <a:lnTo>
                  <a:pt x="10880" y="8600"/>
                </a:lnTo>
                <a:lnTo>
                  <a:pt x="10880" y="8"/>
                </a:lnTo>
                <a:lnTo>
                  <a:pt x="10888" y="16"/>
                </a:lnTo>
                <a:lnTo>
                  <a:pt x="8" y="16"/>
                </a:lnTo>
                <a:lnTo>
                  <a:pt x="16" y="8"/>
                </a:lnTo>
                <a:lnTo>
                  <a:pt x="16" y="860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458200" cy="609600"/>
          </a:xfrm>
        </p:spPr>
        <p:txBody>
          <a:bodyPr/>
          <a:lstStyle/>
          <a:p>
            <a:r>
              <a:rPr lang="en-US" sz="2800" smtClean="0"/>
              <a:t>Example Networked Home Scenario</a:t>
            </a:r>
          </a:p>
        </p:txBody>
      </p:sp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/>
                <a:cs typeface="ＭＳ Ｐゴシック"/>
              </a:rPr>
              <a:t> </a:t>
            </a:r>
            <a:fld id="{2B18F5D9-16FB-4D60-802F-942C2A85BC4E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8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  <p:grpSp>
        <p:nvGrpSpPr>
          <p:cNvPr id="27651" name="Group 50"/>
          <p:cNvGrpSpPr>
            <a:grpSpLocks/>
          </p:cNvGrpSpPr>
          <p:nvPr/>
        </p:nvGrpSpPr>
        <p:grpSpPr bwMode="auto">
          <a:xfrm>
            <a:off x="3657600" y="2894013"/>
            <a:ext cx="990600" cy="1600200"/>
            <a:chOff x="833438" y="4424363"/>
            <a:chExt cx="809625" cy="1319212"/>
          </a:xfrm>
        </p:grpSpPr>
        <p:pic>
          <p:nvPicPr>
            <p:cNvPr id="27690" name="Picture 7" descr="WiFi Access poin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33438" y="4424363"/>
              <a:ext cx="809625" cy="1319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7691" name="Straight Connector 32"/>
            <p:cNvCxnSpPr>
              <a:cxnSpLocks noChangeShapeType="1"/>
            </p:cNvCxnSpPr>
            <p:nvPr/>
          </p:nvCxnSpPr>
          <p:spPr bwMode="auto">
            <a:xfrm rot="5400000" flipH="1" flipV="1">
              <a:off x="1137445" y="4891087"/>
              <a:ext cx="296070" cy="796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692" name="Straight Connector 33"/>
            <p:cNvCxnSpPr>
              <a:cxnSpLocks noChangeShapeType="1"/>
            </p:cNvCxnSpPr>
            <p:nvPr/>
          </p:nvCxnSpPr>
          <p:spPr bwMode="auto">
            <a:xfrm rot="5400000" flipH="1" flipV="1">
              <a:off x="1251745" y="4929187"/>
              <a:ext cx="296070" cy="796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693" name="Straight Connector 35"/>
            <p:cNvCxnSpPr>
              <a:cxnSpLocks noChangeShapeType="1"/>
            </p:cNvCxnSpPr>
            <p:nvPr/>
          </p:nvCxnSpPr>
          <p:spPr bwMode="auto">
            <a:xfrm rot="5400000" flipH="1" flipV="1">
              <a:off x="1099345" y="4891087"/>
              <a:ext cx="296070" cy="796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694" name="Straight Connector 36"/>
            <p:cNvCxnSpPr>
              <a:cxnSpLocks noChangeShapeType="1"/>
            </p:cNvCxnSpPr>
            <p:nvPr/>
          </p:nvCxnSpPr>
          <p:spPr bwMode="auto">
            <a:xfrm rot="5400000" flipH="1" flipV="1">
              <a:off x="1185070" y="4910137"/>
              <a:ext cx="296070" cy="796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695" name="Straight Connector 37"/>
            <p:cNvCxnSpPr>
              <a:cxnSpLocks noChangeShapeType="1"/>
            </p:cNvCxnSpPr>
            <p:nvPr/>
          </p:nvCxnSpPr>
          <p:spPr bwMode="auto">
            <a:xfrm rot="5400000" flipH="1" flipV="1">
              <a:off x="1299370" y="4948237"/>
              <a:ext cx="296070" cy="796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696" name="Straight Connector 38"/>
            <p:cNvCxnSpPr>
              <a:cxnSpLocks noChangeShapeType="1"/>
            </p:cNvCxnSpPr>
            <p:nvPr/>
          </p:nvCxnSpPr>
          <p:spPr bwMode="auto">
            <a:xfrm rot="5400000" flipH="1" flipV="1">
              <a:off x="1213645" y="4919662"/>
              <a:ext cx="296070" cy="796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27652" name="Rectangle 39"/>
          <p:cNvSpPr>
            <a:spLocks noChangeArrowheads="1"/>
          </p:cNvSpPr>
          <p:nvPr/>
        </p:nvSpPr>
        <p:spPr bwMode="auto">
          <a:xfrm>
            <a:off x="304800" y="1446213"/>
            <a:ext cx="762000" cy="4381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 sz="1100"/>
              <a:t>Cable</a:t>
            </a:r>
            <a:br>
              <a:rPr lang="en-US" sz="1100"/>
            </a:br>
            <a:r>
              <a:rPr lang="en-US" sz="1100"/>
              <a:t>Modem</a:t>
            </a:r>
          </a:p>
        </p:txBody>
      </p:sp>
      <p:sp>
        <p:nvSpPr>
          <p:cNvPr id="41" name="Rounded Rectangle 40"/>
          <p:cNvSpPr/>
          <p:nvPr/>
        </p:nvSpPr>
        <p:spPr bwMode="auto">
          <a:xfrm>
            <a:off x="1295400" y="1443038"/>
            <a:ext cx="684213" cy="439737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ＭＳ Ｐゴシック" charset="-128"/>
                <a:cs typeface="+mn-cs"/>
              </a:rPr>
              <a:t>WLAN Bridge</a:t>
            </a:r>
          </a:p>
        </p:txBody>
      </p:sp>
      <p:cxnSp>
        <p:nvCxnSpPr>
          <p:cNvPr id="27654" name="Straight Connector 45"/>
          <p:cNvCxnSpPr>
            <a:cxnSpLocks noChangeShapeType="1"/>
            <a:stCxn id="27652" idx="3"/>
            <a:endCxn id="41" idx="1"/>
          </p:cNvCxnSpPr>
          <p:nvPr/>
        </p:nvCxnSpPr>
        <p:spPr bwMode="auto">
          <a:xfrm flipV="1">
            <a:off x="1066800" y="1663700"/>
            <a:ext cx="228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27655" name="Picture 25" descr="lp_bravi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1370013"/>
            <a:ext cx="16764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656" name="Group 33"/>
          <p:cNvGrpSpPr>
            <a:grpSpLocks/>
          </p:cNvGrpSpPr>
          <p:nvPr/>
        </p:nvGrpSpPr>
        <p:grpSpPr bwMode="auto">
          <a:xfrm>
            <a:off x="6096000" y="1446213"/>
            <a:ext cx="485775" cy="585787"/>
            <a:chOff x="3360" y="1298"/>
            <a:chExt cx="306" cy="478"/>
          </a:xfrm>
        </p:grpSpPr>
        <p:sp>
          <p:nvSpPr>
            <p:cNvPr id="27686" name="AutoShape 34"/>
            <p:cNvSpPr>
              <a:spLocks noChangeArrowheads="1"/>
            </p:cNvSpPr>
            <p:nvPr/>
          </p:nvSpPr>
          <p:spPr bwMode="auto">
            <a:xfrm>
              <a:off x="3496" y="1298"/>
              <a:ext cx="27" cy="16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tx1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7" name="AutoShape 35"/>
            <p:cNvSpPr>
              <a:spLocks noChangeArrowheads="1"/>
            </p:cNvSpPr>
            <p:nvPr/>
          </p:nvSpPr>
          <p:spPr bwMode="auto">
            <a:xfrm>
              <a:off x="3571" y="1299"/>
              <a:ext cx="27" cy="16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tx1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8" name="AutoShape 36"/>
            <p:cNvSpPr>
              <a:spLocks noChangeArrowheads="1"/>
            </p:cNvSpPr>
            <p:nvPr/>
          </p:nvSpPr>
          <p:spPr bwMode="auto">
            <a:xfrm>
              <a:off x="3417" y="1299"/>
              <a:ext cx="27" cy="16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tx1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7689" name="Picture 37" descr="ec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60" y="1358"/>
              <a:ext cx="306" cy="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57" name="TextBox 65"/>
          <p:cNvSpPr txBox="1">
            <a:spLocks noChangeArrowheads="1"/>
          </p:cNvSpPr>
          <p:nvPr/>
        </p:nvSpPr>
        <p:spPr bwMode="auto">
          <a:xfrm>
            <a:off x="5943600" y="2055813"/>
            <a:ext cx="871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IPTV Box</a:t>
            </a:r>
            <a:br>
              <a:rPr lang="en-US"/>
            </a:br>
            <a:r>
              <a:rPr lang="en-US"/>
              <a:t>e.g. Roku</a:t>
            </a:r>
          </a:p>
        </p:txBody>
      </p:sp>
      <p:cxnSp>
        <p:nvCxnSpPr>
          <p:cNvPr id="27658" name="Straight Connector 66"/>
          <p:cNvCxnSpPr>
            <a:cxnSpLocks noChangeShapeType="1"/>
          </p:cNvCxnSpPr>
          <p:nvPr/>
        </p:nvCxnSpPr>
        <p:spPr bwMode="auto">
          <a:xfrm>
            <a:off x="6553200" y="1751013"/>
            <a:ext cx="228600" cy="111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8" name="Straight Arrow Connector 67"/>
          <p:cNvCxnSpPr>
            <a:cxnSpLocks noChangeShapeType="1"/>
          </p:cNvCxnSpPr>
          <p:nvPr/>
        </p:nvCxnSpPr>
        <p:spPr bwMode="auto">
          <a:xfrm>
            <a:off x="1981200" y="1979613"/>
            <a:ext cx="2057400" cy="1371600"/>
          </a:xfrm>
          <a:prstGeom prst="straightConnector1">
            <a:avLst/>
          </a:prstGeom>
          <a:noFill/>
          <a:ln w="50800" algn="ctr">
            <a:solidFill>
              <a:srgbClr val="FF0000"/>
            </a:solidFill>
            <a:round/>
            <a:headEnd/>
            <a:tailEnd type="stealth" w="med" len="med"/>
          </a:ln>
        </p:spPr>
      </p:cxnSp>
      <p:cxnSp>
        <p:nvCxnSpPr>
          <p:cNvPr id="71" name="Straight Arrow Connector 70"/>
          <p:cNvCxnSpPr>
            <a:cxnSpLocks noChangeShapeType="1"/>
          </p:cNvCxnSpPr>
          <p:nvPr/>
        </p:nvCxnSpPr>
        <p:spPr bwMode="auto">
          <a:xfrm rot="5400000" flipH="1" flipV="1">
            <a:off x="4610100" y="2170113"/>
            <a:ext cx="1219200" cy="1143000"/>
          </a:xfrm>
          <a:prstGeom prst="straightConnector1">
            <a:avLst/>
          </a:prstGeom>
          <a:noFill/>
          <a:ln w="50800" algn="ctr">
            <a:solidFill>
              <a:srgbClr val="FF0000"/>
            </a:solidFill>
            <a:round/>
            <a:headEnd/>
            <a:tailEnd type="stealth" w="med" len="med"/>
          </a:ln>
        </p:spPr>
      </p:cxnSp>
      <p:grpSp>
        <p:nvGrpSpPr>
          <p:cNvPr id="27661" name="Group 21"/>
          <p:cNvGrpSpPr>
            <a:grpSpLocks/>
          </p:cNvGrpSpPr>
          <p:nvPr/>
        </p:nvGrpSpPr>
        <p:grpSpPr bwMode="auto">
          <a:xfrm>
            <a:off x="7239000" y="2284413"/>
            <a:ext cx="1150938" cy="1303337"/>
            <a:chOff x="7315200" y="4191000"/>
            <a:chExt cx="1303337" cy="1303337"/>
          </a:xfrm>
        </p:grpSpPr>
        <p:pic>
          <p:nvPicPr>
            <p:cNvPr id="27684" name="Picture 5" descr="651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315200" y="4191000"/>
              <a:ext cx="1303337" cy="1303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85" name="Rectangle 81"/>
            <p:cNvSpPr>
              <a:spLocks noChangeArrowheads="1"/>
            </p:cNvSpPr>
            <p:nvPr/>
          </p:nvSpPr>
          <p:spPr bwMode="auto">
            <a:xfrm>
              <a:off x="7401490" y="4552950"/>
              <a:ext cx="1141543" cy="396875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Surveillance Monitor</a:t>
              </a:r>
            </a:p>
          </p:txBody>
        </p:sp>
      </p:grpSp>
      <p:sp>
        <p:nvSpPr>
          <p:cNvPr id="27662" name="Oval 83"/>
          <p:cNvSpPr>
            <a:spLocks noChangeArrowheads="1"/>
          </p:cNvSpPr>
          <p:nvPr/>
        </p:nvSpPr>
        <p:spPr bwMode="auto">
          <a:xfrm>
            <a:off x="152400" y="2565400"/>
            <a:ext cx="1371600" cy="533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Surveillance Video Cam</a:t>
            </a:r>
          </a:p>
        </p:txBody>
      </p:sp>
      <p:cxnSp>
        <p:nvCxnSpPr>
          <p:cNvPr id="85" name="Straight Arrow Connector 84"/>
          <p:cNvCxnSpPr>
            <a:cxnSpLocks noChangeShapeType="1"/>
          </p:cNvCxnSpPr>
          <p:nvPr/>
        </p:nvCxnSpPr>
        <p:spPr bwMode="auto">
          <a:xfrm>
            <a:off x="1676400" y="2970213"/>
            <a:ext cx="2133600" cy="609600"/>
          </a:xfrm>
          <a:prstGeom prst="straightConnector1">
            <a:avLst/>
          </a:prstGeom>
          <a:noFill/>
          <a:ln w="50800" algn="ctr">
            <a:solidFill>
              <a:srgbClr val="92D050"/>
            </a:solidFill>
            <a:round/>
            <a:headEnd/>
            <a:tailEnd type="stealth" w="med" len="med"/>
          </a:ln>
        </p:spPr>
      </p:cxnSp>
      <p:cxnSp>
        <p:nvCxnSpPr>
          <p:cNvPr id="88" name="Straight Arrow Connector 87"/>
          <p:cNvCxnSpPr>
            <a:cxnSpLocks noChangeShapeType="1"/>
          </p:cNvCxnSpPr>
          <p:nvPr/>
        </p:nvCxnSpPr>
        <p:spPr bwMode="auto">
          <a:xfrm flipV="1">
            <a:off x="4572000" y="2894013"/>
            <a:ext cx="2514600" cy="685800"/>
          </a:xfrm>
          <a:prstGeom prst="straightConnector1">
            <a:avLst/>
          </a:prstGeom>
          <a:noFill/>
          <a:ln w="50800" algn="ctr">
            <a:solidFill>
              <a:srgbClr val="92D050"/>
            </a:solidFill>
            <a:round/>
            <a:headEnd/>
            <a:tailEnd type="stealth" w="med" len="med"/>
          </a:ln>
        </p:spPr>
      </p:cxnSp>
      <p:pic>
        <p:nvPicPr>
          <p:cNvPr id="27665" name="Picture 49" descr="prod_qosmioG35AV600_300x30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6875" y="3960813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6" name="Text Box 50"/>
          <p:cNvSpPr txBox="1">
            <a:spLocks noChangeArrowheads="1"/>
          </p:cNvSpPr>
          <p:nvPr/>
        </p:nvSpPr>
        <p:spPr bwMode="auto">
          <a:xfrm>
            <a:off x="76200" y="3579813"/>
            <a:ext cx="158432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>
                <a:cs typeface="Arial" charset="0"/>
              </a:rPr>
              <a:t> Netbook</a:t>
            </a:r>
            <a:endParaRPr lang="en-US" sz="900" b="0">
              <a:cs typeface="Arial" charset="0"/>
            </a:endParaRPr>
          </a:p>
        </p:txBody>
      </p:sp>
      <p:pic>
        <p:nvPicPr>
          <p:cNvPr id="27667" name="Picture 85" descr="IPTV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34200" y="3427413"/>
            <a:ext cx="16764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4" name="TextBox 95"/>
          <p:cNvSpPr txBox="1">
            <a:spLocks noChangeArrowheads="1"/>
          </p:cNvSpPr>
          <p:nvPr/>
        </p:nvSpPr>
        <p:spPr bwMode="auto">
          <a:xfrm rot="1460365">
            <a:off x="1681740" y="2930928"/>
            <a:ext cx="2087758" cy="2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300000"/>
            </a:camera>
            <a:lightRig rig="threePt" dir="t"/>
          </a:scene3d>
        </p:spPr>
        <p:txBody>
          <a:bodyPr>
            <a:spAutoFit/>
          </a:bodyPr>
          <a:lstStyle/>
          <a:p>
            <a:pPr>
              <a:defRPr/>
            </a:pPr>
            <a:r>
              <a:rPr lang="en-US" b="0" i="1" dirty="0">
                <a:latin typeface="Arial" pitchFamily="34" charset="0"/>
                <a:ea typeface="ＭＳ Ｐゴシック" charset="-128"/>
                <a:cs typeface="+mn-cs"/>
              </a:rPr>
              <a:t>SDTV Quality  (100 dB PL)</a:t>
            </a:r>
          </a:p>
        </p:txBody>
      </p:sp>
      <p:sp>
        <p:nvSpPr>
          <p:cNvPr id="27669" name="TextBox 96"/>
          <p:cNvSpPr txBox="1">
            <a:spLocks noChangeArrowheads="1"/>
          </p:cNvSpPr>
          <p:nvPr/>
        </p:nvSpPr>
        <p:spPr bwMode="auto">
          <a:xfrm rot="1904830">
            <a:off x="2012950" y="2522538"/>
            <a:ext cx="2368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/>
              <a:t>HDTV IPTV Content  (75 dB PL)</a:t>
            </a:r>
          </a:p>
        </p:txBody>
      </p:sp>
      <p:cxnSp>
        <p:nvCxnSpPr>
          <p:cNvPr id="98" name="Straight Arrow Connector 97"/>
          <p:cNvCxnSpPr>
            <a:cxnSpLocks noChangeShapeType="1"/>
          </p:cNvCxnSpPr>
          <p:nvPr/>
        </p:nvCxnSpPr>
        <p:spPr bwMode="auto">
          <a:xfrm flipV="1">
            <a:off x="1371600" y="3960813"/>
            <a:ext cx="2286000" cy="190500"/>
          </a:xfrm>
          <a:prstGeom prst="straightConnector1">
            <a:avLst/>
          </a:prstGeom>
          <a:noFill/>
          <a:ln w="50800" algn="ctr">
            <a:solidFill>
              <a:srgbClr val="0070C0"/>
            </a:solidFill>
            <a:round/>
            <a:headEnd/>
            <a:tailEnd type="stealth" w="med" len="med"/>
          </a:ln>
        </p:spPr>
      </p:cxnSp>
      <p:cxnSp>
        <p:nvCxnSpPr>
          <p:cNvPr id="101" name="Straight Arrow Connector 100"/>
          <p:cNvCxnSpPr>
            <a:cxnSpLocks noChangeShapeType="1"/>
          </p:cNvCxnSpPr>
          <p:nvPr/>
        </p:nvCxnSpPr>
        <p:spPr bwMode="auto">
          <a:xfrm>
            <a:off x="4724400" y="3732213"/>
            <a:ext cx="2057400" cy="152400"/>
          </a:xfrm>
          <a:prstGeom prst="straightConnector1">
            <a:avLst/>
          </a:prstGeom>
          <a:noFill/>
          <a:ln w="50800" algn="ctr">
            <a:solidFill>
              <a:srgbClr val="0070C0"/>
            </a:solidFill>
            <a:round/>
            <a:headEnd/>
            <a:tailEnd type="stealth" w="med" len="med"/>
          </a:ln>
        </p:spPr>
      </p:cxnSp>
      <p:sp>
        <p:nvSpPr>
          <p:cNvPr id="8218" name="TextBox 102"/>
          <p:cNvSpPr txBox="1">
            <a:spLocks noChangeArrowheads="1"/>
          </p:cNvSpPr>
          <p:nvPr/>
        </p:nvSpPr>
        <p:spPr bwMode="auto">
          <a:xfrm rot="551530">
            <a:off x="1659138" y="3771443"/>
            <a:ext cx="1787187" cy="2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900000"/>
            </a:camera>
            <a:lightRig rig="threePt" dir="t"/>
          </a:scene3d>
        </p:spPr>
        <p:txBody>
          <a:bodyPr>
            <a:spAutoFit/>
          </a:bodyPr>
          <a:lstStyle/>
          <a:p>
            <a:pPr>
              <a:defRPr/>
            </a:pPr>
            <a:r>
              <a:rPr lang="en-US" b="0" i="1" dirty="0">
                <a:latin typeface="Arial" pitchFamily="34" charset="0"/>
                <a:ea typeface="ＭＳ Ｐゴシック" charset="-128"/>
                <a:cs typeface="+mn-cs"/>
              </a:rPr>
              <a:t>HD Content (90 dB PL)</a:t>
            </a:r>
          </a:p>
        </p:txBody>
      </p:sp>
      <p:pic>
        <p:nvPicPr>
          <p:cNvPr id="27673" name="Picture 7" descr="http://www.wdc.com/global/images/products/frnt/120/wdfMyBook_Premium_1C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98875" y="1293813"/>
            <a:ext cx="982663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4" name="TextBox 105"/>
          <p:cNvSpPr txBox="1">
            <a:spLocks noChangeArrowheads="1"/>
          </p:cNvSpPr>
          <p:nvPr/>
        </p:nvSpPr>
        <p:spPr bwMode="auto">
          <a:xfrm>
            <a:off x="4384675" y="1606550"/>
            <a:ext cx="5334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/>
              <a:t>NAS </a:t>
            </a:r>
            <a:br>
              <a:rPr lang="en-US" sz="1100"/>
            </a:br>
            <a:r>
              <a:rPr lang="en-US" sz="1100"/>
              <a:t>Drive</a:t>
            </a:r>
          </a:p>
        </p:txBody>
      </p:sp>
      <p:sp>
        <p:nvSpPr>
          <p:cNvPr id="27675" name="Text Box 58"/>
          <p:cNvSpPr txBox="1">
            <a:spLocks noChangeArrowheads="1"/>
          </p:cNvSpPr>
          <p:nvPr/>
        </p:nvSpPr>
        <p:spPr bwMode="auto">
          <a:xfrm>
            <a:off x="8382000" y="3656013"/>
            <a:ext cx="615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Arial" charset="0"/>
              </a:rPr>
              <a:t>DTV1 </a:t>
            </a:r>
          </a:p>
        </p:txBody>
      </p:sp>
      <p:pic>
        <p:nvPicPr>
          <p:cNvPr id="27676" name="Picture 85" descr="IPTV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23088" y="4418013"/>
            <a:ext cx="16764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7" name="Text Box 58"/>
          <p:cNvSpPr txBox="1">
            <a:spLocks noChangeArrowheads="1"/>
          </p:cNvSpPr>
          <p:nvPr/>
        </p:nvSpPr>
        <p:spPr bwMode="auto">
          <a:xfrm>
            <a:off x="8370888" y="4646613"/>
            <a:ext cx="615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Arial" charset="0"/>
              </a:rPr>
              <a:t>DTV2 </a:t>
            </a:r>
          </a:p>
        </p:txBody>
      </p:sp>
      <p:cxnSp>
        <p:nvCxnSpPr>
          <p:cNvPr id="75" name="Straight Arrow Connector 74"/>
          <p:cNvCxnSpPr>
            <a:cxnSpLocks noChangeShapeType="1"/>
          </p:cNvCxnSpPr>
          <p:nvPr/>
        </p:nvCxnSpPr>
        <p:spPr bwMode="auto">
          <a:xfrm>
            <a:off x="4649788" y="3884613"/>
            <a:ext cx="2208212" cy="990600"/>
          </a:xfrm>
          <a:prstGeom prst="straightConnector1">
            <a:avLst/>
          </a:prstGeom>
          <a:noFill/>
          <a:ln w="50800" algn="ctr">
            <a:solidFill>
              <a:srgbClr val="FF9933"/>
            </a:solidFill>
            <a:prstDash val="dash"/>
            <a:round/>
            <a:headEnd/>
            <a:tailEnd type="stealth" w="med" len="med"/>
          </a:ln>
        </p:spPr>
      </p:cxnSp>
      <p:cxnSp>
        <p:nvCxnSpPr>
          <p:cNvPr id="83" name="Straight Arrow Connector 82"/>
          <p:cNvCxnSpPr>
            <a:cxnSpLocks noChangeShapeType="1"/>
          </p:cNvCxnSpPr>
          <p:nvPr/>
        </p:nvCxnSpPr>
        <p:spPr bwMode="auto">
          <a:xfrm flipV="1">
            <a:off x="914400" y="4265613"/>
            <a:ext cx="2590800" cy="1295400"/>
          </a:xfrm>
          <a:prstGeom prst="straightConnector1">
            <a:avLst/>
          </a:prstGeom>
          <a:noFill/>
          <a:ln w="50800" algn="ctr">
            <a:solidFill>
              <a:srgbClr val="FF6600"/>
            </a:solidFill>
            <a:prstDash val="dash"/>
            <a:round/>
            <a:headEnd/>
            <a:tailEnd type="stealth" w="med" len="med"/>
          </a:ln>
        </p:spPr>
      </p:cxnSp>
      <p:sp>
        <p:nvSpPr>
          <p:cNvPr id="27680" name="TextBox 108"/>
          <p:cNvSpPr txBox="1">
            <a:spLocks noChangeArrowheads="1"/>
          </p:cNvSpPr>
          <p:nvPr/>
        </p:nvSpPr>
        <p:spPr bwMode="auto">
          <a:xfrm rot="-1549369">
            <a:off x="847725" y="4725988"/>
            <a:ext cx="2171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 i="1"/>
              <a:t>Bluray Content  (90 dB PL)</a:t>
            </a:r>
          </a:p>
        </p:txBody>
      </p:sp>
      <p:cxnSp>
        <p:nvCxnSpPr>
          <p:cNvPr id="27681" name="Straight Arrow Connector 71"/>
          <p:cNvCxnSpPr>
            <a:cxnSpLocks noChangeShapeType="1"/>
          </p:cNvCxnSpPr>
          <p:nvPr/>
        </p:nvCxnSpPr>
        <p:spPr bwMode="auto">
          <a:xfrm>
            <a:off x="3200400" y="1674813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pic>
        <p:nvPicPr>
          <p:cNvPr id="27682" name="Picture 26" descr="ESRD103_M_products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57200" y="5561013"/>
            <a:ext cx="10366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83" name="Text Box 50"/>
          <p:cNvSpPr txBox="1">
            <a:spLocks noChangeArrowheads="1"/>
          </p:cNvSpPr>
          <p:nvPr/>
        </p:nvSpPr>
        <p:spPr bwMode="auto">
          <a:xfrm>
            <a:off x="76200" y="5865813"/>
            <a:ext cx="188912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>
                <a:cs typeface="Arial" charset="0"/>
              </a:rPr>
              <a:t>STB-1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Example Networked Home Scenario:</a:t>
            </a:r>
            <a:br>
              <a:rPr lang="en-US" sz="2800" smtClean="0"/>
            </a:br>
            <a:r>
              <a:rPr lang="en-US" sz="2000" smtClean="0"/>
              <a:t>Network efficiency of UL MU-MIMO</a:t>
            </a:r>
          </a:p>
        </p:txBody>
      </p:sp>
      <p:sp>
        <p:nvSpPr>
          <p:cNvPr id="29698" name="Content Placeholder 3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Assumptions:  </a:t>
            </a:r>
          </a:p>
          <a:p>
            <a:pPr lvl="1"/>
            <a:r>
              <a:rPr lang="en-US" smtClean="0"/>
              <a:t>4 clients (2 antennas each) with UL traffic</a:t>
            </a:r>
          </a:p>
          <a:p>
            <a:pPr lvl="2"/>
            <a:r>
              <a:rPr lang="en-US" sz="1800" smtClean="0"/>
              <a:t>2 HD traffic flows with PL = {70,90} dB  </a:t>
            </a:r>
          </a:p>
          <a:p>
            <a:pPr lvl="2"/>
            <a:r>
              <a:rPr lang="en-US" sz="1800" smtClean="0"/>
              <a:t>1 blu-ray traffic flows with PL = {90} dB</a:t>
            </a:r>
          </a:p>
          <a:p>
            <a:pPr lvl="2"/>
            <a:r>
              <a:rPr lang="en-US" sz="1800" smtClean="0"/>
              <a:t>1 SD flow with PL = 100 dB.</a:t>
            </a:r>
          </a:p>
          <a:p>
            <a:pPr lvl="1"/>
            <a:r>
              <a:rPr lang="en-US" smtClean="0"/>
              <a:t>11ac AP with 8 antennas, 11n AP with 2 antennas.</a:t>
            </a:r>
          </a:p>
          <a:p>
            <a:pPr lvl="1"/>
            <a:r>
              <a:rPr lang="en-US" smtClean="0"/>
              <a:t>40 MHz BW, D-NLOS channel model</a:t>
            </a:r>
          </a:p>
          <a:p>
            <a:pPr lvl="1"/>
            <a:r>
              <a:rPr lang="en-US" smtClean="0"/>
              <a:t>Include all MAC overhead</a:t>
            </a:r>
          </a:p>
          <a:p>
            <a:pPr lvl="1"/>
            <a:r>
              <a:rPr lang="en-US" smtClean="0"/>
              <a:t>AP using MMSE receiver.</a:t>
            </a:r>
          </a:p>
          <a:p>
            <a:r>
              <a:rPr lang="en-US" smtClean="0"/>
              <a:t>Result:</a:t>
            </a:r>
          </a:p>
          <a:p>
            <a:pPr lvl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1806CCB-4D32-4370-9F2A-7295B8079C16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29700" name="TextBox 44"/>
          <p:cNvSpPr txBox="1">
            <a:spLocks noChangeArrowheads="1"/>
          </p:cNvSpPr>
          <p:nvPr/>
        </p:nvSpPr>
        <p:spPr bwMode="auto">
          <a:xfrm>
            <a:off x="838200" y="5410200"/>
            <a:ext cx="6156557" cy="923330"/>
          </a:xfrm>
          <a:prstGeom prst="rect">
            <a:avLst/>
          </a:prstGeom>
          <a:solidFill>
            <a:srgbClr val="FFC000"/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Preliminary spreadsheet analysis shows that </a:t>
            </a:r>
          </a:p>
          <a:p>
            <a:r>
              <a:rPr lang="en-US" sz="1800" dirty="0"/>
              <a:t>11n network </a:t>
            </a:r>
            <a:r>
              <a:rPr lang="en-US" sz="1800" dirty="0" smtClean="0"/>
              <a:t>almost saturates </a:t>
            </a:r>
            <a:r>
              <a:rPr lang="en-US" sz="1800" dirty="0"/>
              <a:t>with such UL traffic load</a:t>
            </a:r>
          </a:p>
          <a:p>
            <a:r>
              <a:rPr lang="en-US" sz="1800" dirty="0"/>
              <a:t>11ac with UL-MU MIMO uses &lt; </a:t>
            </a:r>
            <a:r>
              <a:rPr lang="en-US" sz="1800" dirty="0" smtClean="0"/>
              <a:t>45% </a:t>
            </a:r>
            <a:r>
              <a:rPr lang="en-US" sz="1800" dirty="0"/>
              <a:t>network capacity.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15017</TotalTime>
  <Words>870</Words>
  <Application>Microsoft Office PowerPoint</Application>
  <PresentationFormat>On-screen Show (4:3)</PresentationFormat>
  <Paragraphs>170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UL MU-MIMO for 11ac</vt:lpstr>
      <vt:lpstr>Slide 2</vt:lpstr>
      <vt:lpstr>Slide 3</vt:lpstr>
      <vt:lpstr>Slide 4</vt:lpstr>
      <vt:lpstr>Slide 5</vt:lpstr>
      <vt:lpstr>UL MU-MIMO MAC Protocol </vt:lpstr>
      <vt:lpstr>Throughput with UL MU-MIMO</vt:lpstr>
      <vt:lpstr>Example Networked Home Scenario</vt:lpstr>
      <vt:lpstr>Example Networked Home Scenario: Network efficiency of UL MU-MIMO</vt:lpstr>
      <vt:lpstr>Slide 10</vt:lpstr>
    </vt:vector>
  </TitlesOfParts>
  <Company>Qualcomm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Qualcomm</dc:creator>
  <cp:lastModifiedBy>Sampath, Hemanth</cp:lastModifiedBy>
  <cp:revision>285</cp:revision>
  <cp:lastPrinted>1998-02-10T13:28:06Z</cp:lastPrinted>
  <dcterms:created xsi:type="dcterms:W3CDTF">2007-11-09T04:49:36Z</dcterms:created>
  <dcterms:modified xsi:type="dcterms:W3CDTF">2009-07-15T20:47:05Z</dcterms:modified>
</cp:coreProperties>
</file>