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9"/>
  </p:notesMasterIdLst>
  <p:handoutMasterIdLst>
    <p:handoutMasterId r:id="rId10"/>
  </p:handoutMasterIdLst>
  <p:sldIdLst>
    <p:sldId id="269" r:id="rId2"/>
    <p:sldId id="270" r:id="rId3"/>
    <p:sldId id="317" r:id="rId4"/>
    <p:sldId id="308" r:id="rId5"/>
    <p:sldId id="318" r:id="rId6"/>
    <p:sldId id="319" r:id="rId7"/>
    <p:sldId id="322" r:id="rId8"/>
  </p:sldIdLst>
  <p:sldSz cx="9144000" cy="6858000" type="screen4x3"/>
  <p:notesSz cx="6734175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MS PGothic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MS PGothic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MS PGothic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MS PGothic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MS PGothic" pitchFamily="34" charset="-128"/>
        <a:cs typeface="Arial" charset="0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MS PGothic" pitchFamily="34" charset="-128"/>
        <a:cs typeface="Arial" charset="0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MS PGothic" pitchFamily="34" charset="-128"/>
        <a:cs typeface="Arial" charset="0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MS PGothic" pitchFamily="34" charset="-128"/>
        <a:cs typeface="Arial" charset="0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MS PGothic" pitchFamily="34" charset="-128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TR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FFCC"/>
    <a:srgbClr val="FF0000"/>
    <a:srgbClr val="FF9966"/>
    <a:srgbClr val="99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1789" autoAdjust="0"/>
    <p:restoredTop sz="94250" autoAdjust="0"/>
  </p:normalViewPr>
  <p:slideViewPr>
    <p:cSldViewPr>
      <p:cViewPr>
        <p:scale>
          <a:sx n="75" d="100"/>
          <a:sy n="75" d="100"/>
        </p:scale>
        <p:origin x="-34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38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219700" y="203200"/>
            <a:ext cx="8397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doc.: IEEE 802.11-yy/xxxxr0</a:t>
            </a:r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74688" y="203200"/>
            <a:ext cx="96361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Month Year</a:t>
            </a:r>
            <a:endParaRPr lang="en-US" altLang="ja-JP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465763" y="9548813"/>
            <a:ext cx="669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John Doe, Some Company</a:t>
            </a:r>
            <a:endParaRPr lang="en-US" altLang="ja-JP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36888" y="9548813"/>
            <a:ext cx="512762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BC4ADD23-C2C3-4341-95CC-39AB2125382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73100" y="411163"/>
            <a:ext cx="53879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ＭＳ Ｐゴシック" pitchFamily="50" charset="-128"/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73100" y="9548813"/>
            <a:ext cx="690563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altLang="ja-JP" b="0">
                <a:latin typeface="Times New Roman" pitchFamily="18" charset="0"/>
                <a:ea typeface="ＭＳ Ｐゴシック" pitchFamily="50" charset="-128"/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73100" y="9537700"/>
            <a:ext cx="553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ＭＳ Ｐゴシック" pitchFamily="50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260975" y="117475"/>
            <a:ext cx="8397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doc.: IEEE 802.11-yy/xxxxr0</a:t>
            </a:r>
            <a:endParaRPr lang="en-US" altLang="ja-JP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35000" y="117475"/>
            <a:ext cx="9636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Month Year</a:t>
            </a:r>
            <a:endParaRPr lang="en-US" altLang="ja-JP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9638" y="746125"/>
            <a:ext cx="4916487" cy="3687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686300"/>
            <a:ext cx="4940300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973638" y="9551988"/>
            <a:ext cx="11271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  <a:ea typeface="ＭＳ Ｐゴシック" pitchFamily="50" charset="-128"/>
                <a:cs typeface="+mn-cs"/>
              </a:defRPr>
            </a:lvl5pPr>
          </a:lstStyle>
          <a:p>
            <a:pPr lvl="4">
              <a:defRPr/>
            </a:pPr>
            <a:r>
              <a:rPr lang="ja-JP" altLang="en-US"/>
              <a:t>John Doe, Some Company</a:t>
            </a:r>
            <a:endParaRPr lang="en-US" altLang="ja-JP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14675" y="95519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C43C126C-B9CF-4BAB-AFB7-11311C172A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3263" y="9551988"/>
            <a:ext cx="690562" cy="19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 b="0">
                <a:latin typeface="Times New Roman" pitchFamily="18" charset="0"/>
                <a:ea typeface="ＭＳ Ｐゴシック" pitchFamily="50" charset="-128"/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263" y="9550400"/>
            <a:ext cx="53276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ＭＳ Ｐゴシック" pitchFamily="50" charset="-128"/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8650" y="315913"/>
            <a:ext cx="54768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ＭＳ Ｐゴシック" pitchFamily="50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ＭＳ Ｐ明朝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ＭＳ Ｐ明朝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ＭＳ Ｐ明朝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ＭＳ Ｐ明朝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ＭＳ Ｐ明朝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ja-JP" altLang="en-US" smtClean="0">
                <a:ea typeface="ＭＳ Ｐゴシック" pitchFamily="34" charset="-128"/>
              </a:rPr>
              <a:t>doc.: IEEE 802.11-yy/xxxxr0</a:t>
            </a:r>
            <a:endParaRPr lang="en-US" altLang="ja-JP" smtClean="0">
              <a:ea typeface="ＭＳ Ｐゴシック" pitchFamily="34" charset="-128"/>
            </a:endParaRP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ja-JP" altLang="en-US" smtClean="0">
                <a:ea typeface="ＭＳ Ｐゴシック" pitchFamily="34" charset="-128"/>
              </a:rPr>
              <a:t>Month Year</a:t>
            </a:r>
            <a:endParaRPr lang="en-US" altLang="ja-JP" smtClean="0">
              <a:ea typeface="ＭＳ Ｐゴシック" pitchFamily="34" charset="-128"/>
            </a:endParaRPr>
          </a:p>
        </p:txBody>
      </p:sp>
      <p:sp>
        <p:nvSpPr>
          <p:cNvPr id="31747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ja-JP" altLang="en-US" smtClean="0">
                <a:ea typeface="ＭＳ Ｐゴシック" pitchFamily="34" charset="-128"/>
              </a:rPr>
              <a:t>John Doe, Some Company</a:t>
            </a:r>
            <a:endParaRPr lang="en-US" altLang="ja-JP" smtClean="0">
              <a:ea typeface="ＭＳ Ｐゴシック" pitchFamily="34" charset="-128"/>
            </a:endParaRPr>
          </a:p>
        </p:txBody>
      </p:sp>
      <p:sp>
        <p:nvSpPr>
          <p:cNvPr id="3174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ea typeface="ＭＳ Ｐゴシック" pitchFamily="34" charset="-128"/>
              </a:rPr>
              <a:t>Page </a:t>
            </a:r>
            <a:fld id="{14300D69-EA2E-48DE-8408-D052A71AE8E8}" type="slidenum">
              <a:rPr lang="en-US" altLang="ja-JP" smtClean="0">
                <a:ea typeface="ＭＳ Ｐゴシック" pitchFamily="34" charset="-128"/>
              </a:rPr>
              <a:pPr>
                <a:defRPr/>
              </a:pPr>
              <a:t>1</a:t>
            </a:fld>
            <a:endParaRPr lang="en-US" altLang="ja-JP" smtClean="0">
              <a:ea typeface="ＭＳ Ｐゴシック" pitchFamily="34" charset="-128"/>
            </a:endParaRPr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3795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ja-JP" altLang="en-US" smtClean="0">
                <a:ea typeface="ＭＳ Ｐゴシック" pitchFamily="34" charset="-128"/>
              </a:rPr>
              <a:t>doc.: IEEE 802.11-yy/xxxxr0</a:t>
            </a:r>
            <a:endParaRPr lang="en-US" altLang="ja-JP" smtClean="0">
              <a:ea typeface="ＭＳ Ｐゴシック" pitchFamily="34" charset="-128"/>
            </a:endParaRPr>
          </a:p>
        </p:txBody>
      </p:sp>
      <p:sp>
        <p:nvSpPr>
          <p:cNvPr id="33796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ja-JP" altLang="en-US" smtClean="0">
                <a:ea typeface="ＭＳ Ｐゴシック" pitchFamily="34" charset="-128"/>
              </a:rPr>
              <a:t>Month Year</a:t>
            </a:r>
            <a:endParaRPr lang="en-US" altLang="ja-JP" smtClean="0">
              <a:ea typeface="ＭＳ Ｐゴシック" pitchFamily="34" charset="-128"/>
            </a:endParaRPr>
          </a:p>
        </p:txBody>
      </p:sp>
      <p:sp>
        <p:nvSpPr>
          <p:cNvPr id="33797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ja-JP" altLang="en-US" smtClean="0">
                <a:ea typeface="ＭＳ Ｐゴシック" pitchFamily="34" charset="-128"/>
              </a:rPr>
              <a:t>John Doe, Some Company</a:t>
            </a:r>
            <a:endParaRPr lang="en-US" altLang="ja-JP" smtClean="0">
              <a:ea typeface="ＭＳ Ｐゴシック" pitchFamily="34" charset="-128"/>
            </a:endParaRPr>
          </a:p>
        </p:txBody>
      </p:sp>
      <p:sp>
        <p:nvSpPr>
          <p:cNvPr id="33798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ea typeface="ＭＳ Ｐゴシック" pitchFamily="34" charset="-128"/>
              </a:rPr>
              <a:t>Page </a:t>
            </a:r>
            <a:fld id="{4C6841BF-20CE-4B72-99C1-DDACDFE9B10C}" type="slidenum">
              <a:rPr lang="en-US" altLang="ja-JP" smtClean="0">
                <a:ea typeface="ＭＳ Ｐゴシック" pitchFamily="34" charset="-128"/>
              </a:rPr>
              <a:pPr>
                <a:defRPr/>
              </a:pPr>
              <a:t>2</a:t>
            </a:fld>
            <a:endParaRPr lang="en-US" altLang="ja-JP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17D7FDAD-A0B6-4F97-A162-AA994D6599F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41C156F2-C85F-452A-8D97-D529FDBEC2B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05E3528-C8BE-4F9E-9A9C-772B6D6AEC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A651F92-5C19-4586-8A82-34C96D1117C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8B568F2-50A6-4183-A3F3-69C485FAC5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C7486DF-8FE5-4524-8DA4-54CA53A65E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B679000-05CC-4A44-A98A-D9C923EEE73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62BE74D-BE3F-423C-9E6A-4A49EDFCC5F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EA24BA8-19E2-4BD2-B031-AAE3E227226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D7C142F-F669-49BE-BA28-A053E201D2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ED4BB98-9518-4C5B-AE1D-4F8B0C434F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E85D5F3E-48EF-4ADF-9DB2-C1E1BE504A0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3543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6575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+mn-lt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26E2BC01-C6C3-40A4-AB2A-BB4715A4EA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54311" name="Rectangle 7"/>
          <p:cNvSpPr>
            <a:spLocks noChangeArrowheads="1"/>
          </p:cNvSpPr>
          <p:nvPr/>
        </p:nvSpPr>
        <p:spPr bwMode="auto">
          <a:xfrm>
            <a:off x="5238750" y="334963"/>
            <a:ext cx="3206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altLang="ja-JP" sz="1800">
                <a:latin typeface="Times New Roman" pitchFamily="18" charset="0"/>
              </a:rPr>
              <a:t>doc.:IEEE 802.11-09/0841r0</a:t>
            </a:r>
          </a:p>
        </p:txBody>
      </p:sp>
      <p:sp>
        <p:nvSpPr>
          <p:cNvPr id="35431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ＭＳ Ｐゴシック" pitchFamily="50" charset="-128"/>
              <a:cs typeface="+mn-cs"/>
            </a:endParaRPr>
          </a:p>
        </p:txBody>
      </p:sp>
      <p:sp>
        <p:nvSpPr>
          <p:cNvPr id="35431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 b="0">
                <a:latin typeface="Times New Roman" pitchFamily="18" charset="0"/>
                <a:ea typeface="ＭＳ Ｐゴシック" pitchFamily="50" charset="-128"/>
                <a:cs typeface="+mn-cs"/>
              </a:rPr>
              <a:t>Submission</a:t>
            </a:r>
          </a:p>
        </p:txBody>
      </p:sp>
      <p:sp>
        <p:nvSpPr>
          <p:cNvPr id="35431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ＭＳ Ｐゴシック" pitchFamily="50" charset="-128"/>
              <a:cs typeface="+mn-cs"/>
            </a:endParaRPr>
          </a:p>
        </p:txBody>
      </p:sp>
      <p:sp>
        <p:nvSpPr>
          <p:cNvPr id="2" name="Rectangle 9"/>
          <p:cNvSpPr>
            <a:spLocks noChangeArrowheads="1"/>
          </p:cNvSpPr>
          <p:nvPr userDrawn="1"/>
        </p:nvSpPr>
        <p:spPr bwMode="auto">
          <a:xfrm>
            <a:off x="6751638" y="6477000"/>
            <a:ext cx="148907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 b="0">
                <a:latin typeface="Times New Roman" pitchFamily="18" charset="0"/>
                <a:ea typeface="ＭＳ Ｐゴシック" pitchFamily="34" charset="-128"/>
              </a:rPr>
              <a:t>Vinko Erceg, Broadcom</a:t>
            </a:r>
          </a:p>
        </p:txBody>
      </p:sp>
      <p:sp>
        <p:nvSpPr>
          <p:cNvPr id="1037" name="Rectangle 13"/>
          <p:cNvSpPr>
            <a:spLocks noChangeArrowheads="1"/>
          </p:cNvSpPr>
          <p:nvPr userDrawn="1"/>
        </p:nvSpPr>
        <p:spPr bwMode="auto">
          <a:xfrm>
            <a:off x="571500" y="319088"/>
            <a:ext cx="1117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800">
                <a:latin typeface="Times New Roman" pitchFamily="18" charset="0"/>
              </a:rPr>
              <a:t>July 2009</a:t>
            </a:r>
            <a:endParaRPr lang="en-US" sz="18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+mj-lt"/>
          <a:ea typeface="MS PGothic" pitchFamily="34" charset="-128"/>
          <a:cs typeface="ＭＳ Ｐゴシック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b="1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200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ja-JP"/>
              <a:t>Slide </a:t>
            </a:r>
            <a:fld id="{885BA76C-5931-463D-886E-0BFF6CFAD809}" type="slidenum">
              <a:rPr lang="en-US" altLang="ja-JP"/>
              <a:pPr>
                <a:defRPr/>
              </a:pPr>
              <a:t>1</a:t>
            </a:fld>
            <a:endParaRPr lang="en-US" altLang="ja-JP"/>
          </a:p>
        </p:txBody>
      </p:sp>
      <p:sp>
        <p:nvSpPr>
          <p:cNvPr id="30749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Proposed Changes to the Selection Criteria</a:t>
            </a:r>
            <a:endParaRPr lang="ja-JP" altLang="en-US" smtClean="0"/>
          </a:p>
        </p:txBody>
      </p:sp>
      <p:sp>
        <p:nvSpPr>
          <p:cNvPr id="30750" name="Rectangle 17"/>
          <p:cNvSpPr>
            <a:spLocks noChangeArrowheads="1"/>
          </p:cNvSpPr>
          <p:nvPr/>
        </p:nvSpPr>
        <p:spPr bwMode="auto">
          <a:xfrm>
            <a:off x="685800" y="6858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endParaRPr kumimoji="1" lang="en-US" altLang="ja-JP" sz="320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30751" name="Rectangle 18"/>
          <p:cNvSpPr>
            <a:spLocks noChangeArrowheads="1"/>
          </p:cNvSpPr>
          <p:nvPr/>
        </p:nvSpPr>
        <p:spPr bwMode="auto">
          <a:xfrm>
            <a:off x="1066800" y="2286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kumimoji="1" lang="en-US" altLang="ja-JP" sz="2000">
                <a:latin typeface="Times New Roman" pitchFamily="18" charset="0"/>
              </a:rPr>
              <a:t>Authors: </a:t>
            </a:r>
            <a:endParaRPr kumimoji="1" lang="en-US" altLang="ja-JP" sz="2000" b="0">
              <a:latin typeface="Times New Roman" pitchFamily="18" charset="0"/>
            </a:endParaRPr>
          </a:p>
        </p:txBody>
      </p:sp>
      <p:sp>
        <p:nvSpPr>
          <p:cNvPr id="30752" name="Rectangle 3"/>
          <p:cNvSpPr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ctr">
              <a:spcBef>
                <a:spcPct val="20000"/>
              </a:spcBef>
            </a:pPr>
            <a:r>
              <a:rPr kumimoji="1" lang="en-US" altLang="ja-JP" sz="2000">
                <a:latin typeface="Times New Roman" pitchFamily="18" charset="0"/>
              </a:rPr>
              <a:t>Date:</a:t>
            </a:r>
            <a:r>
              <a:rPr kumimoji="1" lang="en-US" altLang="ja-JP" sz="2000" b="0">
                <a:latin typeface="Times New Roman" pitchFamily="18" charset="0"/>
              </a:rPr>
              <a:t> 2009-07-14</a:t>
            </a:r>
          </a:p>
        </p:txBody>
      </p:sp>
      <p:graphicFrame>
        <p:nvGraphicFramePr>
          <p:cNvPr id="30747" name="Object 27"/>
          <p:cNvGraphicFramePr>
            <a:graphicFrameLocks noChangeAspect="1"/>
          </p:cNvGraphicFramePr>
          <p:nvPr/>
        </p:nvGraphicFramePr>
        <p:xfrm>
          <a:off x="1044575" y="2678113"/>
          <a:ext cx="6872288" cy="4911725"/>
        </p:xfrm>
        <a:graphic>
          <a:graphicData uri="http://schemas.openxmlformats.org/presentationml/2006/ole">
            <p:oleObj spid="_x0000_s30747" name="Document" r:id="rId4" imgW="10221507" imgH="733470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Abstract</a:t>
            </a:r>
          </a:p>
        </p:txBody>
      </p:sp>
      <p:sp>
        <p:nvSpPr>
          <p:cNvPr id="32770" name="Content Placeholder 7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4800600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b="0" smtClean="0"/>
              <a:t>This presentation discusses proposed changes to the Selection Criteria document 11-09/0059r4</a:t>
            </a:r>
          </a:p>
          <a:p>
            <a:pPr eaLnBrk="1" hangingPunct="1">
              <a:buFontTx/>
              <a:buNone/>
            </a:pPr>
            <a:endParaRPr lang="en-US" b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2E708B16-58BA-4C6D-B08D-1140DCA26BF3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Proposed Methodology (1)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r>
              <a:rPr lang="en-US" b="0" smtClean="0"/>
              <a:t>From the Selection Criteria document 11-09/0059r4 that was accepted by the Task Group:</a:t>
            </a:r>
          </a:p>
          <a:p>
            <a:pPr lvl="1"/>
            <a:r>
              <a:rPr lang="en-US" smtClean="0"/>
              <a:t>4. a) The Specification Framework document shall be created by incorporating individual Functional Blocks that have been approved by the Taskgroup with 75% approval </a:t>
            </a:r>
          </a:p>
          <a:p>
            <a:pPr lvl="1"/>
            <a:r>
              <a:rPr lang="en-US" smtClean="0"/>
              <a:t>5. After Taskgroup approval (75% approval vote) of the Specification Framework document, Ad Hoc Sub groups will be created, organized by Functional Block(s), as outlined in the Specification Framework.</a:t>
            </a:r>
          </a:p>
          <a:p>
            <a:r>
              <a:rPr lang="en-US" b="0" smtClean="0"/>
              <a:t>The above text specifies that Functional Blocks are first “down selected” by the Task Group before Ad Hoc groups are created for further development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Proposed Methodology (2)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r>
              <a:rPr lang="en-US" b="0" smtClean="0"/>
              <a:t>Seems like that different approach was suggested in the document 09/0633</a:t>
            </a:r>
          </a:p>
          <a:p>
            <a:pPr lvl="1"/>
            <a:r>
              <a:rPr lang="en-US" smtClean="0"/>
              <a:t>Specification Framework document may include many candidate functional blocks</a:t>
            </a:r>
          </a:p>
          <a:p>
            <a:pPr lvl="1"/>
            <a:r>
              <a:rPr lang="en-US" smtClean="0"/>
              <a:t>Task Group accepts many candidate Functional Blocks</a:t>
            </a:r>
          </a:p>
          <a:p>
            <a:pPr lvl="1"/>
            <a:r>
              <a:rPr lang="en-US" smtClean="0"/>
              <a:t>Functional blocks may be further investigated in the Ad Hoc groups</a:t>
            </a:r>
          </a:p>
          <a:p>
            <a:r>
              <a:rPr lang="en-US" b="0" smtClean="0"/>
              <a:t>However, Specification Framework document will most likely require some form of downselection to be accepted by the Task Group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Proposed Methodology (3) 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pPr marL="457200" indent="-457200">
              <a:lnSpc>
                <a:spcPct val="90000"/>
              </a:lnSpc>
            </a:pPr>
            <a:r>
              <a:rPr lang="en-US" b="0" smtClean="0"/>
              <a:t>We see three possibilities how to proceed with the creation of the Specification Framework document:</a:t>
            </a:r>
          </a:p>
          <a:p>
            <a:pPr marL="838200" lvl="1" indent="-381000">
              <a:lnSpc>
                <a:spcPct val="90000"/>
              </a:lnSpc>
            </a:pPr>
            <a:r>
              <a:rPr lang="en-US" smtClean="0"/>
              <a:t>Downselect the Functional Block in the Task Group</a:t>
            </a:r>
          </a:p>
          <a:p>
            <a:pPr marL="1371600" lvl="2" indent="-457200">
              <a:lnSpc>
                <a:spcPct val="90000"/>
              </a:lnSpc>
            </a:pPr>
            <a:r>
              <a:rPr lang="en-US" smtClean="0"/>
              <a:t>Agrees with the Selection Criteria document 11-09/0059r4 wording</a:t>
            </a:r>
          </a:p>
          <a:p>
            <a:pPr marL="838200" lvl="1" indent="-381000">
              <a:lnSpc>
                <a:spcPct val="90000"/>
              </a:lnSpc>
            </a:pPr>
            <a:r>
              <a:rPr lang="en-US" smtClean="0"/>
              <a:t>Create Ad Hoc groups first that would propose downselected Functional Blocks</a:t>
            </a:r>
          </a:p>
          <a:p>
            <a:pPr marL="1371600" lvl="2" indent="-457200">
              <a:lnSpc>
                <a:spcPct val="90000"/>
              </a:lnSpc>
            </a:pPr>
            <a:r>
              <a:rPr lang="en-US" smtClean="0"/>
              <a:t>Clause 5 of the Selection Criteria document 11-09/0059r4 needs to be changed and voted on again</a:t>
            </a:r>
          </a:p>
          <a:p>
            <a:pPr marL="838200" lvl="1" indent="-381000">
              <a:lnSpc>
                <a:spcPct val="90000"/>
              </a:lnSpc>
            </a:pPr>
            <a:r>
              <a:rPr lang="en-US" smtClean="0"/>
              <a:t>Task Group to divide the Functional Requirements document into two parts:</a:t>
            </a:r>
          </a:p>
          <a:p>
            <a:pPr marL="1371600" lvl="2" indent="-457200">
              <a:lnSpc>
                <a:spcPct val="90000"/>
              </a:lnSpc>
            </a:pPr>
            <a:r>
              <a:rPr lang="en-US" smtClean="0"/>
              <a:t>Basic (Core) Functional Blocks Set</a:t>
            </a:r>
          </a:p>
          <a:p>
            <a:pPr marL="1676400" lvl="3" indent="-304800">
              <a:lnSpc>
                <a:spcPct val="90000"/>
              </a:lnSpc>
            </a:pPr>
            <a:r>
              <a:rPr lang="en-US" smtClean="0"/>
              <a:t>Mandatory or optional features</a:t>
            </a:r>
          </a:p>
          <a:p>
            <a:pPr marL="1371600" lvl="2" indent="-457200">
              <a:lnSpc>
                <a:spcPct val="90000"/>
              </a:lnSpc>
            </a:pPr>
            <a:r>
              <a:rPr lang="en-US" smtClean="0"/>
              <a:t>Functional Blocks Set to be investigated in the Ad Hoc groups</a:t>
            </a:r>
          </a:p>
          <a:p>
            <a:pPr marL="1676400" lvl="3" indent="-304800">
              <a:lnSpc>
                <a:spcPct val="90000"/>
              </a:lnSpc>
            </a:pPr>
            <a:r>
              <a:rPr lang="en-US" smtClean="0"/>
              <a:t>May become later a part of the Basic Feature Set (mandatory or optional)   </a:t>
            </a:r>
          </a:p>
          <a:p>
            <a:pPr marL="838200" lvl="1" indent="-381000">
              <a:lnSpc>
                <a:spcPct val="90000"/>
              </a:lnSpc>
              <a:buFontTx/>
              <a:buNone/>
            </a:pPr>
            <a:r>
              <a:rPr lang="en-US" b="1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smtClean="0"/>
              <a:t>Proposed Methodology (4) 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600200"/>
            <a:ext cx="8001000" cy="6096000"/>
          </a:xfrm>
        </p:spPr>
        <p:txBody>
          <a:bodyPr/>
          <a:lstStyle/>
          <a:p>
            <a:pPr marL="457200" indent="-457200">
              <a:lnSpc>
                <a:spcPct val="90000"/>
              </a:lnSpc>
            </a:pPr>
            <a:r>
              <a:rPr lang="en-US" smtClean="0"/>
              <a:t>Task Group or Ad Hoc group Functional Blocks downselection process</a:t>
            </a:r>
          </a:p>
          <a:p>
            <a:pPr marL="838200" lvl="1" indent="-381000">
              <a:lnSpc>
                <a:spcPct val="90000"/>
              </a:lnSpc>
            </a:pPr>
            <a:r>
              <a:rPr lang="en-US" smtClean="0"/>
              <a:t>Pros: </a:t>
            </a:r>
          </a:p>
          <a:p>
            <a:pPr marL="1371600" lvl="2" indent="-457200">
              <a:lnSpc>
                <a:spcPct val="90000"/>
              </a:lnSpc>
            </a:pPr>
            <a:r>
              <a:rPr lang="en-US" smtClean="0"/>
              <a:t>Process most likely open to more options to be investigated</a:t>
            </a:r>
          </a:p>
          <a:p>
            <a:pPr marL="838200" lvl="1" indent="-381000">
              <a:lnSpc>
                <a:spcPct val="90000"/>
              </a:lnSpc>
            </a:pPr>
            <a:r>
              <a:rPr lang="en-US" smtClean="0"/>
              <a:t>Cons: </a:t>
            </a:r>
          </a:p>
          <a:p>
            <a:pPr marL="1371600" lvl="2" indent="-457200">
              <a:lnSpc>
                <a:spcPct val="90000"/>
              </a:lnSpc>
            </a:pPr>
            <a:r>
              <a:rPr lang="en-US" smtClean="0"/>
              <a:t>Downselection process may prove to be difficult and lengthy </a:t>
            </a:r>
          </a:p>
          <a:p>
            <a:pPr marL="1371600" lvl="2" indent="-457200">
              <a:lnSpc>
                <a:spcPct val="90000"/>
              </a:lnSpc>
            </a:pPr>
            <a:r>
              <a:rPr lang="en-US" smtClean="0"/>
              <a:t>Many techniques will most likely be investigated in parallel</a:t>
            </a:r>
          </a:p>
          <a:p>
            <a:pPr marL="457200" indent="-457200">
              <a:lnSpc>
                <a:spcPct val="90000"/>
              </a:lnSpc>
            </a:pPr>
            <a:r>
              <a:rPr lang="en-US" smtClean="0"/>
              <a:t>Two part Specification Framework document</a:t>
            </a:r>
            <a:r>
              <a:rPr lang="en-US" b="0" smtClean="0"/>
              <a:t> </a:t>
            </a:r>
            <a:endParaRPr lang="en-US" smtClean="0"/>
          </a:p>
          <a:p>
            <a:pPr marL="838200" lvl="1" indent="-381000">
              <a:lnSpc>
                <a:spcPct val="90000"/>
              </a:lnSpc>
            </a:pPr>
            <a:r>
              <a:rPr lang="en-US" smtClean="0"/>
              <a:t>Pros: </a:t>
            </a:r>
          </a:p>
          <a:p>
            <a:pPr marL="1371600" lvl="2" indent="-457200">
              <a:lnSpc>
                <a:spcPct val="90000"/>
              </a:lnSpc>
            </a:pPr>
            <a:r>
              <a:rPr lang="en-US" smtClean="0"/>
              <a:t>It may be easier to agree upon a Basic Functional Blocks Set</a:t>
            </a:r>
          </a:p>
          <a:p>
            <a:pPr marL="1371600" lvl="2" indent="-457200">
              <a:lnSpc>
                <a:spcPct val="90000"/>
              </a:lnSpc>
            </a:pPr>
            <a:r>
              <a:rPr lang="en-US" smtClean="0"/>
              <a:t>Specification development for the Basic Functional Blocks Set may start early</a:t>
            </a:r>
          </a:p>
          <a:p>
            <a:pPr marL="1371600" lvl="2" indent="-457200">
              <a:lnSpc>
                <a:spcPct val="90000"/>
              </a:lnSpc>
            </a:pPr>
            <a:r>
              <a:rPr lang="en-US" smtClean="0"/>
              <a:t>Potentially less difficult and faster standardization process</a:t>
            </a:r>
          </a:p>
          <a:p>
            <a:pPr marL="838200" lvl="1" indent="-381000">
              <a:lnSpc>
                <a:spcPct val="90000"/>
              </a:lnSpc>
            </a:pPr>
            <a:r>
              <a:rPr lang="en-US" smtClean="0"/>
              <a:t>Cons:</a:t>
            </a:r>
          </a:p>
          <a:p>
            <a:pPr marL="1371600" lvl="2" indent="-457200">
              <a:lnSpc>
                <a:spcPct val="90000"/>
              </a:lnSpc>
            </a:pPr>
            <a:r>
              <a:rPr lang="en-US" smtClean="0"/>
              <a:t>Process most likely open to less options to be investigated</a:t>
            </a:r>
          </a:p>
          <a:p>
            <a:pPr marL="1676400" lvl="3" indent="-304800">
              <a:lnSpc>
                <a:spcPct val="90000"/>
              </a:lnSpc>
            </a:pPr>
            <a:r>
              <a:rPr lang="en-US" smtClean="0"/>
              <a:t>Depends on the Functional Blocks Set to be investigated voted by the Task Group</a:t>
            </a:r>
          </a:p>
          <a:p>
            <a:pPr marL="838200" lvl="1" indent="-381000">
              <a:lnSpc>
                <a:spcPct val="90000"/>
              </a:lnSpc>
            </a:pPr>
            <a:endParaRPr lang="en-US" smtClean="0"/>
          </a:p>
          <a:p>
            <a:pPr marL="838200" lvl="1" indent="-381000">
              <a:lnSpc>
                <a:spcPct val="90000"/>
              </a:lnSpc>
              <a:buFontTx/>
              <a:buNone/>
            </a:pPr>
            <a:r>
              <a:rPr lang="en-US" smtClean="0"/>
              <a:t>   </a:t>
            </a:r>
          </a:p>
          <a:p>
            <a:pPr marL="838200" lvl="1" indent="-381000">
              <a:lnSpc>
                <a:spcPct val="90000"/>
              </a:lnSpc>
              <a:buFontTx/>
              <a:buNone/>
            </a:pPr>
            <a:r>
              <a:rPr lang="en-US" b="1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Discussion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smtClean="0"/>
              <a:t>Two part Specification Framework document may allow for potentially less difficult and faster standardization process</a:t>
            </a:r>
          </a:p>
          <a:p>
            <a:pPr lvl="1"/>
            <a:r>
              <a:rPr lang="en-US" smtClean="0"/>
              <a:t>For the Task Group, it may be easier to select a Basic (Core) Functional Blocks set and then to move on to promising Functional Blocks to be investigated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14265</TotalTime>
  <Words>453</Words>
  <Application>Microsoft PowerPoint</Application>
  <PresentationFormat>On-screen Show (4:3)</PresentationFormat>
  <Paragraphs>60</Paragraphs>
  <Slides>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MS PGothic</vt:lpstr>
      <vt:lpstr>Times New Roman</vt:lpstr>
      <vt:lpstr>ＭＳ Ｐ明朝</vt:lpstr>
      <vt:lpstr>802-11-Submission</vt:lpstr>
      <vt:lpstr>Document</vt:lpstr>
      <vt:lpstr>Proposed Changes to the Selection Criteria</vt:lpstr>
      <vt:lpstr>Abstract</vt:lpstr>
      <vt:lpstr>Proposed Methodology (1)</vt:lpstr>
      <vt:lpstr>Proposed Methodology (2)</vt:lpstr>
      <vt:lpstr>Proposed Methodology (3) </vt:lpstr>
      <vt:lpstr>Proposed Methodology (4) </vt:lpstr>
      <vt:lpstr>Discussion</vt:lpstr>
    </vt:vector>
  </TitlesOfParts>
  <Company>Broadcom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Changes Selection Criteria</dc:title>
  <dc:creator>Broadcom</dc:creator>
  <cp:lastModifiedBy>verceg</cp:lastModifiedBy>
  <cp:revision>297</cp:revision>
  <cp:lastPrinted>1998-02-10T13:28:06Z</cp:lastPrinted>
  <dcterms:created xsi:type="dcterms:W3CDTF">2007-11-09T04:49:36Z</dcterms:created>
  <dcterms:modified xsi:type="dcterms:W3CDTF">2009-07-14T19:27:33Z</dcterms:modified>
</cp:coreProperties>
</file>