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gif" ContentType="image/gif"/>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257" r:id="rId3"/>
    <p:sldId id="272" r:id="rId4"/>
    <p:sldId id="274" r:id="rId5"/>
    <p:sldId id="275" r:id="rId6"/>
    <p:sldId id="276" r:id="rId7"/>
    <p:sldId id="278" r:id="rId8"/>
    <p:sldId id="277" r:id="rId9"/>
    <p:sldId id="270" r:id="rId10"/>
    <p:sldId id="283" r:id="rId11"/>
    <p:sldId id="271" r:id="rId12"/>
    <p:sldId id="282" r:id="rId13"/>
    <p:sldId id="280" r:id="rId14"/>
    <p:sldId id="281"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322" autoAdjust="0"/>
    <p:restoredTop sz="94660"/>
  </p:normalViewPr>
  <p:slideViewPr>
    <p:cSldViewPr>
      <p:cViewPr varScale="1">
        <p:scale>
          <a:sx n="121" d="100"/>
          <a:sy n="121" d="100"/>
        </p:scale>
        <p:origin x="-52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4E39CA88-CEC0-4A03-AE42-6521BD4C9878}"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dirty="0" smtClean="0"/>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a:t>Month Year</a:t>
            </a:r>
          </a:p>
        </p:txBody>
      </p:sp>
      <p:sp>
        <p:nvSpPr>
          <p:cNvPr id="1536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5E370F36-E483-4DBF-9278-192021FC8847}"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t>doc.: IEEE 802.11-yy/xxxxr0</a:t>
            </a:r>
          </a:p>
        </p:txBody>
      </p:sp>
      <p:sp>
        <p:nvSpPr>
          <p:cNvPr id="16387" name="Rectangle 3"/>
          <p:cNvSpPr>
            <a:spLocks noGrp="1" noChangeArrowheads="1"/>
          </p:cNvSpPr>
          <p:nvPr>
            <p:ph type="dt" sz="quarter" idx="1"/>
          </p:nvPr>
        </p:nvSpPr>
        <p:spPr>
          <a:noFill/>
        </p:spPr>
        <p:txBody>
          <a:bodyPr/>
          <a:lstStyle/>
          <a:p>
            <a:r>
              <a:rPr lang="en-US"/>
              <a:t>Month Year</a:t>
            </a:r>
          </a:p>
        </p:txBody>
      </p:sp>
      <p:sp>
        <p:nvSpPr>
          <p:cNvPr id="16388" name="Rectangle 6"/>
          <p:cNvSpPr>
            <a:spLocks noGrp="1" noChangeArrowheads="1"/>
          </p:cNvSpPr>
          <p:nvPr>
            <p:ph type="ftr" sz="quarter" idx="4"/>
          </p:nvPr>
        </p:nvSpPr>
        <p:spPr>
          <a:noFill/>
        </p:spPr>
        <p:txBody>
          <a:bodyPr/>
          <a:lstStyle/>
          <a:p>
            <a:pPr lvl="4"/>
            <a:r>
              <a:rPr lang="en-US"/>
              <a:t>John Doe, Some Company</a:t>
            </a:r>
          </a:p>
        </p:txBody>
      </p:sp>
      <p:sp>
        <p:nvSpPr>
          <p:cNvPr id="16389" name="Rectangle 7"/>
          <p:cNvSpPr>
            <a:spLocks noGrp="1" noChangeArrowheads="1"/>
          </p:cNvSpPr>
          <p:nvPr>
            <p:ph type="sldNum" sz="quarter" idx="5"/>
          </p:nvPr>
        </p:nvSpPr>
        <p:spPr>
          <a:noFill/>
        </p:spPr>
        <p:txBody>
          <a:bodyPr/>
          <a:lstStyle/>
          <a:p>
            <a:r>
              <a:rPr lang="en-US"/>
              <a:t>Page </a:t>
            </a:r>
            <a:fld id="{08C66AD3-1886-4057-A8CE-D27D0F027FC3}" type="slidenum">
              <a:rPr lang="en-US"/>
              <a:pPr/>
              <a:t>1</a:t>
            </a:fld>
            <a:endParaRPr 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p:spPr>
        <p:txBody>
          <a:bodyPr/>
          <a:lstStyle/>
          <a:p>
            <a:r>
              <a:rPr lang="en-US"/>
              <a:t>doc.: IEEE 802.11-yy/xxxxr0</a:t>
            </a:r>
          </a:p>
        </p:txBody>
      </p:sp>
      <p:sp>
        <p:nvSpPr>
          <p:cNvPr id="17411" name="Rectangle 3"/>
          <p:cNvSpPr>
            <a:spLocks noGrp="1" noChangeArrowheads="1"/>
          </p:cNvSpPr>
          <p:nvPr>
            <p:ph type="dt" sz="quarter" idx="1"/>
          </p:nvPr>
        </p:nvSpPr>
        <p:spPr>
          <a:noFill/>
        </p:spPr>
        <p:txBody>
          <a:bodyPr/>
          <a:lstStyle/>
          <a:p>
            <a:r>
              <a:rPr lang="en-US"/>
              <a:t>Month Year</a:t>
            </a:r>
          </a:p>
        </p:txBody>
      </p:sp>
      <p:sp>
        <p:nvSpPr>
          <p:cNvPr id="17412" name="Rectangle 6"/>
          <p:cNvSpPr>
            <a:spLocks noGrp="1" noChangeArrowheads="1"/>
          </p:cNvSpPr>
          <p:nvPr>
            <p:ph type="ftr" sz="quarter" idx="4"/>
          </p:nvPr>
        </p:nvSpPr>
        <p:spPr>
          <a:noFill/>
        </p:spPr>
        <p:txBody>
          <a:bodyPr/>
          <a:lstStyle/>
          <a:p>
            <a:pPr lvl="4"/>
            <a:r>
              <a:rPr lang="en-US"/>
              <a:t>John Doe, Some Company</a:t>
            </a:r>
          </a:p>
        </p:txBody>
      </p:sp>
      <p:sp>
        <p:nvSpPr>
          <p:cNvPr id="17413" name="Rectangle 7"/>
          <p:cNvSpPr>
            <a:spLocks noGrp="1" noChangeArrowheads="1"/>
          </p:cNvSpPr>
          <p:nvPr>
            <p:ph type="sldNum" sz="quarter" idx="5"/>
          </p:nvPr>
        </p:nvSpPr>
        <p:spPr>
          <a:noFill/>
        </p:spPr>
        <p:txBody>
          <a:bodyPr/>
          <a:lstStyle/>
          <a:p>
            <a:r>
              <a:rPr lang="en-US"/>
              <a:t>Page </a:t>
            </a:r>
            <a:fld id="{2A8E5807-5337-40DE-881D-943F6596256E}" type="slidenum">
              <a:rPr lang="en-US"/>
              <a:pPr/>
              <a:t>2</a:t>
            </a:fld>
            <a:endParaRPr lang="en-US"/>
          </a:p>
        </p:txBody>
      </p:sp>
      <p:sp>
        <p:nvSpPr>
          <p:cNvPr id="17414" name="Rectangle 2"/>
          <p:cNvSpPr>
            <a:spLocks noGrp="1" noRot="1" noChangeAspect="1" noChangeArrowheads="1" noTextEdit="1"/>
          </p:cNvSpPr>
          <p:nvPr>
            <p:ph type="sldImg"/>
          </p:nvPr>
        </p:nvSpPr>
        <p:spPr>
          <a:xfrm>
            <a:off x="1154113" y="701675"/>
            <a:ext cx="4625975" cy="3468688"/>
          </a:xfrm>
          <a:ln cap="flat"/>
        </p:spPr>
      </p:sp>
      <p:sp>
        <p:nvSpPr>
          <p:cNvPr id="17415"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t>July 2009</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Victoria Poncini, Microsoft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C0F20A5-C1CC-421A-8563-338E8DCDEDA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pPr>
              <a:defRPr/>
            </a:pPr>
            <a:r>
              <a:rPr lang="en-US"/>
              <a:t>Month Year</a:t>
            </a:r>
          </a:p>
        </p:txBody>
      </p:sp>
      <p:sp>
        <p:nvSpPr>
          <p:cNvPr id="5" name="Footer Placeholder 4"/>
          <p:cNvSpPr>
            <a:spLocks noGrp="1"/>
          </p:cNvSpPr>
          <p:nvPr>
            <p:ph type="ftr" sz="quarter" idx="11"/>
          </p:nvPr>
        </p:nvSpPr>
        <p:spPr/>
        <p:txBody>
          <a:bodyPr/>
          <a:lstStyle>
            <a:lvl1pPr>
              <a:defRPr smtClean="0"/>
            </a:lvl1pPr>
          </a:lstStyle>
          <a:p>
            <a:pPr>
              <a:defRPr/>
            </a:pPr>
            <a:r>
              <a:rPr lang="en-US"/>
              <a:t>John Doe, Some Company</a:t>
            </a:r>
          </a:p>
        </p:txBody>
      </p:sp>
      <p:sp>
        <p:nvSpPr>
          <p:cNvPr id="6" name="Slide Number Placeholder 5"/>
          <p:cNvSpPr>
            <a:spLocks noGrp="1"/>
          </p:cNvSpPr>
          <p:nvPr>
            <p:ph type="sldNum" sz="quarter" idx="12"/>
          </p:nvPr>
        </p:nvSpPr>
        <p:spPr/>
        <p:txBody>
          <a:bodyPr/>
          <a:lstStyle>
            <a:lvl1pPr>
              <a:defRPr smtClean="0"/>
            </a:lvl1pPr>
          </a:lstStyle>
          <a:p>
            <a:pPr>
              <a:defRPr/>
            </a:pPr>
            <a:r>
              <a:rPr lang="en-US"/>
              <a:t>Slide </a:t>
            </a:r>
            <a:fld id="{D9CCC11A-05C0-487B-8915-BC3C3EA2921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pPr>
              <a:defRPr/>
            </a:pPr>
            <a:r>
              <a:rPr lang="en-US"/>
              <a:t>Month Year</a:t>
            </a:r>
          </a:p>
        </p:txBody>
      </p:sp>
      <p:sp>
        <p:nvSpPr>
          <p:cNvPr id="5" name="Footer Placeholder 4"/>
          <p:cNvSpPr>
            <a:spLocks noGrp="1"/>
          </p:cNvSpPr>
          <p:nvPr>
            <p:ph type="ftr" sz="quarter" idx="11"/>
          </p:nvPr>
        </p:nvSpPr>
        <p:spPr/>
        <p:txBody>
          <a:bodyPr/>
          <a:lstStyle>
            <a:lvl1pPr>
              <a:defRPr smtClean="0"/>
            </a:lvl1pPr>
          </a:lstStyle>
          <a:p>
            <a:pPr>
              <a:defRPr/>
            </a:pPr>
            <a:r>
              <a:rPr lang="en-US"/>
              <a:t>John Doe, Some Company</a:t>
            </a:r>
          </a:p>
        </p:txBody>
      </p:sp>
      <p:sp>
        <p:nvSpPr>
          <p:cNvPr id="6" name="Slide Number Placeholder 5"/>
          <p:cNvSpPr>
            <a:spLocks noGrp="1"/>
          </p:cNvSpPr>
          <p:nvPr>
            <p:ph type="sldNum" sz="quarter" idx="12"/>
          </p:nvPr>
        </p:nvSpPr>
        <p:spPr/>
        <p:txBody>
          <a:bodyPr/>
          <a:lstStyle>
            <a:lvl1pPr>
              <a:defRPr smtClean="0"/>
            </a:lvl1pPr>
          </a:lstStyle>
          <a:p>
            <a:pPr>
              <a:defRPr/>
            </a:pPr>
            <a:r>
              <a:rPr lang="en-US"/>
              <a:t>Slide </a:t>
            </a:r>
            <a:fld id="{EE87B677-1623-4FE2-9C4E-F95EB355D64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t>July 2009</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Victoria Poncini, Microsoft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EB67E61-BCA0-4971-BB4F-A0D0DC5AB1D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smtClean="0"/>
            </a:lvl1pPr>
          </a:lstStyle>
          <a:p>
            <a:pPr>
              <a:defRPr/>
            </a:pPr>
            <a:r>
              <a:rPr lang="en-US"/>
              <a:t>Month Year</a:t>
            </a:r>
          </a:p>
        </p:txBody>
      </p:sp>
      <p:sp>
        <p:nvSpPr>
          <p:cNvPr id="5" name="Footer Placeholder 4"/>
          <p:cNvSpPr>
            <a:spLocks noGrp="1"/>
          </p:cNvSpPr>
          <p:nvPr>
            <p:ph type="ftr" sz="quarter" idx="11"/>
          </p:nvPr>
        </p:nvSpPr>
        <p:spPr/>
        <p:txBody>
          <a:bodyPr/>
          <a:lstStyle>
            <a:lvl1pPr>
              <a:defRPr smtClean="0"/>
            </a:lvl1pPr>
          </a:lstStyle>
          <a:p>
            <a:pPr>
              <a:defRPr/>
            </a:pPr>
            <a:r>
              <a:rPr lang="en-US"/>
              <a:t>John Doe, Some Company</a:t>
            </a:r>
          </a:p>
        </p:txBody>
      </p:sp>
      <p:sp>
        <p:nvSpPr>
          <p:cNvPr id="6" name="Slide Number Placeholder 5"/>
          <p:cNvSpPr>
            <a:spLocks noGrp="1"/>
          </p:cNvSpPr>
          <p:nvPr>
            <p:ph type="sldNum" sz="quarter" idx="12"/>
          </p:nvPr>
        </p:nvSpPr>
        <p:spPr/>
        <p:txBody>
          <a:bodyPr/>
          <a:lstStyle>
            <a:lvl1pPr>
              <a:defRPr smtClean="0"/>
            </a:lvl1pPr>
          </a:lstStyle>
          <a:p>
            <a:pPr>
              <a:defRPr/>
            </a:pPr>
            <a:r>
              <a:rPr lang="en-US"/>
              <a:t>Slide </a:t>
            </a:r>
            <a:fld id="{E36D4CBB-8BE3-465E-A9E0-68BA48CE593B}"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smtClean="0"/>
            </a:lvl1pPr>
          </a:lstStyle>
          <a:p>
            <a:pPr>
              <a:defRPr/>
            </a:pPr>
            <a:r>
              <a:rPr lang="en-US"/>
              <a:t>Month Year</a:t>
            </a:r>
          </a:p>
        </p:txBody>
      </p:sp>
      <p:sp>
        <p:nvSpPr>
          <p:cNvPr id="6" name="Footer Placeholder 5"/>
          <p:cNvSpPr>
            <a:spLocks noGrp="1"/>
          </p:cNvSpPr>
          <p:nvPr>
            <p:ph type="ftr" sz="quarter" idx="11"/>
          </p:nvPr>
        </p:nvSpPr>
        <p:spPr/>
        <p:txBody>
          <a:bodyPr/>
          <a:lstStyle>
            <a:lvl1pPr>
              <a:defRPr smtClean="0"/>
            </a:lvl1pPr>
          </a:lstStyle>
          <a:p>
            <a:pPr>
              <a:defRPr/>
            </a:pPr>
            <a:r>
              <a:rPr lang="en-US"/>
              <a:t>John Doe, Some Company</a:t>
            </a:r>
          </a:p>
        </p:txBody>
      </p:sp>
      <p:sp>
        <p:nvSpPr>
          <p:cNvPr id="7" name="Slide Number Placeholder 6"/>
          <p:cNvSpPr>
            <a:spLocks noGrp="1"/>
          </p:cNvSpPr>
          <p:nvPr>
            <p:ph type="sldNum" sz="quarter" idx="12"/>
          </p:nvPr>
        </p:nvSpPr>
        <p:spPr/>
        <p:txBody>
          <a:bodyPr/>
          <a:lstStyle>
            <a:lvl1pPr>
              <a:defRPr smtClean="0"/>
            </a:lvl1pPr>
          </a:lstStyle>
          <a:p>
            <a:pPr>
              <a:defRPr/>
            </a:pPr>
            <a:r>
              <a:rPr lang="en-US"/>
              <a:t>Slide </a:t>
            </a:r>
            <a:fld id="{894E5065-C8FB-4856-872F-D5DCD39460E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smtClean="0"/>
            </a:lvl1pPr>
          </a:lstStyle>
          <a:p>
            <a:pPr>
              <a:defRPr/>
            </a:pPr>
            <a:r>
              <a:rPr lang="en-US"/>
              <a:t>Month Year</a:t>
            </a:r>
          </a:p>
        </p:txBody>
      </p:sp>
      <p:sp>
        <p:nvSpPr>
          <p:cNvPr id="8" name="Footer Placeholder 7"/>
          <p:cNvSpPr>
            <a:spLocks noGrp="1"/>
          </p:cNvSpPr>
          <p:nvPr>
            <p:ph type="ftr" sz="quarter" idx="11"/>
          </p:nvPr>
        </p:nvSpPr>
        <p:spPr/>
        <p:txBody>
          <a:bodyPr/>
          <a:lstStyle>
            <a:lvl1pPr>
              <a:defRPr smtClean="0"/>
            </a:lvl1pPr>
          </a:lstStyle>
          <a:p>
            <a:pPr>
              <a:defRPr/>
            </a:pPr>
            <a:r>
              <a:rPr lang="en-US"/>
              <a:t>John Doe, Some Company</a:t>
            </a:r>
          </a:p>
        </p:txBody>
      </p:sp>
      <p:sp>
        <p:nvSpPr>
          <p:cNvPr id="9" name="Slide Number Placeholder 8"/>
          <p:cNvSpPr>
            <a:spLocks noGrp="1"/>
          </p:cNvSpPr>
          <p:nvPr>
            <p:ph type="sldNum" sz="quarter" idx="12"/>
          </p:nvPr>
        </p:nvSpPr>
        <p:spPr/>
        <p:txBody>
          <a:bodyPr/>
          <a:lstStyle>
            <a:lvl1pPr>
              <a:defRPr smtClean="0"/>
            </a:lvl1pPr>
          </a:lstStyle>
          <a:p>
            <a:pPr>
              <a:defRPr/>
            </a:pPr>
            <a:r>
              <a:rPr lang="en-US"/>
              <a:t>Slide </a:t>
            </a:r>
            <a:fld id="{9B2A46E4-DE53-4F47-9685-536A14482B8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smtClean="0"/>
            </a:lvl1pPr>
          </a:lstStyle>
          <a:p>
            <a:pPr>
              <a:defRPr/>
            </a:pPr>
            <a:r>
              <a:rPr lang="en-US"/>
              <a:t>Month Year</a:t>
            </a:r>
          </a:p>
        </p:txBody>
      </p:sp>
      <p:sp>
        <p:nvSpPr>
          <p:cNvPr id="4" name="Footer Placeholder 3"/>
          <p:cNvSpPr>
            <a:spLocks noGrp="1"/>
          </p:cNvSpPr>
          <p:nvPr>
            <p:ph type="ftr" sz="quarter" idx="11"/>
          </p:nvPr>
        </p:nvSpPr>
        <p:spPr/>
        <p:txBody>
          <a:bodyPr/>
          <a:lstStyle>
            <a:lvl1pPr>
              <a:defRPr smtClean="0"/>
            </a:lvl1pPr>
          </a:lstStyle>
          <a:p>
            <a:pPr>
              <a:defRPr/>
            </a:pPr>
            <a:r>
              <a:rPr lang="en-US"/>
              <a:t>John Doe, Some Company</a:t>
            </a:r>
          </a:p>
        </p:txBody>
      </p:sp>
      <p:sp>
        <p:nvSpPr>
          <p:cNvPr id="5" name="Slide Number Placeholder 4"/>
          <p:cNvSpPr>
            <a:spLocks noGrp="1"/>
          </p:cNvSpPr>
          <p:nvPr>
            <p:ph type="sldNum" sz="quarter" idx="12"/>
          </p:nvPr>
        </p:nvSpPr>
        <p:spPr/>
        <p:txBody>
          <a:bodyPr/>
          <a:lstStyle>
            <a:lvl1pPr>
              <a:defRPr smtClean="0"/>
            </a:lvl1pPr>
          </a:lstStyle>
          <a:p>
            <a:pPr>
              <a:defRPr/>
            </a:pPr>
            <a:r>
              <a:rPr lang="en-US"/>
              <a:t>Slide </a:t>
            </a:r>
            <a:fld id="{3A8E6D2A-F498-47EA-9D66-317D563E2C8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mtClean="0"/>
            </a:lvl1pPr>
          </a:lstStyle>
          <a:p>
            <a:pPr>
              <a:defRPr/>
            </a:pPr>
            <a:r>
              <a:rPr lang="en-US"/>
              <a:t>Month Year</a:t>
            </a:r>
          </a:p>
        </p:txBody>
      </p:sp>
      <p:sp>
        <p:nvSpPr>
          <p:cNvPr id="3" name="Footer Placeholder 2"/>
          <p:cNvSpPr>
            <a:spLocks noGrp="1"/>
          </p:cNvSpPr>
          <p:nvPr>
            <p:ph type="ftr" sz="quarter" idx="11"/>
          </p:nvPr>
        </p:nvSpPr>
        <p:spPr/>
        <p:txBody>
          <a:bodyPr/>
          <a:lstStyle>
            <a:lvl1pPr>
              <a:defRPr smtClean="0"/>
            </a:lvl1pPr>
          </a:lstStyle>
          <a:p>
            <a:pPr>
              <a:defRPr/>
            </a:pPr>
            <a:r>
              <a:rPr lang="en-US"/>
              <a:t>John Doe, Some Company</a:t>
            </a:r>
          </a:p>
        </p:txBody>
      </p:sp>
      <p:sp>
        <p:nvSpPr>
          <p:cNvPr id="4" name="Slide Number Placeholder 3"/>
          <p:cNvSpPr>
            <a:spLocks noGrp="1"/>
          </p:cNvSpPr>
          <p:nvPr>
            <p:ph type="sldNum" sz="quarter" idx="12"/>
          </p:nvPr>
        </p:nvSpPr>
        <p:spPr/>
        <p:txBody>
          <a:bodyPr/>
          <a:lstStyle>
            <a:lvl1pPr>
              <a:defRPr smtClean="0"/>
            </a:lvl1pPr>
          </a:lstStyle>
          <a:p>
            <a:pPr>
              <a:defRPr/>
            </a:pPr>
            <a:r>
              <a:rPr lang="en-US"/>
              <a:t>Slide </a:t>
            </a:r>
            <a:fld id="{4A96721A-E6F2-4A56-96C7-007025A7996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r>
              <a:rPr lang="en-US"/>
              <a:t>Month Year</a:t>
            </a:r>
          </a:p>
        </p:txBody>
      </p:sp>
      <p:sp>
        <p:nvSpPr>
          <p:cNvPr id="6" name="Footer Placeholder 5"/>
          <p:cNvSpPr>
            <a:spLocks noGrp="1"/>
          </p:cNvSpPr>
          <p:nvPr>
            <p:ph type="ftr" sz="quarter" idx="11"/>
          </p:nvPr>
        </p:nvSpPr>
        <p:spPr/>
        <p:txBody>
          <a:bodyPr/>
          <a:lstStyle>
            <a:lvl1pPr>
              <a:defRPr smtClean="0"/>
            </a:lvl1pPr>
          </a:lstStyle>
          <a:p>
            <a:pPr>
              <a:defRPr/>
            </a:pPr>
            <a:r>
              <a:rPr lang="en-US"/>
              <a:t>John Doe, Some Company</a:t>
            </a:r>
          </a:p>
        </p:txBody>
      </p:sp>
      <p:sp>
        <p:nvSpPr>
          <p:cNvPr id="7" name="Slide Number Placeholder 6"/>
          <p:cNvSpPr>
            <a:spLocks noGrp="1"/>
          </p:cNvSpPr>
          <p:nvPr>
            <p:ph type="sldNum" sz="quarter" idx="12"/>
          </p:nvPr>
        </p:nvSpPr>
        <p:spPr/>
        <p:txBody>
          <a:bodyPr/>
          <a:lstStyle>
            <a:lvl1pPr>
              <a:defRPr smtClean="0"/>
            </a:lvl1pPr>
          </a:lstStyle>
          <a:p>
            <a:pPr>
              <a:defRPr/>
            </a:pPr>
            <a:r>
              <a:rPr lang="en-US"/>
              <a:t>Slide </a:t>
            </a:r>
            <a:fld id="{B9636276-C7AC-4B14-9933-58AD27C0F60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r>
              <a:rPr lang="en-US"/>
              <a:t>Month Year</a:t>
            </a:r>
          </a:p>
        </p:txBody>
      </p:sp>
      <p:sp>
        <p:nvSpPr>
          <p:cNvPr id="6" name="Footer Placeholder 5"/>
          <p:cNvSpPr>
            <a:spLocks noGrp="1"/>
          </p:cNvSpPr>
          <p:nvPr>
            <p:ph type="ftr" sz="quarter" idx="11"/>
          </p:nvPr>
        </p:nvSpPr>
        <p:spPr/>
        <p:txBody>
          <a:bodyPr/>
          <a:lstStyle>
            <a:lvl1pPr>
              <a:defRPr smtClean="0"/>
            </a:lvl1pPr>
          </a:lstStyle>
          <a:p>
            <a:pPr>
              <a:defRPr/>
            </a:pPr>
            <a:r>
              <a:rPr lang="en-US"/>
              <a:t>John Doe, Some Company</a:t>
            </a:r>
          </a:p>
        </p:txBody>
      </p:sp>
      <p:sp>
        <p:nvSpPr>
          <p:cNvPr id="7" name="Slide Number Placeholder 6"/>
          <p:cNvSpPr>
            <a:spLocks noGrp="1"/>
          </p:cNvSpPr>
          <p:nvPr>
            <p:ph type="sldNum" sz="quarter" idx="12"/>
          </p:nvPr>
        </p:nvSpPr>
        <p:spPr/>
        <p:txBody>
          <a:bodyPr/>
          <a:lstStyle>
            <a:lvl1pPr>
              <a:defRPr smtClean="0"/>
            </a:lvl1pPr>
          </a:lstStyle>
          <a:p>
            <a:pPr>
              <a:defRPr/>
            </a:pPr>
            <a:r>
              <a:rPr lang="en-US"/>
              <a:t>Slide </a:t>
            </a:r>
            <a:fld id="{98289B8C-6F73-49B8-BC2C-53983F3F7EB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3375"/>
            <a:ext cx="9429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dirty="0" smtClean="0"/>
            </a:lvl1pPr>
          </a:lstStyle>
          <a:p>
            <a:pPr>
              <a:defRPr/>
            </a:pPr>
            <a:r>
              <a:rPr lang="en-US"/>
              <a:t>July 2009</a:t>
            </a:r>
          </a:p>
        </p:txBody>
      </p:sp>
      <p:sp>
        <p:nvSpPr>
          <p:cNvPr id="1029" name="Rectangle 5"/>
          <p:cNvSpPr>
            <a:spLocks noGrp="1" noChangeArrowheads="1"/>
          </p:cNvSpPr>
          <p:nvPr>
            <p:ph type="ftr" sz="quarter" idx="3"/>
          </p:nvPr>
        </p:nvSpPr>
        <p:spPr bwMode="auto">
          <a:xfrm>
            <a:off x="6069013" y="6475413"/>
            <a:ext cx="24749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dirty="0" smtClean="0"/>
            </a:lvl1pPr>
          </a:lstStyle>
          <a:p>
            <a:pPr>
              <a:defRPr/>
            </a:pPr>
            <a:r>
              <a:rPr lang="en-US"/>
              <a:t>Victoria Poncini, Microsoft Corporation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92596BD7-ADF8-4AB5-AC88-059AB7043F49}" type="slidenum">
              <a:rPr lang="en-US"/>
              <a:pPr>
                <a:defRPr/>
              </a:pPr>
              <a:t>‹#›</a:t>
            </a:fld>
            <a:endParaRPr lang="en-US"/>
          </a:p>
        </p:txBody>
      </p:sp>
      <p:sp>
        <p:nvSpPr>
          <p:cNvPr id="1031" name="Rectangle 7"/>
          <p:cNvSpPr>
            <a:spLocks noChangeArrowheads="1"/>
          </p:cNvSpPr>
          <p:nvPr/>
        </p:nvSpPr>
        <p:spPr bwMode="auto">
          <a:xfrm>
            <a:off x="5162550" y="333375"/>
            <a:ext cx="3282950" cy="276225"/>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802.11-09/0780r1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tinyurl.com/ARC-SC-MAC-func-20090312-png" TargetMode="External"/><Relationship Id="rId3" Type="http://schemas.openxmlformats.org/officeDocument/2006/relationships/hyperlink" Target="http://tinyurl.com/bss-manage-2" TargetMode="External"/><Relationship Id="rId7" Type="http://schemas.openxmlformats.org/officeDocument/2006/relationships/hyperlink" Target="http://www.mindomo.com/edit.htm?m=f32575505e594a728e16b87458ce8481" TargetMode="External"/><Relationship Id="rId2" Type="http://schemas.openxmlformats.org/officeDocument/2006/relationships/hyperlink" Target="http://tinyurl.com/bss-manage-1" TargetMode="External"/><Relationship Id="rId1" Type="http://schemas.openxmlformats.org/officeDocument/2006/relationships/slideLayout" Target="../slideLayouts/slideLayout2.xml"/><Relationship Id="rId6" Type="http://schemas.openxmlformats.org/officeDocument/2006/relationships/hyperlink" Target="http://tinyurl.com/ARC-SC-MAC-func-20090217-png" TargetMode="External"/><Relationship Id="rId5" Type="http://schemas.openxmlformats.org/officeDocument/2006/relationships/hyperlink" Target="http://www.mindomo.com/edit.htm?m=2fe04de3d0804f7ba5d634f592f6262f" TargetMode="External"/><Relationship Id="rId4" Type="http://schemas.openxmlformats.org/officeDocument/2006/relationships/hyperlink" Target="http://tinyurl.com/ARC-SC-MAC-func-20090203-png" TargetMode="External"/><Relationship Id="rId9" Type="http://schemas.openxmlformats.org/officeDocument/2006/relationships/hyperlink" Target="http://www.mindomo.com/edit.htm?m=ccd51a96718f40ac8bb4cbc24ffbf74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a:t>July 2009</a:t>
            </a:r>
          </a:p>
        </p:txBody>
      </p:sp>
      <p:sp>
        <p:nvSpPr>
          <p:cNvPr id="1028" name="Footer Placeholder 4"/>
          <p:cNvSpPr>
            <a:spLocks noGrp="1"/>
          </p:cNvSpPr>
          <p:nvPr>
            <p:ph type="ftr" sz="quarter" idx="11"/>
          </p:nvPr>
        </p:nvSpPr>
        <p:spPr>
          <a:noFill/>
        </p:spPr>
        <p:txBody>
          <a:bodyPr/>
          <a:lstStyle/>
          <a:p>
            <a:r>
              <a:rPr lang="en-US"/>
              <a:t>Victoria Poncini, Microsoft Corporation</a:t>
            </a:r>
          </a:p>
        </p:txBody>
      </p:sp>
      <p:sp>
        <p:nvSpPr>
          <p:cNvPr id="1029" name="Slide Number Placeholder 5"/>
          <p:cNvSpPr>
            <a:spLocks noGrp="1"/>
          </p:cNvSpPr>
          <p:nvPr>
            <p:ph type="sldNum" sz="quarter" idx="12"/>
          </p:nvPr>
        </p:nvSpPr>
        <p:spPr>
          <a:noFill/>
        </p:spPr>
        <p:txBody>
          <a:bodyPr/>
          <a:lstStyle/>
          <a:p>
            <a:r>
              <a:rPr lang="en-US"/>
              <a:t>Slide </a:t>
            </a:r>
            <a:fld id="{4A6E8F61-94F6-48D0-A1B1-DBB9C402B2F7}" type="slidenum">
              <a:rPr lang="en-US"/>
              <a:pPr/>
              <a:t>1</a:t>
            </a:fld>
            <a:endParaRPr lang="en-US"/>
          </a:p>
        </p:txBody>
      </p:sp>
      <p:sp>
        <p:nvSpPr>
          <p:cNvPr id="1030" name="Rectangle 2"/>
          <p:cNvSpPr>
            <a:spLocks noGrp="1" noChangeArrowheads="1"/>
          </p:cNvSpPr>
          <p:nvPr>
            <p:ph type="title"/>
          </p:nvPr>
        </p:nvSpPr>
        <p:spPr>
          <a:noFill/>
        </p:spPr>
        <p:txBody>
          <a:bodyPr/>
          <a:lstStyle/>
          <a:p>
            <a:r>
              <a:rPr lang="en-US" smtClean="0"/>
              <a:t>IEEE MAC Model – Data Plane</a:t>
            </a:r>
          </a:p>
        </p:txBody>
      </p:sp>
      <p:sp>
        <p:nvSpPr>
          <p:cNvPr id="1031" name="Rectangle 6"/>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a:t>
            </a:r>
            <a:r>
              <a:rPr lang="en-US" sz="2000" b="0" dirty="0" smtClean="0"/>
              <a:t>2009-07-13</a:t>
            </a:r>
            <a:endParaRPr lang="en-US" sz="2000" b="0" dirty="0" smtClean="0"/>
          </a:p>
        </p:txBody>
      </p:sp>
      <p:graphicFrame>
        <p:nvGraphicFramePr>
          <p:cNvPr id="1026" name="Object 11"/>
          <p:cNvGraphicFramePr>
            <a:graphicFrameLocks noChangeAspect="1"/>
          </p:cNvGraphicFramePr>
          <p:nvPr/>
        </p:nvGraphicFramePr>
        <p:xfrm>
          <a:off x="457200" y="2211388"/>
          <a:ext cx="8062913" cy="2476500"/>
        </p:xfrm>
        <a:graphic>
          <a:graphicData uri="http://schemas.openxmlformats.org/presentationml/2006/ole">
            <p:oleObj spid="_x0000_s1026" name="Document" r:id="rId4" imgW="8234001" imgH="2536080" progId="Word.Document.8">
              <p:embed/>
            </p:oleObj>
          </a:graphicData>
        </a:graphic>
      </p:graphicFrame>
      <p:sp>
        <p:nvSpPr>
          <p:cNvPr id="1032"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July 2009</a:t>
            </a:r>
            <a:endParaRPr lang="en-US"/>
          </a:p>
        </p:txBody>
      </p:sp>
      <p:sp>
        <p:nvSpPr>
          <p:cNvPr id="5" name="Footer Placeholder 4"/>
          <p:cNvSpPr>
            <a:spLocks noGrp="1"/>
          </p:cNvSpPr>
          <p:nvPr>
            <p:ph type="ftr" sz="quarter" idx="11"/>
          </p:nvPr>
        </p:nvSpPr>
        <p:spPr/>
        <p:txBody>
          <a:bodyPr/>
          <a:lstStyle/>
          <a:p>
            <a:pPr>
              <a:defRPr/>
            </a:pPr>
            <a:r>
              <a:rPr lang="en-US" smtClean="0"/>
              <a:t>Victoria Poncini, Microsoft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FEB67E61-BCA0-4971-BB4F-A0D0DC5AB1DC}" type="slidenum">
              <a:rPr lang="en-US" smtClean="0"/>
              <a:pPr>
                <a:defRPr/>
              </a:pPr>
              <a:t>10</a:t>
            </a:fld>
            <a:endParaRPr lang="en-US"/>
          </a:p>
        </p:txBody>
      </p:sp>
      <p:pic>
        <p:nvPicPr>
          <p:cNvPr id="8" name="Picture 7" descr="IEEE80211-MAC-MODEL-TX-Data-Plane-FAST-Diagram.gif"/>
          <p:cNvPicPr>
            <a:picLocks noChangeAspect="1"/>
          </p:cNvPicPr>
          <p:nvPr/>
        </p:nvPicPr>
        <p:blipFill>
          <a:blip r:embed="rId2" cstate="print"/>
          <a:stretch>
            <a:fillRect/>
          </a:stretch>
        </p:blipFill>
        <p:spPr>
          <a:xfrm>
            <a:off x="152400" y="685800"/>
            <a:ext cx="8991600" cy="571500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noFill/>
        </p:spPr>
        <p:txBody>
          <a:bodyPr/>
          <a:lstStyle/>
          <a:p>
            <a:r>
              <a:rPr lang="en-US"/>
              <a:t>July 2009</a:t>
            </a:r>
          </a:p>
        </p:txBody>
      </p:sp>
      <p:sp>
        <p:nvSpPr>
          <p:cNvPr id="14339" name="Footer Placeholder 4"/>
          <p:cNvSpPr>
            <a:spLocks noGrp="1"/>
          </p:cNvSpPr>
          <p:nvPr>
            <p:ph type="ftr" sz="quarter" idx="11"/>
          </p:nvPr>
        </p:nvSpPr>
        <p:spPr>
          <a:noFill/>
        </p:spPr>
        <p:txBody>
          <a:bodyPr/>
          <a:lstStyle/>
          <a:p>
            <a:r>
              <a:rPr lang="en-US"/>
              <a:t>Victoria Poncini, Microsoft Corporation</a:t>
            </a:r>
          </a:p>
        </p:txBody>
      </p:sp>
      <p:sp>
        <p:nvSpPr>
          <p:cNvPr id="14340" name="Slide Number Placeholder 5"/>
          <p:cNvSpPr>
            <a:spLocks noGrp="1"/>
          </p:cNvSpPr>
          <p:nvPr>
            <p:ph type="sldNum" sz="quarter" idx="12"/>
          </p:nvPr>
        </p:nvSpPr>
        <p:spPr>
          <a:noFill/>
        </p:spPr>
        <p:txBody>
          <a:bodyPr/>
          <a:lstStyle/>
          <a:p>
            <a:r>
              <a:rPr lang="en-US"/>
              <a:t>Slide </a:t>
            </a:r>
            <a:fld id="{FACEFF45-1DEF-47AA-A061-C6FDEC139BD9}" type="slidenum">
              <a:rPr lang="en-US"/>
              <a:pPr/>
              <a:t>11</a:t>
            </a:fld>
            <a:endParaRPr lang="en-US"/>
          </a:p>
        </p:txBody>
      </p:sp>
      <p:pic>
        <p:nvPicPr>
          <p:cNvPr id="6" name="Picture 5" descr="IEEEE-MAC-RX-Data-Plan-Functional-Flow.gif"/>
          <p:cNvPicPr>
            <a:picLocks noChangeAspect="1"/>
          </p:cNvPicPr>
          <p:nvPr/>
        </p:nvPicPr>
        <p:blipFill>
          <a:blip r:embed="rId2" cstate="print"/>
          <a:stretch>
            <a:fillRect/>
          </a:stretch>
        </p:blipFill>
        <p:spPr>
          <a:xfrm>
            <a:off x="0" y="685800"/>
            <a:ext cx="9144000" cy="573537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lstStyle/>
          <a:p>
            <a:r>
              <a:rPr lang="en-US" dirty="0" smtClean="0"/>
              <a:t>If group feels current direction proposed for MAC functional breakdown is correct approach then continue with model work for each of the distinct areas.</a:t>
            </a:r>
          </a:p>
          <a:p>
            <a:r>
              <a:rPr lang="en-US" dirty="0" smtClean="0"/>
              <a:t>As each of the areas (data/control/management planes) complete, migrate them to </a:t>
            </a:r>
            <a:r>
              <a:rPr lang="en-US" dirty="0" err="1" smtClean="0"/>
              <a:t>Mindomo</a:t>
            </a:r>
            <a:r>
              <a:rPr lang="en-US" dirty="0" smtClean="0"/>
              <a:t> tool that Darwin proposed in March 2009 meeting.</a:t>
            </a:r>
          </a:p>
          <a:p>
            <a:r>
              <a:rPr lang="en-US" dirty="0" smtClean="0"/>
              <a:t>Continue with proposed breakdown of function to service primitives?  (what level do we take the functions down …in order to provide the MLME blocks?)</a:t>
            </a:r>
            <a:endParaRPr lang="en-US" dirty="0"/>
          </a:p>
        </p:txBody>
      </p:sp>
      <p:sp>
        <p:nvSpPr>
          <p:cNvPr id="4" name="Date Placeholder 3"/>
          <p:cNvSpPr>
            <a:spLocks noGrp="1"/>
          </p:cNvSpPr>
          <p:nvPr>
            <p:ph type="dt" sz="half" idx="10"/>
          </p:nvPr>
        </p:nvSpPr>
        <p:spPr/>
        <p:txBody>
          <a:bodyPr/>
          <a:lstStyle/>
          <a:p>
            <a:pPr>
              <a:defRPr/>
            </a:pPr>
            <a:r>
              <a:rPr lang="en-US" smtClean="0"/>
              <a:t>July 2009</a:t>
            </a:r>
            <a:endParaRPr lang="en-US"/>
          </a:p>
        </p:txBody>
      </p:sp>
      <p:sp>
        <p:nvSpPr>
          <p:cNvPr id="5" name="Footer Placeholder 4"/>
          <p:cNvSpPr>
            <a:spLocks noGrp="1"/>
          </p:cNvSpPr>
          <p:nvPr>
            <p:ph type="ftr" sz="quarter" idx="11"/>
          </p:nvPr>
        </p:nvSpPr>
        <p:spPr/>
        <p:txBody>
          <a:bodyPr/>
          <a:lstStyle/>
          <a:p>
            <a:pPr>
              <a:defRPr/>
            </a:pPr>
            <a:r>
              <a:rPr lang="en-US" smtClean="0"/>
              <a:t>Victoria Poncini, Microsoft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FEB67E61-BCA0-4971-BB4F-A0D0DC5AB1DC}" type="slidenum">
              <a:rPr lang="en-US" smtClean="0"/>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r>
              <a:rPr lang="en-US" dirty="0" smtClean="0"/>
              <a:t>July </a:t>
            </a:r>
            <a:r>
              <a:rPr lang="en-US" dirty="0"/>
              <a:t>2009</a:t>
            </a:r>
          </a:p>
        </p:txBody>
      </p:sp>
      <p:sp>
        <p:nvSpPr>
          <p:cNvPr id="5" name="Footer Placeholder 4"/>
          <p:cNvSpPr>
            <a:spLocks noGrp="1"/>
          </p:cNvSpPr>
          <p:nvPr>
            <p:ph type="ftr" sz="quarter" idx="11"/>
          </p:nvPr>
        </p:nvSpPr>
        <p:spPr/>
        <p:txBody>
          <a:bodyPr/>
          <a:lstStyle/>
          <a:p>
            <a:r>
              <a:rPr lang="en-US"/>
              <a:t>Darwin Engwer, Nortel Networks</a:t>
            </a:r>
          </a:p>
        </p:txBody>
      </p:sp>
      <p:sp>
        <p:nvSpPr>
          <p:cNvPr id="6" name="Slide Number Placeholder 5"/>
          <p:cNvSpPr>
            <a:spLocks noGrp="1"/>
          </p:cNvSpPr>
          <p:nvPr>
            <p:ph type="sldNum" sz="quarter" idx="12"/>
          </p:nvPr>
        </p:nvSpPr>
        <p:spPr/>
        <p:txBody>
          <a:bodyPr/>
          <a:lstStyle/>
          <a:p>
            <a:r>
              <a:rPr lang="en-US"/>
              <a:t>Slide </a:t>
            </a:r>
            <a:fld id="{C5335223-FF17-473B-BD21-A7386F4C5C0F}" type="slidenum">
              <a:rPr lang="en-US"/>
              <a:pPr/>
              <a:t>13</a:t>
            </a:fld>
            <a:endParaRPr lang="en-US"/>
          </a:p>
        </p:txBody>
      </p:sp>
      <p:sp>
        <p:nvSpPr>
          <p:cNvPr id="32770" name="Rectangle 2"/>
          <p:cNvSpPr>
            <a:spLocks noGrp="1" noChangeArrowheads="1"/>
          </p:cNvSpPr>
          <p:nvPr>
            <p:ph type="title"/>
          </p:nvPr>
        </p:nvSpPr>
        <p:spPr/>
        <p:txBody>
          <a:bodyPr/>
          <a:lstStyle/>
          <a:p>
            <a:r>
              <a:rPr lang="en-GB"/>
              <a:t>References</a:t>
            </a:r>
          </a:p>
        </p:txBody>
      </p:sp>
      <p:sp>
        <p:nvSpPr>
          <p:cNvPr id="32771" name="Rectangle 3"/>
          <p:cNvSpPr>
            <a:spLocks noGrp="1" noChangeArrowheads="1"/>
          </p:cNvSpPr>
          <p:nvPr>
            <p:ph type="body" idx="1"/>
          </p:nvPr>
        </p:nvSpPr>
        <p:spPr>
          <a:xfrm>
            <a:off x="685800" y="1752600"/>
            <a:ext cx="7772400" cy="4495800"/>
          </a:xfrm>
        </p:spPr>
        <p:txBody>
          <a:bodyPr/>
          <a:lstStyle/>
          <a:p>
            <a:pPr>
              <a:lnSpc>
                <a:spcPct val="80000"/>
              </a:lnSpc>
            </a:pPr>
            <a:r>
              <a:rPr lang="en-US" sz="2000" b="0"/>
              <a:t>1. IEEE Std. 802.11-2007</a:t>
            </a:r>
          </a:p>
          <a:p>
            <a:pPr lvl="1">
              <a:lnSpc>
                <a:spcPct val="80000"/>
              </a:lnSpc>
            </a:pPr>
            <a:r>
              <a:rPr lang="en-US" sz="1800" b="1"/>
              <a:t>Cl. 5 General Description</a:t>
            </a:r>
          </a:p>
          <a:p>
            <a:pPr lvl="2">
              <a:lnSpc>
                <a:spcPct val="80000"/>
              </a:lnSpc>
            </a:pPr>
            <a:r>
              <a:rPr lang="en-US" sz="1600" b="1"/>
              <a:t>5.2.5 Integration with non-802.11 LANs</a:t>
            </a:r>
          </a:p>
          <a:p>
            <a:pPr lvl="2">
              <a:lnSpc>
                <a:spcPct val="80000"/>
              </a:lnSpc>
            </a:pPr>
            <a:r>
              <a:rPr lang="en-US" sz="1600" b="1"/>
              <a:t>Figure 5.6 Connecting to other IEEE 802 LANs [shows portal]</a:t>
            </a:r>
          </a:p>
          <a:p>
            <a:pPr lvl="1">
              <a:lnSpc>
                <a:spcPct val="80000"/>
              </a:lnSpc>
            </a:pPr>
            <a:r>
              <a:rPr lang="en-US" sz="1800" b="1"/>
              <a:t>Annex N AP Functional Description</a:t>
            </a:r>
          </a:p>
          <a:p>
            <a:pPr lvl="2">
              <a:lnSpc>
                <a:spcPct val="80000"/>
              </a:lnSpc>
            </a:pPr>
            <a:r>
              <a:rPr lang="en-US" sz="1600" b="1"/>
              <a:t>Figure N.4 High-level UML entity diagram for the WLAN system</a:t>
            </a:r>
          </a:p>
          <a:p>
            <a:pPr lvl="2">
              <a:lnSpc>
                <a:spcPct val="80000"/>
              </a:lnSpc>
            </a:pPr>
            <a:r>
              <a:rPr lang="en-US" sz="1600" b="1"/>
              <a:t>Figure N.5 AP UML composition diagram (alternate syntax)</a:t>
            </a:r>
          </a:p>
          <a:p>
            <a:pPr>
              <a:lnSpc>
                <a:spcPct val="80000"/>
              </a:lnSpc>
            </a:pPr>
            <a:r>
              <a:rPr lang="en-US" sz="2000" b="0"/>
              <a:t>2. 11-04-1225-08 AP Function Summary</a:t>
            </a:r>
          </a:p>
          <a:p>
            <a:pPr>
              <a:lnSpc>
                <a:spcPct val="80000"/>
              </a:lnSpc>
            </a:pPr>
            <a:r>
              <a:rPr lang="en-US" sz="2000" b="0"/>
              <a:t>3. 11-08-0496-01-000v-merged-access-unit-framework.ppt, Engwer, April 2008</a:t>
            </a:r>
          </a:p>
          <a:p>
            <a:pPr>
              <a:lnSpc>
                <a:spcPct val="80000"/>
              </a:lnSpc>
            </a:pPr>
            <a:r>
              <a:rPr lang="en-US" sz="2000" b="0"/>
              <a:t>4. 11-05-1606-00-0apf-ap-functions-diagram.ppt, Engwer, Jan 2005</a:t>
            </a:r>
          </a:p>
          <a:p>
            <a:pPr>
              <a:lnSpc>
                <a:spcPct val="80000"/>
              </a:lnSpc>
            </a:pPr>
            <a:r>
              <a:rPr lang="en-US" sz="2000" b="0"/>
              <a:t>5. 11-08-0867-01-0arc-MAC-Component-Breakdown-Topics-for-Discussion.ppt</a:t>
            </a:r>
          </a:p>
          <a:p>
            <a:pPr>
              <a:lnSpc>
                <a:spcPct val="80000"/>
              </a:lnSpc>
            </a:pPr>
            <a:r>
              <a:rPr lang="en-US" sz="2000" b="0"/>
              <a:t>6. 11-08-0869-00-0arc-minutes-arc-sc-July-2008.doc</a:t>
            </a:r>
          </a:p>
          <a:p>
            <a:pPr>
              <a:lnSpc>
                <a:spcPct val="80000"/>
              </a:lnSpc>
            </a:pPr>
            <a:r>
              <a:rPr lang="en-US" sz="2000" b="0"/>
              <a:t>7. 11-08-0949-04-0arc-MAC-Component-Breakdown-WIP.ppt</a:t>
            </a:r>
          </a:p>
          <a:p>
            <a:pPr>
              <a:lnSpc>
                <a:spcPct val="80000"/>
              </a:lnSpc>
            </a:pPr>
            <a:r>
              <a:rPr lang="en-US" sz="2000" b="0"/>
              <a:t>8. 11-08-1298-01-0arc-MAC-component-breakdown.doc</a:t>
            </a:r>
          </a:p>
          <a:p>
            <a:pPr>
              <a:lnSpc>
                <a:spcPct val="80000"/>
              </a:lnSpc>
            </a:pPr>
            <a:endParaRPr lang="en-US" sz="2000" b="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r>
              <a:rPr lang="en-US" dirty="0" smtClean="0"/>
              <a:t>July </a:t>
            </a:r>
            <a:r>
              <a:rPr lang="en-US" dirty="0"/>
              <a:t>2009</a:t>
            </a:r>
          </a:p>
        </p:txBody>
      </p:sp>
      <p:sp>
        <p:nvSpPr>
          <p:cNvPr id="5" name="Footer Placeholder 4"/>
          <p:cNvSpPr>
            <a:spLocks noGrp="1"/>
          </p:cNvSpPr>
          <p:nvPr>
            <p:ph type="ftr" sz="quarter" idx="11"/>
          </p:nvPr>
        </p:nvSpPr>
        <p:spPr/>
        <p:txBody>
          <a:bodyPr/>
          <a:lstStyle/>
          <a:p>
            <a:r>
              <a:rPr lang="en-US"/>
              <a:t>Darwin Engwer, Nortel Networks</a:t>
            </a:r>
          </a:p>
        </p:txBody>
      </p:sp>
      <p:sp>
        <p:nvSpPr>
          <p:cNvPr id="6" name="Slide Number Placeholder 5"/>
          <p:cNvSpPr>
            <a:spLocks noGrp="1"/>
          </p:cNvSpPr>
          <p:nvPr>
            <p:ph type="sldNum" sz="quarter" idx="12"/>
          </p:nvPr>
        </p:nvSpPr>
        <p:spPr/>
        <p:txBody>
          <a:bodyPr/>
          <a:lstStyle/>
          <a:p>
            <a:r>
              <a:rPr lang="en-US"/>
              <a:t>Slide </a:t>
            </a:r>
            <a:fld id="{5489DB25-A97A-40CF-BF51-05DAC14668E4}" type="slidenum">
              <a:rPr lang="en-US"/>
              <a:pPr/>
              <a:t>14</a:t>
            </a:fld>
            <a:endParaRPr lang="en-US"/>
          </a:p>
        </p:txBody>
      </p:sp>
      <p:sp>
        <p:nvSpPr>
          <p:cNvPr id="193538" name="Rectangle 2"/>
          <p:cNvSpPr>
            <a:spLocks noGrp="1" noChangeArrowheads="1"/>
          </p:cNvSpPr>
          <p:nvPr>
            <p:ph type="title"/>
          </p:nvPr>
        </p:nvSpPr>
        <p:spPr/>
        <p:txBody>
          <a:bodyPr/>
          <a:lstStyle/>
          <a:p>
            <a:r>
              <a:rPr lang="en-GB"/>
              <a:t>References for 2008-12-16 </a:t>
            </a:r>
            <a:r>
              <a:rPr lang="en-GB">
                <a:sym typeface="Wingdings" pitchFamily="2" charset="2"/>
              </a:rPr>
              <a:t> </a:t>
            </a:r>
            <a:r>
              <a:rPr lang="en-GB"/>
              <a:t>2009-03-03 conference calls and live meetings</a:t>
            </a:r>
          </a:p>
        </p:txBody>
      </p:sp>
      <p:sp>
        <p:nvSpPr>
          <p:cNvPr id="193539" name="Rectangle 3"/>
          <p:cNvSpPr>
            <a:spLocks noGrp="1" noChangeArrowheads="1"/>
          </p:cNvSpPr>
          <p:nvPr>
            <p:ph type="body" idx="1"/>
          </p:nvPr>
        </p:nvSpPr>
        <p:spPr>
          <a:xfrm>
            <a:off x="685800" y="1752600"/>
            <a:ext cx="7772400" cy="4724400"/>
          </a:xfrm>
        </p:spPr>
        <p:txBody>
          <a:bodyPr/>
          <a:lstStyle/>
          <a:p>
            <a:pPr>
              <a:lnSpc>
                <a:spcPct val="80000"/>
              </a:lnSpc>
            </a:pPr>
            <a:r>
              <a:rPr lang="en-US" sz="1600"/>
              <a:t>2008-12-16:</a:t>
            </a:r>
          </a:p>
          <a:p>
            <a:pPr lvl="1">
              <a:lnSpc>
                <a:spcPct val="80000"/>
              </a:lnSpc>
            </a:pPr>
            <a:r>
              <a:rPr lang="en-US" sz="1400"/>
              <a:t>JPG image of MLME component breakdown of BSS Management</a:t>
            </a:r>
          </a:p>
          <a:p>
            <a:pPr lvl="2">
              <a:lnSpc>
                <a:spcPct val="80000"/>
              </a:lnSpc>
            </a:pPr>
            <a:r>
              <a:rPr lang="en-US" sz="1200">
                <a:hlinkClick r:id="rId2"/>
              </a:rPr>
              <a:t>http://tinyurl.com/bss-manage-1</a:t>
            </a:r>
            <a:r>
              <a:rPr lang="en-US" sz="1200"/>
              <a:t> </a:t>
            </a:r>
          </a:p>
          <a:p>
            <a:pPr>
              <a:lnSpc>
                <a:spcPct val="80000"/>
              </a:lnSpc>
            </a:pPr>
            <a:r>
              <a:rPr lang="en-US" sz="1600"/>
              <a:t>2009-01-13:</a:t>
            </a:r>
          </a:p>
          <a:p>
            <a:pPr lvl="1">
              <a:lnSpc>
                <a:spcPct val="80000"/>
              </a:lnSpc>
            </a:pPr>
            <a:r>
              <a:rPr lang="en-US" sz="1400"/>
              <a:t>JPG image of WLAN functional breakdown map rev1 2009-01-12</a:t>
            </a:r>
          </a:p>
          <a:p>
            <a:pPr lvl="2">
              <a:lnSpc>
                <a:spcPct val="80000"/>
              </a:lnSpc>
            </a:pPr>
            <a:r>
              <a:rPr lang="en-US" sz="1200">
                <a:hlinkClick r:id="rId3"/>
              </a:rPr>
              <a:t>http://tinyurl.com/bss-manage-2</a:t>
            </a:r>
            <a:r>
              <a:rPr lang="en-US" sz="1200"/>
              <a:t> </a:t>
            </a:r>
          </a:p>
          <a:p>
            <a:pPr>
              <a:lnSpc>
                <a:spcPct val="80000"/>
              </a:lnSpc>
            </a:pPr>
            <a:r>
              <a:rPr lang="en-US" sz="1600"/>
              <a:t>2009-02-03:</a:t>
            </a:r>
          </a:p>
          <a:p>
            <a:pPr lvl="1">
              <a:lnSpc>
                <a:spcPct val="80000"/>
              </a:lnSpc>
            </a:pPr>
            <a:r>
              <a:rPr lang="en-US" sz="1400"/>
              <a:t>PNG image of WLAN functional breakdown map 20090203</a:t>
            </a:r>
          </a:p>
          <a:p>
            <a:pPr lvl="2">
              <a:lnSpc>
                <a:spcPct val="80000"/>
              </a:lnSpc>
            </a:pPr>
            <a:r>
              <a:rPr lang="en-US" sz="1200">
                <a:hlinkClick r:id="rId4"/>
              </a:rPr>
              <a:t>http://tinyurl.com/ARC-SC-MAC-func-20090203-png</a:t>
            </a:r>
            <a:r>
              <a:rPr lang="en-US" sz="1200"/>
              <a:t> </a:t>
            </a:r>
          </a:p>
          <a:p>
            <a:pPr lvl="1">
              <a:lnSpc>
                <a:spcPct val="80000"/>
              </a:lnSpc>
            </a:pPr>
            <a:r>
              <a:rPr lang="en-US" sz="1400"/>
              <a:t>Mindomo map share link</a:t>
            </a:r>
          </a:p>
          <a:p>
            <a:pPr lvl="2">
              <a:lnSpc>
                <a:spcPct val="80000"/>
              </a:lnSpc>
            </a:pPr>
            <a:r>
              <a:rPr lang="en-US" sz="1200">
                <a:hlinkClick r:id="rId5"/>
              </a:rPr>
              <a:t>http://www.mindomo.com/edit.htm?m=2fe04de3d0804f7ba5d634f592f6262f</a:t>
            </a:r>
            <a:r>
              <a:rPr lang="en-US" sz="1200"/>
              <a:t> </a:t>
            </a:r>
          </a:p>
          <a:p>
            <a:pPr>
              <a:lnSpc>
                <a:spcPct val="80000"/>
              </a:lnSpc>
            </a:pPr>
            <a:r>
              <a:rPr lang="en-US" sz="1600"/>
              <a:t>2009-02-17:</a:t>
            </a:r>
          </a:p>
          <a:p>
            <a:pPr lvl="1">
              <a:lnSpc>
                <a:spcPct val="80000"/>
              </a:lnSpc>
            </a:pPr>
            <a:r>
              <a:rPr lang="en-US" sz="1400"/>
              <a:t>PNG image of WLAN functional breakdown map 20090217</a:t>
            </a:r>
          </a:p>
          <a:p>
            <a:pPr lvl="2">
              <a:lnSpc>
                <a:spcPct val="80000"/>
              </a:lnSpc>
            </a:pPr>
            <a:r>
              <a:rPr lang="en-US" sz="1200">
                <a:hlinkClick r:id="rId6"/>
              </a:rPr>
              <a:t>http://tinyurl.com/ARC-SC-MAC-func-20090217-png</a:t>
            </a:r>
            <a:r>
              <a:rPr lang="en-US" sz="1200"/>
              <a:t> </a:t>
            </a:r>
          </a:p>
          <a:p>
            <a:pPr lvl="1">
              <a:lnSpc>
                <a:spcPct val="80000"/>
              </a:lnSpc>
            </a:pPr>
            <a:r>
              <a:rPr lang="en-US" sz="1400"/>
              <a:t>Mindomo map share link</a:t>
            </a:r>
          </a:p>
          <a:p>
            <a:pPr lvl="2">
              <a:lnSpc>
                <a:spcPct val="80000"/>
              </a:lnSpc>
            </a:pPr>
            <a:r>
              <a:rPr lang="en-US" sz="1200">
                <a:hlinkClick r:id="rId7"/>
              </a:rPr>
              <a:t>http://www.mindomo.com/edit.htm?m=f32575505e594a728e16b87458ce8481</a:t>
            </a:r>
            <a:r>
              <a:rPr lang="en-US" sz="1200"/>
              <a:t> </a:t>
            </a:r>
          </a:p>
          <a:p>
            <a:pPr>
              <a:lnSpc>
                <a:spcPct val="80000"/>
              </a:lnSpc>
            </a:pPr>
            <a:r>
              <a:rPr lang="en-US" sz="1600"/>
              <a:t>2009-03-12</a:t>
            </a:r>
          </a:p>
          <a:p>
            <a:pPr lvl="1">
              <a:lnSpc>
                <a:spcPct val="80000"/>
              </a:lnSpc>
            </a:pPr>
            <a:r>
              <a:rPr lang="en-US" sz="1400"/>
              <a:t>PNG image of WLAN functional breakdown map 20090312</a:t>
            </a:r>
          </a:p>
          <a:p>
            <a:pPr lvl="2">
              <a:lnSpc>
                <a:spcPct val="80000"/>
              </a:lnSpc>
            </a:pPr>
            <a:r>
              <a:rPr lang="en-US" sz="1200">
                <a:hlinkClick r:id="rId8"/>
              </a:rPr>
              <a:t>http://tinyurl.com/ARC-SC-MAC-func-20090312-png</a:t>
            </a:r>
            <a:r>
              <a:rPr lang="en-US" sz="1200"/>
              <a:t> </a:t>
            </a:r>
          </a:p>
          <a:p>
            <a:pPr lvl="1">
              <a:lnSpc>
                <a:spcPct val="80000"/>
              </a:lnSpc>
            </a:pPr>
            <a:r>
              <a:rPr lang="en-US" sz="1400"/>
              <a:t>Mindomo map share link</a:t>
            </a:r>
          </a:p>
          <a:p>
            <a:pPr lvl="2">
              <a:lnSpc>
                <a:spcPct val="80000"/>
              </a:lnSpc>
            </a:pPr>
            <a:r>
              <a:rPr lang="en-US" sz="1200">
                <a:hlinkClick r:id="rId9"/>
              </a:rPr>
              <a:t>http://www.mindomo.com/edit.htm?m=ccd51a96718f40ac8bb4cbc24ffbf74f</a:t>
            </a:r>
            <a:r>
              <a:rPr lang="en-US" sz="1200"/>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a:noFill/>
        </p:spPr>
        <p:txBody>
          <a:bodyPr/>
          <a:lstStyle/>
          <a:p>
            <a:r>
              <a:rPr lang="en-US"/>
              <a:t>July 2009</a:t>
            </a:r>
          </a:p>
        </p:txBody>
      </p:sp>
      <p:sp>
        <p:nvSpPr>
          <p:cNvPr id="12291" name="Footer Placeholder 4"/>
          <p:cNvSpPr>
            <a:spLocks noGrp="1"/>
          </p:cNvSpPr>
          <p:nvPr>
            <p:ph type="ftr" sz="quarter" idx="11"/>
          </p:nvPr>
        </p:nvSpPr>
        <p:spPr>
          <a:noFill/>
        </p:spPr>
        <p:txBody>
          <a:bodyPr/>
          <a:lstStyle/>
          <a:p>
            <a:r>
              <a:rPr lang="en-US"/>
              <a:t>Victoria Poncini, Microsoft Corporation</a:t>
            </a:r>
          </a:p>
        </p:txBody>
      </p:sp>
      <p:sp>
        <p:nvSpPr>
          <p:cNvPr id="12292" name="Slide Number Placeholder 5"/>
          <p:cNvSpPr>
            <a:spLocks noGrp="1"/>
          </p:cNvSpPr>
          <p:nvPr>
            <p:ph type="sldNum" sz="quarter" idx="12"/>
          </p:nvPr>
        </p:nvSpPr>
        <p:spPr>
          <a:noFill/>
        </p:spPr>
        <p:txBody>
          <a:bodyPr/>
          <a:lstStyle/>
          <a:p>
            <a:r>
              <a:rPr lang="en-US"/>
              <a:t>Slide </a:t>
            </a:r>
            <a:fld id="{8D865A72-A8CE-4CDA-B6CE-F777078B6F7A}" type="slidenum">
              <a:rPr lang="en-US"/>
              <a:pPr/>
              <a:t>2</a:t>
            </a:fld>
            <a:endParaRPr lang="en-US"/>
          </a:p>
        </p:txBody>
      </p:sp>
      <p:sp>
        <p:nvSpPr>
          <p:cNvPr id="12293" name="Rectangle 2"/>
          <p:cNvSpPr>
            <a:spLocks noGrp="1" noChangeArrowheads="1"/>
          </p:cNvSpPr>
          <p:nvPr>
            <p:ph type="title"/>
          </p:nvPr>
        </p:nvSpPr>
        <p:spPr>
          <a:noFill/>
        </p:spPr>
        <p:txBody>
          <a:bodyPr/>
          <a:lstStyle/>
          <a:p>
            <a:r>
              <a:rPr lang="en-US" smtClean="0"/>
              <a:t>Abstract</a:t>
            </a:r>
          </a:p>
        </p:txBody>
      </p:sp>
      <p:sp>
        <p:nvSpPr>
          <p:cNvPr id="12294" name="Rectangle 3"/>
          <p:cNvSpPr>
            <a:spLocks noGrp="1" noChangeArrowheads="1"/>
          </p:cNvSpPr>
          <p:nvPr>
            <p:ph type="body" idx="1"/>
          </p:nvPr>
        </p:nvSpPr>
        <p:spPr>
          <a:noFill/>
        </p:spPr>
        <p:txBody>
          <a:bodyPr/>
          <a:lstStyle/>
          <a:p>
            <a:pPr>
              <a:buFontTx/>
              <a:buNone/>
            </a:pPr>
            <a:r>
              <a:rPr lang="en-US" smtClean="0"/>
              <a:t>This submission is the first in a series of Functional Analysis System Technique (FAST) diagrams which depict the IEEE 802.11 MAC functional breakdown work in the 802.11 ARC standing committee. The functions of the MAC are being represented with three initial diagrams: Data, Control and Management Planes, with a final diagrams depicting the interactions between the three functional areas within the MAC.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685800" y="1752600"/>
            <a:ext cx="7772400" cy="4343400"/>
          </a:xfrm>
        </p:spPr>
        <p:txBody>
          <a:bodyPr/>
          <a:lstStyle/>
          <a:p>
            <a:r>
              <a:rPr lang="en-US" dirty="0" smtClean="0"/>
              <a:t>Recap of prior MAC component and FAST WIP</a:t>
            </a:r>
          </a:p>
          <a:p>
            <a:r>
              <a:rPr lang="en-US" dirty="0" smtClean="0"/>
              <a:t>Intro to Functional Analysis</a:t>
            </a:r>
          </a:p>
          <a:p>
            <a:r>
              <a:rPr lang="en-US" dirty="0" smtClean="0"/>
              <a:t>WLAN Functional Breakdown - History</a:t>
            </a:r>
          </a:p>
          <a:p>
            <a:r>
              <a:rPr lang="en-US" dirty="0" smtClean="0"/>
              <a:t>Next Steps</a:t>
            </a:r>
          </a:p>
          <a:p>
            <a:r>
              <a:rPr lang="en-US" dirty="0" smtClean="0"/>
              <a:t>References</a:t>
            </a:r>
            <a:endParaRPr lang="en-US" dirty="0"/>
          </a:p>
        </p:txBody>
      </p:sp>
      <p:sp>
        <p:nvSpPr>
          <p:cNvPr id="4" name="Date Placeholder 3"/>
          <p:cNvSpPr>
            <a:spLocks noGrp="1"/>
          </p:cNvSpPr>
          <p:nvPr>
            <p:ph type="dt" sz="half" idx="10"/>
          </p:nvPr>
        </p:nvSpPr>
        <p:spPr/>
        <p:txBody>
          <a:bodyPr/>
          <a:lstStyle/>
          <a:p>
            <a:pPr>
              <a:defRPr/>
            </a:pPr>
            <a:r>
              <a:rPr lang="en-US" smtClean="0"/>
              <a:t>July 2009</a:t>
            </a:r>
            <a:endParaRPr lang="en-US"/>
          </a:p>
        </p:txBody>
      </p:sp>
      <p:sp>
        <p:nvSpPr>
          <p:cNvPr id="5" name="Footer Placeholder 4"/>
          <p:cNvSpPr>
            <a:spLocks noGrp="1"/>
          </p:cNvSpPr>
          <p:nvPr>
            <p:ph type="ftr" sz="quarter" idx="11"/>
          </p:nvPr>
        </p:nvSpPr>
        <p:spPr/>
        <p:txBody>
          <a:bodyPr/>
          <a:lstStyle/>
          <a:p>
            <a:pPr>
              <a:defRPr/>
            </a:pPr>
            <a:r>
              <a:rPr lang="en-US" smtClean="0"/>
              <a:t>Victoria Poncini, Microsoft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FEB67E61-BCA0-4971-BB4F-A0D0DC5AB1DC}"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r>
              <a:rPr lang="en-US" dirty="0" smtClean="0"/>
              <a:t>July </a:t>
            </a:r>
            <a:r>
              <a:rPr lang="en-US" dirty="0"/>
              <a:t>2009</a:t>
            </a:r>
          </a:p>
        </p:txBody>
      </p:sp>
      <p:sp>
        <p:nvSpPr>
          <p:cNvPr id="5" name="Footer Placeholder 4"/>
          <p:cNvSpPr>
            <a:spLocks noGrp="1"/>
          </p:cNvSpPr>
          <p:nvPr>
            <p:ph type="ftr" sz="quarter" idx="11"/>
          </p:nvPr>
        </p:nvSpPr>
        <p:spPr/>
        <p:txBody>
          <a:bodyPr/>
          <a:lstStyle/>
          <a:p>
            <a:r>
              <a:rPr lang="en-US"/>
              <a:t>Darwin Engwer, Nortel Networks</a:t>
            </a:r>
          </a:p>
        </p:txBody>
      </p:sp>
      <p:sp>
        <p:nvSpPr>
          <p:cNvPr id="6" name="Slide Number Placeholder 5"/>
          <p:cNvSpPr>
            <a:spLocks noGrp="1"/>
          </p:cNvSpPr>
          <p:nvPr>
            <p:ph type="sldNum" sz="quarter" idx="12"/>
          </p:nvPr>
        </p:nvSpPr>
        <p:spPr/>
        <p:txBody>
          <a:bodyPr/>
          <a:lstStyle/>
          <a:p>
            <a:r>
              <a:rPr lang="en-US"/>
              <a:t>Slide </a:t>
            </a:r>
            <a:fld id="{EB1AE8FC-BA4E-4C4C-852D-8A1E2B9E7FD6}" type="slidenum">
              <a:rPr lang="en-US"/>
              <a:pPr/>
              <a:t>4</a:t>
            </a:fld>
            <a:endParaRPr lang="en-US"/>
          </a:p>
        </p:txBody>
      </p:sp>
      <p:sp>
        <p:nvSpPr>
          <p:cNvPr id="195586" name="Rectangle 2"/>
          <p:cNvSpPr>
            <a:spLocks noGrp="1" noChangeArrowheads="1"/>
          </p:cNvSpPr>
          <p:nvPr>
            <p:ph type="title"/>
          </p:nvPr>
        </p:nvSpPr>
        <p:spPr/>
        <p:txBody>
          <a:bodyPr/>
          <a:lstStyle/>
          <a:p>
            <a:r>
              <a:rPr lang="en-US"/>
              <a:t>Intro to Functional Analysis</a:t>
            </a:r>
          </a:p>
        </p:txBody>
      </p:sp>
      <p:sp>
        <p:nvSpPr>
          <p:cNvPr id="195587" name="Rectangle 3"/>
          <p:cNvSpPr>
            <a:spLocks noGrp="1" noChangeArrowheads="1"/>
          </p:cNvSpPr>
          <p:nvPr>
            <p:ph type="body" idx="1"/>
          </p:nvPr>
        </p:nvSpPr>
        <p:spPr>
          <a:xfrm>
            <a:off x="685800" y="1981200"/>
            <a:ext cx="7772400" cy="4495800"/>
          </a:xfrm>
        </p:spPr>
        <p:txBody>
          <a:bodyPr/>
          <a:lstStyle/>
          <a:p>
            <a:pPr>
              <a:lnSpc>
                <a:spcPct val="90000"/>
              </a:lnSpc>
            </a:pPr>
            <a:r>
              <a:rPr lang="en-US"/>
              <a:t>Function Analysis Systems Technique (F.A.S.T.)  is a formal method of functional analysis.</a:t>
            </a:r>
          </a:p>
          <a:p>
            <a:pPr>
              <a:lnSpc>
                <a:spcPct val="90000"/>
              </a:lnSpc>
            </a:pPr>
            <a:r>
              <a:rPr lang="en-US"/>
              <a:t>FAST is “a means of explicitly representing something, a means of analyzing a system”</a:t>
            </a:r>
          </a:p>
          <a:p>
            <a:pPr>
              <a:lnSpc>
                <a:spcPct val="90000"/>
              </a:lnSpc>
            </a:pPr>
            <a:r>
              <a:rPr lang="en-US"/>
              <a:t>Knowing the components, a FAST analysis proceeds by asking a series of WHY, HOW questions to uncover the corresponding functions and the relations between those functions.</a:t>
            </a:r>
          </a:p>
          <a:p>
            <a:pPr lvl="1">
              <a:lnSpc>
                <a:spcPct val="90000"/>
              </a:lnSpc>
            </a:pPr>
            <a:r>
              <a:rPr lang="en-US"/>
              <a:t>The functions are arranged as entries or blocks on a diagram with WHY answers on the left and HOW answers on the right.</a:t>
            </a:r>
          </a:p>
          <a:p>
            <a:pPr lvl="1">
              <a:lnSpc>
                <a:spcPct val="90000"/>
              </a:lnSpc>
            </a:pPr>
            <a:r>
              <a:rPr lang="en-US"/>
              <a:t>Functions are described using simple verb-noun phrases.</a:t>
            </a:r>
          </a:p>
          <a:p>
            <a:pPr lvl="1">
              <a:lnSpc>
                <a:spcPct val="90000"/>
              </a:lnSpc>
            </a:pPr>
            <a:r>
              <a:rPr lang="en-US"/>
              <a:t>Relationship lines connect the functional blocks together in a way that captures the relations between the functions.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r>
              <a:rPr lang="en-US" dirty="0" smtClean="0"/>
              <a:t>July </a:t>
            </a:r>
            <a:r>
              <a:rPr lang="en-US" dirty="0"/>
              <a:t>2009</a:t>
            </a:r>
          </a:p>
        </p:txBody>
      </p:sp>
      <p:sp>
        <p:nvSpPr>
          <p:cNvPr id="5" name="Footer Placeholder 4"/>
          <p:cNvSpPr>
            <a:spLocks noGrp="1"/>
          </p:cNvSpPr>
          <p:nvPr>
            <p:ph type="ftr" sz="quarter" idx="11"/>
          </p:nvPr>
        </p:nvSpPr>
        <p:spPr/>
        <p:txBody>
          <a:bodyPr/>
          <a:lstStyle/>
          <a:p>
            <a:r>
              <a:rPr lang="en-US"/>
              <a:t>Darwin Engwer, Nortel Networks</a:t>
            </a:r>
          </a:p>
        </p:txBody>
      </p:sp>
      <p:sp>
        <p:nvSpPr>
          <p:cNvPr id="6" name="Slide Number Placeholder 5"/>
          <p:cNvSpPr>
            <a:spLocks noGrp="1"/>
          </p:cNvSpPr>
          <p:nvPr>
            <p:ph type="sldNum" sz="quarter" idx="12"/>
          </p:nvPr>
        </p:nvSpPr>
        <p:spPr/>
        <p:txBody>
          <a:bodyPr/>
          <a:lstStyle/>
          <a:p>
            <a:r>
              <a:rPr lang="en-US"/>
              <a:t>Slide </a:t>
            </a:r>
            <a:fld id="{3CC2B261-5CFA-471A-9CBC-D0E75E349D23}" type="slidenum">
              <a:rPr lang="en-US"/>
              <a:pPr/>
              <a:t>5</a:t>
            </a:fld>
            <a:endParaRPr lang="en-US"/>
          </a:p>
        </p:txBody>
      </p:sp>
      <p:sp>
        <p:nvSpPr>
          <p:cNvPr id="190466" name="Rectangle 2"/>
          <p:cNvSpPr>
            <a:spLocks noGrp="1" noChangeArrowheads="1"/>
          </p:cNvSpPr>
          <p:nvPr>
            <p:ph type="title"/>
          </p:nvPr>
        </p:nvSpPr>
        <p:spPr/>
        <p:txBody>
          <a:bodyPr/>
          <a:lstStyle/>
          <a:p>
            <a:r>
              <a:rPr lang="en-US"/>
              <a:t>FAST Example</a:t>
            </a:r>
          </a:p>
        </p:txBody>
      </p:sp>
      <p:sp>
        <p:nvSpPr>
          <p:cNvPr id="190467" name="Rectangle 3"/>
          <p:cNvSpPr>
            <a:spLocks noGrp="1" noChangeArrowheads="1"/>
          </p:cNvSpPr>
          <p:nvPr>
            <p:ph type="body" idx="1"/>
          </p:nvPr>
        </p:nvSpPr>
        <p:spPr/>
        <p:txBody>
          <a:bodyPr/>
          <a:lstStyle/>
          <a:p>
            <a:r>
              <a:rPr lang="en-US"/>
              <a:t>Lightbulb components:</a:t>
            </a:r>
          </a:p>
          <a:p>
            <a:pPr lvl="1"/>
            <a:r>
              <a:rPr lang="en-US"/>
              <a:t>Filament</a:t>
            </a:r>
          </a:p>
          <a:p>
            <a:pPr lvl="1"/>
            <a:r>
              <a:rPr lang="en-US"/>
              <a:t>Glass bulb</a:t>
            </a:r>
          </a:p>
          <a:p>
            <a:pPr lvl="1"/>
            <a:r>
              <a:rPr lang="en-US"/>
              <a:t>Support wires</a:t>
            </a:r>
          </a:p>
          <a:p>
            <a:pPr lvl="1"/>
            <a:r>
              <a:rPr lang="en-US"/>
              <a:t>Lead-in wires</a:t>
            </a:r>
          </a:p>
          <a:p>
            <a:pPr lvl="1"/>
            <a:r>
              <a:rPr lang="en-US"/>
              <a:t>Heat deflecting disc</a:t>
            </a:r>
          </a:p>
          <a:p>
            <a:pPr lvl="1"/>
            <a:r>
              <a:rPr lang="en-US"/>
              <a:t>Stem</a:t>
            </a:r>
          </a:p>
          <a:p>
            <a:pPr lvl="1"/>
            <a:r>
              <a:rPr lang="en-US"/>
              <a:t>Stem press</a:t>
            </a:r>
          </a:p>
          <a:p>
            <a:pPr lvl="1"/>
            <a:r>
              <a:rPr lang="en-US"/>
              <a:t>Base rim</a:t>
            </a:r>
          </a:p>
          <a:p>
            <a:pPr lvl="1"/>
            <a:r>
              <a:rPr lang="en-US"/>
              <a:t>Insulation</a:t>
            </a:r>
          </a:p>
          <a:p>
            <a:pPr lvl="1"/>
            <a:r>
              <a:rPr lang="en-US"/>
              <a:t>Center contact</a:t>
            </a:r>
          </a:p>
          <a:p>
            <a:pPr lvl="1"/>
            <a:endParaRPr lang="en-US"/>
          </a:p>
          <a:p>
            <a:endParaRPr lang="en-US"/>
          </a:p>
          <a:p>
            <a:endParaRPr lang="en-US"/>
          </a:p>
          <a:p>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Date Placeholder 3"/>
          <p:cNvSpPr>
            <a:spLocks noGrp="1"/>
          </p:cNvSpPr>
          <p:nvPr>
            <p:ph type="dt" sz="half" idx="10"/>
          </p:nvPr>
        </p:nvSpPr>
        <p:spPr>
          <a:xfrm>
            <a:off x="696913" y="332601"/>
            <a:ext cx="942566" cy="276999"/>
          </a:xfrm>
        </p:spPr>
        <p:txBody>
          <a:bodyPr/>
          <a:lstStyle/>
          <a:p>
            <a:r>
              <a:rPr lang="en-US" dirty="0" smtClean="0"/>
              <a:t>July </a:t>
            </a:r>
            <a:r>
              <a:rPr lang="en-US" dirty="0"/>
              <a:t>2009</a:t>
            </a:r>
          </a:p>
        </p:txBody>
      </p:sp>
      <p:sp>
        <p:nvSpPr>
          <p:cNvPr id="32" name="Footer Placeholder 4"/>
          <p:cNvSpPr>
            <a:spLocks noGrp="1"/>
          </p:cNvSpPr>
          <p:nvPr>
            <p:ph type="ftr" sz="quarter" idx="11"/>
          </p:nvPr>
        </p:nvSpPr>
        <p:spPr/>
        <p:txBody>
          <a:bodyPr/>
          <a:lstStyle/>
          <a:p>
            <a:r>
              <a:rPr lang="en-US"/>
              <a:t>Darwin Engwer, Nortel Networks</a:t>
            </a:r>
          </a:p>
        </p:txBody>
      </p:sp>
      <p:sp>
        <p:nvSpPr>
          <p:cNvPr id="33" name="Slide Number Placeholder 5"/>
          <p:cNvSpPr>
            <a:spLocks noGrp="1"/>
          </p:cNvSpPr>
          <p:nvPr>
            <p:ph type="sldNum" sz="quarter" idx="12"/>
          </p:nvPr>
        </p:nvSpPr>
        <p:spPr/>
        <p:txBody>
          <a:bodyPr/>
          <a:lstStyle/>
          <a:p>
            <a:r>
              <a:rPr lang="en-US"/>
              <a:t>Slide </a:t>
            </a:r>
            <a:fld id="{266D4A6F-E4F1-40E0-A97A-0B2A3FD6D4E7}" type="slidenum">
              <a:rPr lang="en-US"/>
              <a:pPr/>
              <a:t>6</a:t>
            </a:fld>
            <a:endParaRPr lang="en-US"/>
          </a:p>
        </p:txBody>
      </p:sp>
      <p:sp>
        <p:nvSpPr>
          <p:cNvPr id="189442" name="Rectangle 2"/>
          <p:cNvSpPr>
            <a:spLocks noGrp="1" noChangeArrowheads="1"/>
          </p:cNvSpPr>
          <p:nvPr>
            <p:ph type="title"/>
          </p:nvPr>
        </p:nvSpPr>
        <p:spPr/>
        <p:txBody>
          <a:bodyPr/>
          <a:lstStyle/>
          <a:p>
            <a:r>
              <a:rPr lang="en-US"/>
              <a:t>FAST Example - Light Bulb Functions</a:t>
            </a:r>
          </a:p>
        </p:txBody>
      </p:sp>
      <p:sp>
        <p:nvSpPr>
          <p:cNvPr id="189445" name="Text Box 5"/>
          <p:cNvSpPr txBox="1">
            <a:spLocks noChangeArrowheads="1"/>
          </p:cNvSpPr>
          <p:nvPr/>
        </p:nvSpPr>
        <p:spPr bwMode="auto">
          <a:xfrm>
            <a:off x="304800" y="3124200"/>
            <a:ext cx="990600" cy="646113"/>
          </a:xfrm>
          <a:prstGeom prst="rect">
            <a:avLst/>
          </a:prstGeom>
          <a:noFill/>
          <a:ln w="6350">
            <a:solidFill>
              <a:schemeClr val="tx1"/>
            </a:solidFill>
            <a:miter lim="800000"/>
            <a:headEnd type="none" w="sm" len="sm"/>
            <a:tailEnd type="none" w="sm" len="sm"/>
          </a:ln>
          <a:effectLst/>
        </p:spPr>
        <p:txBody>
          <a:bodyPr>
            <a:spAutoFit/>
          </a:bodyPr>
          <a:lstStyle/>
          <a:p>
            <a:pPr>
              <a:spcBef>
                <a:spcPct val="50000"/>
              </a:spcBef>
            </a:pPr>
            <a:r>
              <a:rPr lang="en-US" b="1">
                <a:latin typeface="Arial" charset="0"/>
              </a:rPr>
              <a:t>Provide</a:t>
            </a:r>
            <a:br>
              <a:rPr lang="en-US" b="1">
                <a:latin typeface="Arial" charset="0"/>
              </a:rPr>
            </a:br>
            <a:r>
              <a:rPr lang="en-US" b="1">
                <a:latin typeface="Arial" charset="0"/>
              </a:rPr>
              <a:t>Luminous</a:t>
            </a:r>
            <a:br>
              <a:rPr lang="en-US" b="1">
                <a:latin typeface="Arial" charset="0"/>
              </a:rPr>
            </a:br>
            <a:r>
              <a:rPr lang="en-US" b="1">
                <a:latin typeface="Arial" charset="0"/>
              </a:rPr>
              <a:t>Energy</a:t>
            </a:r>
          </a:p>
        </p:txBody>
      </p:sp>
      <p:sp>
        <p:nvSpPr>
          <p:cNvPr id="189446" name="Text Box 6"/>
          <p:cNvSpPr txBox="1">
            <a:spLocks noChangeArrowheads="1"/>
          </p:cNvSpPr>
          <p:nvPr/>
        </p:nvSpPr>
        <p:spPr bwMode="auto">
          <a:xfrm>
            <a:off x="1663700" y="3124200"/>
            <a:ext cx="774700" cy="463550"/>
          </a:xfrm>
          <a:prstGeom prst="rect">
            <a:avLst/>
          </a:prstGeom>
          <a:noFill/>
          <a:ln w="6350">
            <a:solidFill>
              <a:schemeClr val="tx1"/>
            </a:solidFill>
            <a:miter lim="800000"/>
            <a:headEnd type="none" w="sm" len="sm"/>
            <a:tailEnd type="none" w="sm" len="sm"/>
          </a:ln>
          <a:effectLst/>
        </p:spPr>
        <p:txBody>
          <a:bodyPr>
            <a:spAutoFit/>
          </a:bodyPr>
          <a:lstStyle/>
          <a:p>
            <a:pPr>
              <a:spcBef>
                <a:spcPct val="50000"/>
              </a:spcBef>
            </a:pPr>
            <a:r>
              <a:rPr lang="en-US" b="1">
                <a:latin typeface="Arial" charset="0"/>
              </a:rPr>
              <a:t>Product Light</a:t>
            </a:r>
          </a:p>
        </p:txBody>
      </p:sp>
      <p:sp>
        <p:nvSpPr>
          <p:cNvPr id="189447" name="Text Box 7"/>
          <p:cNvSpPr txBox="1">
            <a:spLocks noChangeArrowheads="1"/>
          </p:cNvSpPr>
          <p:nvPr/>
        </p:nvSpPr>
        <p:spPr bwMode="auto">
          <a:xfrm>
            <a:off x="2743200" y="3124200"/>
            <a:ext cx="914400" cy="463550"/>
          </a:xfrm>
          <a:prstGeom prst="rect">
            <a:avLst/>
          </a:prstGeom>
          <a:noFill/>
          <a:ln w="6350">
            <a:solidFill>
              <a:schemeClr val="tx1"/>
            </a:solidFill>
            <a:miter lim="800000"/>
            <a:headEnd type="none" w="sm" len="sm"/>
            <a:tailEnd type="none" w="sm" len="sm"/>
          </a:ln>
          <a:effectLst/>
        </p:spPr>
        <p:txBody>
          <a:bodyPr>
            <a:spAutoFit/>
          </a:bodyPr>
          <a:lstStyle/>
          <a:p>
            <a:pPr>
              <a:spcBef>
                <a:spcPct val="50000"/>
              </a:spcBef>
            </a:pPr>
            <a:r>
              <a:rPr lang="en-US" b="1">
                <a:latin typeface="Arial" charset="0"/>
              </a:rPr>
              <a:t>Convert</a:t>
            </a:r>
            <a:br>
              <a:rPr lang="en-US" b="1">
                <a:latin typeface="Arial" charset="0"/>
              </a:rPr>
            </a:br>
            <a:r>
              <a:rPr lang="en-US" b="1">
                <a:latin typeface="Arial" charset="0"/>
              </a:rPr>
              <a:t>Energy</a:t>
            </a:r>
          </a:p>
        </p:txBody>
      </p:sp>
      <p:sp>
        <p:nvSpPr>
          <p:cNvPr id="189448" name="Text Box 8"/>
          <p:cNvSpPr txBox="1">
            <a:spLocks noChangeArrowheads="1"/>
          </p:cNvSpPr>
          <p:nvPr/>
        </p:nvSpPr>
        <p:spPr bwMode="auto">
          <a:xfrm>
            <a:off x="3886200" y="3124200"/>
            <a:ext cx="838200" cy="463550"/>
          </a:xfrm>
          <a:prstGeom prst="rect">
            <a:avLst/>
          </a:prstGeom>
          <a:noFill/>
          <a:ln w="6350">
            <a:solidFill>
              <a:schemeClr val="tx1"/>
            </a:solidFill>
            <a:miter lim="800000"/>
            <a:headEnd type="none" w="sm" len="sm"/>
            <a:tailEnd type="none" w="sm" len="sm"/>
          </a:ln>
          <a:effectLst/>
        </p:spPr>
        <p:txBody>
          <a:bodyPr>
            <a:spAutoFit/>
          </a:bodyPr>
          <a:lstStyle/>
          <a:p>
            <a:pPr>
              <a:spcBef>
                <a:spcPct val="50000"/>
              </a:spcBef>
            </a:pPr>
            <a:r>
              <a:rPr lang="en-US" b="1">
                <a:latin typeface="Arial" charset="0"/>
              </a:rPr>
              <a:t>Heat</a:t>
            </a:r>
            <a:br>
              <a:rPr lang="en-US" b="1">
                <a:latin typeface="Arial" charset="0"/>
              </a:rPr>
            </a:br>
            <a:r>
              <a:rPr lang="en-US" b="1">
                <a:latin typeface="Arial" charset="0"/>
              </a:rPr>
              <a:t>Filament</a:t>
            </a:r>
          </a:p>
        </p:txBody>
      </p:sp>
      <p:sp>
        <p:nvSpPr>
          <p:cNvPr id="189449" name="Text Box 9"/>
          <p:cNvSpPr txBox="1">
            <a:spLocks noChangeArrowheads="1"/>
          </p:cNvSpPr>
          <p:nvPr/>
        </p:nvSpPr>
        <p:spPr bwMode="auto">
          <a:xfrm>
            <a:off x="4953000" y="4114800"/>
            <a:ext cx="990600" cy="463550"/>
          </a:xfrm>
          <a:prstGeom prst="rect">
            <a:avLst/>
          </a:prstGeom>
          <a:noFill/>
          <a:ln w="6350">
            <a:solidFill>
              <a:schemeClr val="tx1"/>
            </a:solidFill>
            <a:miter lim="800000"/>
            <a:headEnd type="none" w="sm" len="sm"/>
            <a:tailEnd type="none" w="sm" len="sm"/>
          </a:ln>
          <a:effectLst/>
        </p:spPr>
        <p:txBody>
          <a:bodyPr>
            <a:spAutoFit/>
          </a:bodyPr>
          <a:lstStyle/>
          <a:p>
            <a:pPr>
              <a:spcBef>
                <a:spcPct val="50000"/>
              </a:spcBef>
            </a:pPr>
            <a:r>
              <a:rPr lang="en-US" b="1">
                <a:latin typeface="Arial" charset="0"/>
              </a:rPr>
              <a:t>Prevent Oxidation</a:t>
            </a:r>
          </a:p>
        </p:txBody>
      </p:sp>
      <p:sp>
        <p:nvSpPr>
          <p:cNvPr id="189450" name="Text Box 10"/>
          <p:cNvSpPr txBox="1">
            <a:spLocks noChangeArrowheads="1"/>
          </p:cNvSpPr>
          <p:nvPr/>
        </p:nvSpPr>
        <p:spPr bwMode="auto">
          <a:xfrm>
            <a:off x="6238875" y="4114800"/>
            <a:ext cx="990600" cy="463550"/>
          </a:xfrm>
          <a:prstGeom prst="rect">
            <a:avLst/>
          </a:prstGeom>
          <a:noFill/>
          <a:ln w="6350">
            <a:solidFill>
              <a:schemeClr val="tx1"/>
            </a:solidFill>
            <a:miter lim="800000"/>
            <a:headEnd type="none" w="sm" len="sm"/>
            <a:tailEnd type="none" w="sm" len="sm"/>
          </a:ln>
          <a:effectLst/>
        </p:spPr>
        <p:txBody>
          <a:bodyPr>
            <a:spAutoFit/>
          </a:bodyPr>
          <a:lstStyle/>
          <a:p>
            <a:pPr>
              <a:spcBef>
                <a:spcPct val="50000"/>
              </a:spcBef>
            </a:pPr>
            <a:r>
              <a:rPr lang="en-US" b="1">
                <a:latin typeface="Arial" charset="0"/>
              </a:rPr>
              <a:t>Confine</a:t>
            </a:r>
            <a:br>
              <a:rPr lang="en-US" b="1">
                <a:latin typeface="Arial" charset="0"/>
              </a:rPr>
            </a:br>
            <a:r>
              <a:rPr lang="en-US" b="1">
                <a:latin typeface="Arial" charset="0"/>
              </a:rPr>
              <a:t>Filament</a:t>
            </a:r>
          </a:p>
        </p:txBody>
      </p:sp>
      <p:grpSp>
        <p:nvGrpSpPr>
          <p:cNvPr id="2" name="Group 11"/>
          <p:cNvGrpSpPr>
            <a:grpSpLocks/>
          </p:cNvGrpSpPr>
          <p:nvPr/>
        </p:nvGrpSpPr>
        <p:grpSpPr bwMode="auto">
          <a:xfrm>
            <a:off x="152400" y="2254250"/>
            <a:ext cx="2006600" cy="488950"/>
            <a:chOff x="96" y="950"/>
            <a:chExt cx="1264" cy="308"/>
          </a:xfrm>
        </p:grpSpPr>
        <p:sp>
          <p:nvSpPr>
            <p:cNvPr id="189452" name="Text Box 12"/>
            <p:cNvSpPr txBox="1">
              <a:spLocks noChangeArrowheads="1"/>
            </p:cNvSpPr>
            <p:nvPr/>
          </p:nvSpPr>
          <p:spPr bwMode="auto">
            <a:xfrm>
              <a:off x="592" y="950"/>
              <a:ext cx="768" cy="308"/>
            </a:xfrm>
            <a:prstGeom prst="rect">
              <a:avLst/>
            </a:prstGeom>
            <a:noFill/>
            <a:ln w="12700">
              <a:noFill/>
              <a:miter lim="800000"/>
              <a:headEnd type="none" w="sm" len="sm"/>
              <a:tailEnd type="none" w="sm" len="sm"/>
            </a:ln>
            <a:effectLst/>
          </p:spPr>
          <p:txBody>
            <a:bodyPr>
              <a:spAutoFit/>
            </a:bodyPr>
            <a:lstStyle/>
            <a:p>
              <a:pPr>
                <a:spcBef>
                  <a:spcPct val="50000"/>
                </a:spcBef>
              </a:pPr>
              <a:r>
                <a:rPr lang="en-US" sz="2600" b="1">
                  <a:latin typeface="Arial" charset="0"/>
                </a:rPr>
                <a:t>HOW</a:t>
              </a:r>
            </a:p>
          </p:txBody>
        </p:sp>
        <p:sp>
          <p:nvSpPr>
            <p:cNvPr id="189453" name="AutoShape 13"/>
            <p:cNvSpPr>
              <a:spLocks noChangeArrowheads="1"/>
            </p:cNvSpPr>
            <p:nvPr/>
          </p:nvSpPr>
          <p:spPr bwMode="auto">
            <a:xfrm>
              <a:off x="96" y="950"/>
              <a:ext cx="480" cy="308"/>
            </a:xfrm>
            <a:prstGeom prst="rightArrow">
              <a:avLst>
                <a:gd name="adj1" fmla="val 50000"/>
                <a:gd name="adj2" fmla="val 38961"/>
              </a:avLst>
            </a:prstGeom>
            <a:solidFill>
              <a:srgbClr val="000000"/>
            </a:solidFill>
            <a:ln w="12700">
              <a:solidFill>
                <a:schemeClr val="tx1"/>
              </a:solidFill>
              <a:miter lim="800000"/>
              <a:headEnd type="none" w="sm" len="sm"/>
              <a:tailEnd type="none" w="sm" len="sm"/>
            </a:ln>
            <a:effectLst/>
          </p:spPr>
          <p:txBody>
            <a:bodyPr wrap="none" anchor="ctr"/>
            <a:lstStyle/>
            <a:p>
              <a:endParaRPr lang="en-US"/>
            </a:p>
          </p:txBody>
        </p:sp>
      </p:grpSp>
      <p:grpSp>
        <p:nvGrpSpPr>
          <p:cNvPr id="3" name="Group 14"/>
          <p:cNvGrpSpPr>
            <a:grpSpLocks/>
          </p:cNvGrpSpPr>
          <p:nvPr/>
        </p:nvGrpSpPr>
        <p:grpSpPr bwMode="auto">
          <a:xfrm>
            <a:off x="7229475" y="2254250"/>
            <a:ext cx="1787525" cy="488950"/>
            <a:chOff x="4554" y="950"/>
            <a:chExt cx="1126" cy="308"/>
          </a:xfrm>
        </p:grpSpPr>
        <p:sp>
          <p:nvSpPr>
            <p:cNvPr id="189455" name="Text Box 15"/>
            <p:cNvSpPr txBox="1">
              <a:spLocks noChangeArrowheads="1"/>
            </p:cNvSpPr>
            <p:nvPr/>
          </p:nvSpPr>
          <p:spPr bwMode="auto">
            <a:xfrm>
              <a:off x="4554" y="950"/>
              <a:ext cx="768" cy="308"/>
            </a:xfrm>
            <a:prstGeom prst="rect">
              <a:avLst/>
            </a:prstGeom>
            <a:noFill/>
            <a:ln w="12700">
              <a:noFill/>
              <a:miter lim="800000"/>
              <a:headEnd type="none" w="sm" len="sm"/>
              <a:tailEnd type="none" w="sm" len="sm"/>
            </a:ln>
            <a:effectLst/>
          </p:spPr>
          <p:txBody>
            <a:bodyPr>
              <a:spAutoFit/>
            </a:bodyPr>
            <a:lstStyle/>
            <a:p>
              <a:pPr>
                <a:spcBef>
                  <a:spcPct val="50000"/>
                </a:spcBef>
              </a:pPr>
              <a:r>
                <a:rPr lang="en-US" sz="2600" b="1">
                  <a:latin typeface="Arial" charset="0"/>
                </a:rPr>
                <a:t>WHY</a:t>
              </a:r>
            </a:p>
          </p:txBody>
        </p:sp>
        <p:sp>
          <p:nvSpPr>
            <p:cNvPr id="189456" name="AutoShape 16"/>
            <p:cNvSpPr>
              <a:spLocks noChangeArrowheads="1"/>
            </p:cNvSpPr>
            <p:nvPr/>
          </p:nvSpPr>
          <p:spPr bwMode="auto">
            <a:xfrm flipH="1">
              <a:off x="5200" y="950"/>
              <a:ext cx="480" cy="308"/>
            </a:xfrm>
            <a:prstGeom prst="rightArrow">
              <a:avLst>
                <a:gd name="adj1" fmla="val 50000"/>
                <a:gd name="adj2" fmla="val 38961"/>
              </a:avLst>
            </a:prstGeom>
            <a:solidFill>
              <a:srgbClr val="000000"/>
            </a:solidFill>
            <a:ln w="12700">
              <a:solidFill>
                <a:schemeClr val="tx1"/>
              </a:solidFill>
              <a:miter lim="800000"/>
              <a:headEnd type="none" w="sm" len="sm"/>
              <a:tailEnd type="none" w="sm" len="sm"/>
            </a:ln>
            <a:effectLst/>
          </p:spPr>
          <p:txBody>
            <a:bodyPr wrap="none" anchor="ctr"/>
            <a:lstStyle/>
            <a:p>
              <a:endParaRPr lang="en-US"/>
            </a:p>
          </p:txBody>
        </p:sp>
      </p:grpSp>
      <p:sp>
        <p:nvSpPr>
          <p:cNvPr id="189457" name="Text Box 17"/>
          <p:cNvSpPr txBox="1">
            <a:spLocks noChangeArrowheads="1"/>
          </p:cNvSpPr>
          <p:nvPr/>
        </p:nvSpPr>
        <p:spPr bwMode="auto">
          <a:xfrm>
            <a:off x="7458075" y="4114800"/>
            <a:ext cx="990600" cy="463550"/>
          </a:xfrm>
          <a:prstGeom prst="rect">
            <a:avLst/>
          </a:prstGeom>
          <a:noFill/>
          <a:ln w="6350">
            <a:solidFill>
              <a:schemeClr val="tx1"/>
            </a:solidFill>
            <a:miter lim="800000"/>
            <a:headEnd type="none" w="sm" len="sm"/>
            <a:tailEnd type="none" w="sm" len="sm"/>
          </a:ln>
          <a:effectLst/>
        </p:spPr>
        <p:txBody>
          <a:bodyPr>
            <a:spAutoFit/>
          </a:bodyPr>
          <a:lstStyle/>
          <a:p>
            <a:pPr>
              <a:spcBef>
                <a:spcPct val="50000"/>
              </a:spcBef>
            </a:pPr>
            <a:r>
              <a:rPr lang="en-US" b="1">
                <a:latin typeface="Arial" charset="0"/>
              </a:rPr>
              <a:t>Exclude Oxygen</a:t>
            </a:r>
          </a:p>
        </p:txBody>
      </p:sp>
      <p:sp>
        <p:nvSpPr>
          <p:cNvPr id="189458" name="Text Box 18"/>
          <p:cNvSpPr txBox="1">
            <a:spLocks noChangeArrowheads="1"/>
          </p:cNvSpPr>
          <p:nvPr/>
        </p:nvSpPr>
        <p:spPr bwMode="auto">
          <a:xfrm>
            <a:off x="4953000" y="3124200"/>
            <a:ext cx="762000" cy="463550"/>
          </a:xfrm>
          <a:prstGeom prst="rect">
            <a:avLst/>
          </a:prstGeom>
          <a:noFill/>
          <a:ln w="6350">
            <a:solidFill>
              <a:schemeClr val="tx1"/>
            </a:solidFill>
            <a:miter lim="800000"/>
            <a:headEnd type="none" w="sm" len="sm"/>
            <a:tailEnd type="none" w="sm" len="sm"/>
          </a:ln>
          <a:effectLst/>
        </p:spPr>
        <p:txBody>
          <a:bodyPr>
            <a:spAutoFit/>
          </a:bodyPr>
          <a:lstStyle/>
          <a:p>
            <a:pPr>
              <a:spcBef>
                <a:spcPct val="50000"/>
              </a:spcBef>
            </a:pPr>
            <a:r>
              <a:rPr lang="en-US" b="1">
                <a:latin typeface="Arial" charset="0"/>
              </a:rPr>
              <a:t>Supply</a:t>
            </a:r>
            <a:br>
              <a:rPr lang="en-US" b="1">
                <a:latin typeface="Arial" charset="0"/>
              </a:rPr>
            </a:br>
            <a:r>
              <a:rPr lang="en-US" b="1">
                <a:latin typeface="Arial" charset="0"/>
              </a:rPr>
              <a:t>Power</a:t>
            </a:r>
          </a:p>
        </p:txBody>
      </p:sp>
      <p:sp>
        <p:nvSpPr>
          <p:cNvPr id="189459" name="Text Box 19"/>
          <p:cNvSpPr txBox="1">
            <a:spLocks noChangeArrowheads="1"/>
          </p:cNvSpPr>
          <p:nvPr/>
        </p:nvSpPr>
        <p:spPr bwMode="auto">
          <a:xfrm>
            <a:off x="5943600" y="3124200"/>
            <a:ext cx="914400" cy="463550"/>
          </a:xfrm>
          <a:prstGeom prst="rect">
            <a:avLst/>
          </a:prstGeom>
          <a:noFill/>
          <a:ln w="6350">
            <a:solidFill>
              <a:schemeClr val="tx1"/>
            </a:solidFill>
            <a:miter lim="800000"/>
            <a:headEnd type="none" w="sm" len="sm"/>
            <a:tailEnd type="none" w="sm" len="sm"/>
          </a:ln>
          <a:effectLst/>
        </p:spPr>
        <p:txBody>
          <a:bodyPr>
            <a:spAutoFit/>
          </a:bodyPr>
          <a:lstStyle/>
          <a:p>
            <a:pPr>
              <a:spcBef>
                <a:spcPct val="50000"/>
              </a:spcBef>
            </a:pPr>
            <a:r>
              <a:rPr lang="en-US" b="1">
                <a:latin typeface="Arial" charset="0"/>
              </a:rPr>
              <a:t>Conduct</a:t>
            </a:r>
            <a:br>
              <a:rPr lang="en-US" b="1">
                <a:latin typeface="Arial" charset="0"/>
              </a:rPr>
            </a:br>
            <a:r>
              <a:rPr lang="en-US" b="1">
                <a:latin typeface="Arial" charset="0"/>
              </a:rPr>
              <a:t>Current</a:t>
            </a:r>
          </a:p>
        </p:txBody>
      </p:sp>
      <p:sp>
        <p:nvSpPr>
          <p:cNvPr id="189460" name="Text Box 20"/>
          <p:cNvSpPr txBox="1">
            <a:spLocks noChangeArrowheads="1"/>
          </p:cNvSpPr>
          <p:nvPr/>
        </p:nvSpPr>
        <p:spPr bwMode="auto">
          <a:xfrm>
            <a:off x="7229475" y="3124200"/>
            <a:ext cx="914400" cy="463550"/>
          </a:xfrm>
          <a:prstGeom prst="rect">
            <a:avLst/>
          </a:prstGeom>
          <a:noFill/>
          <a:ln w="6350">
            <a:solidFill>
              <a:schemeClr val="tx1"/>
            </a:solidFill>
            <a:miter lim="800000"/>
            <a:headEnd type="none" w="sm" len="sm"/>
            <a:tailEnd type="none" w="sm" len="sm"/>
          </a:ln>
          <a:effectLst/>
        </p:spPr>
        <p:txBody>
          <a:bodyPr>
            <a:spAutoFit/>
          </a:bodyPr>
          <a:lstStyle/>
          <a:p>
            <a:pPr>
              <a:spcBef>
                <a:spcPct val="50000"/>
              </a:spcBef>
            </a:pPr>
            <a:r>
              <a:rPr lang="en-US" b="1">
                <a:latin typeface="Arial" charset="0"/>
              </a:rPr>
              <a:t>Connect</a:t>
            </a:r>
            <a:br>
              <a:rPr lang="en-US" b="1">
                <a:latin typeface="Arial" charset="0"/>
              </a:rPr>
            </a:br>
            <a:r>
              <a:rPr lang="en-US" b="1">
                <a:latin typeface="Arial" charset="0"/>
              </a:rPr>
              <a:t>Wires</a:t>
            </a:r>
          </a:p>
        </p:txBody>
      </p:sp>
      <p:sp>
        <p:nvSpPr>
          <p:cNvPr id="189461" name="Line 21"/>
          <p:cNvSpPr>
            <a:spLocks noChangeShapeType="1"/>
          </p:cNvSpPr>
          <p:nvPr/>
        </p:nvSpPr>
        <p:spPr bwMode="auto">
          <a:xfrm>
            <a:off x="1295400" y="3352800"/>
            <a:ext cx="368300" cy="0"/>
          </a:xfrm>
          <a:prstGeom prst="line">
            <a:avLst/>
          </a:prstGeom>
          <a:noFill/>
          <a:ln w="12700">
            <a:solidFill>
              <a:schemeClr val="tx1"/>
            </a:solidFill>
            <a:round/>
            <a:headEnd type="none" w="sm" len="sm"/>
            <a:tailEnd type="none" w="sm" len="sm"/>
          </a:ln>
          <a:effectLst/>
        </p:spPr>
        <p:txBody>
          <a:bodyPr/>
          <a:lstStyle/>
          <a:p>
            <a:endParaRPr lang="en-US"/>
          </a:p>
        </p:txBody>
      </p:sp>
      <p:sp>
        <p:nvSpPr>
          <p:cNvPr id="189462" name="Line 22"/>
          <p:cNvSpPr>
            <a:spLocks noChangeShapeType="1"/>
          </p:cNvSpPr>
          <p:nvPr/>
        </p:nvSpPr>
        <p:spPr bwMode="auto">
          <a:xfrm>
            <a:off x="2438400" y="3352800"/>
            <a:ext cx="304800" cy="0"/>
          </a:xfrm>
          <a:prstGeom prst="line">
            <a:avLst/>
          </a:prstGeom>
          <a:noFill/>
          <a:ln w="12700">
            <a:solidFill>
              <a:schemeClr val="tx1"/>
            </a:solidFill>
            <a:round/>
            <a:headEnd type="none" w="sm" len="sm"/>
            <a:tailEnd type="none" w="sm" len="sm"/>
          </a:ln>
          <a:effectLst/>
        </p:spPr>
        <p:txBody>
          <a:bodyPr/>
          <a:lstStyle/>
          <a:p>
            <a:endParaRPr lang="en-US"/>
          </a:p>
        </p:txBody>
      </p:sp>
      <p:sp>
        <p:nvSpPr>
          <p:cNvPr id="189463" name="Line 23"/>
          <p:cNvSpPr>
            <a:spLocks noChangeShapeType="1"/>
          </p:cNvSpPr>
          <p:nvPr/>
        </p:nvSpPr>
        <p:spPr bwMode="auto">
          <a:xfrm>
            <a:off x="3657600" y="3352800"/>
            <a:ext cx="228600" cy="0"/>
          </a:xfrm>
          <a:prstGeom prst="line">
            <a:avLst/>
          </a:prstGeom>
          <a:noFill/>
          <a:ln w="12700">
            <a:solidFill>
              <a:schemeClr val="tx1"/>
            </a:solidFill>
            <a:round/>
            <a:headEnd type="none" w="sm" len="sm"/>
            <a:tailEnd type="none" w="sm" len="sm"/>
          </a:ln>
          <a:effectLst/>
        </p:spPr>
        <p:txBody>
          <a:bodyPr/>
          <a:lstStyle/>
          <a:p>
            <a:endParaRPr lang="en-US"/>
          </a:p>
        </p:txBody>
      </p:sp>
      <p:sp>
        <p:nvSpPr>
          <p:cNvPr id="189464" name="Line 24"/>
          <p:cNvSpPr>
            <a:spLocks noChangeShapeType="1"/>
          </p:cNvSpPr>
          <p:nvPr/>
        </p:nvSpPr>
        <p:spPr bwMode="auto">
          <a:xfrm>
            <a:off x="4724400" y="3352800"/>
            <a:ext cx="228600" cy="0"/>
          </a:xfrm>
          <a:prstGeom prst="line">
            <a:avLst/>
          </a:prstGeom>
          <a:noFill/>
          <a:ln w="12700">
            <a:solidFill>
              <a:schemeClr val="tx1"/>
            </a:solidFill>
            <a:round/>
            <a:headEnd type="none" w="sm" len="sm"/>
            <a:tailEnd type="none" w="sm" len="sm"/>
          </a:ln>
          <a:effectLst/>
        </p:spPr>
        <p:txBody>
          <a:bodyPr/>
          <a:lstStyle/>
          <a:p>
            <a:endParaRPr lang="en-US"/>
          </a:p>
        </p:txBody>
      </p:sp>
      <p:sp>
        <p:nvSpPr>
          <p:cNvPr id="189465" name="Line 25"/>
          <p:cNvSpPr>
            <a:spLocks noChangeShapeType="1"/>
          </p:cNvSpPr>
          <p:nvPr/>
        </p:nvSpPr>
        <p:spPr bwMode="auto">
          <a:xfrm>
            <a:off x="5715000" y="3352800"/>
            <a:ext cx="228600" cy="0"/>
          </a:xfrm>
          <a:prstGeom prst="line">
            <a:avLst/>
          </a:prstGeom>
          <a:noFill/>
          <a:ln w="12700">
            <a:solidFill>
              <a:schemeClr val="tx1"/>
            </a:solidFill>
            <a:round/>
            <a:headEnd type="none" w="sm" len="sm"/>
            <a:tailEnd type="none" w="sm" len="sm"/>
          </a:ln>
          <a:effectLst/>
        </p:spPr>
        <p:txBody>
          <a:bodyPr/>
          <a:lstStyle/>
          <a:p>
            <a:endParaRPr lang="en-US"/>
          </a:p>
        </p:txBody>
      </p:sp>
      <p:sp>
        <p:nvSpPr>
          <p:cNvPr id="189466" name="Line 26"/>
          <p:cNvSpPr>
            <a:spLocks noChangeShapeType="1"/>
          </p:cNvSpPr>
          <p:nvPr/>
        </p:nvSpPr>
        <p:spPr bwMode="auto">
          <a:xfrm>
            <a:off x="6858000" y="3352800"/>
            <a:ext cx="371475" cy="0"/>
          </a:xfrm>
          <a:prstGeom prst="line">
            <a:avLst/>
          </a:prstGeom>
          <a:noFill/>
          <a:ln w="12700">
            <a:solidFill>
              <a:schemeClr val="tx1"/>
            </a:solidFill>
            <a:round/>
            <a:headEnd type="none" w="sm" len="sm"/>
            <a:tailEnd type="none" w="sm" len="sm"/>
          </a:ln>
          <a:effectLst/>
        </p:spPr>
        <p:txBody>
          <a:bodyPr/>
          <a:lstStyle/>
          <a:p>
            <a:endParaRPr lang="en-US"/>
          </a:p>
        </p:txBody>
      </p:sp>
      <p:sp>
        <p:nvSpPr>
          <p:cNvPr id="189467" name="Line 27"/>
          <p:cNvSpPr>
            <a:spLocks noChangeShapeType="1"/>
          </p:cNvSpPr>
          <p:nvPr/>
        </p:nvSpPr>
        <p:spPr bwMode="auto">
          <a:xfrm>
            <a:off x="8143875" y="3352800"/>
            <a:ext cx="542925" cy="0"/>
          </a:xfrm>
          <a:prstGeom prst="line">
            <a:avLst/>
          </a:prstGeom>
          <a:noFill/>
          <a:ln w="12700">
            <a:solidFill>
              <a:schemeClr val="tx1"/>
            </a:solidFill>
            <a:prstDash val="lgDash"/>
            <a:round/>
            <a:headEnd type="none" w="sm" len="sm"/>
            <a:tailEnd type="none" w="sm" len="sm"/>
          </a:ln>
          <a:effectLst/>
        </p:spPr>
        <p:txBody>
          <a:bodyPr/>
          <a:lstStyle/>
          <a:p>
            <a:endParaRPr lang="en-US"/>
          </a:p>
        </p:txBody>
      </p:sp>
      <p:sp>
        <p:nvSpPr>
          <p:cNvPr id="189468" name="Line 28"/>
          <p:cNvSpPr>
            <a:spLocks noChangeShapeType="1"/>
          </p:cNvSpPr>
          <p:nvPr/>
        </p:nvSpPr>
        <p:spPr bwMode="auto">
          <a:xfrm>
            <a:off x="4724400" y="3352800"/>
            <a:ext cx="381000" cy="762000"/>
          </a:xfrm>
          <a:prstGeom prst="line">
            <a:avLst/>
          </a:prstGeom>
          <a:noFill/>
          <a:ln w="12700">
            <a:solidFill>
              <a:schemeClr val="tx1"/>
            </a:solidFill>
            <a:round/>
            <a:headEnd type="none" w="sm" len="sm"/>
            <a:tailEnd type="none" w="sm" len="sm"/>
          </a:ln>
          <a:effectLst/>
        </p:spPr>
        <p:txBody>
          <a:bodyPr/>
          <a:lstStyle/>
          <a:p>
            <a:endParaRPr lang="en-US"/>
          </a:p>
        </p:txBody>
      </p:sp>
      <p:sp>
        <p:nvSpPr>
          <p:cNvPr id="189469" name="Line 29"/>
          <p:cNvSpPr>
            <a:spLocks noChangeShapeType="1"/>
          </p:cNvSpPr>
          <p:nvPr/>
        </p:nvSpPr>
        <p:spPr bwMode="auto">
          <a:xfrm>
            <a:off x="5943600" y="4343400"/>
            <a:ext cx="295275" cy="0"/>
          </a:xfrm>
          <a:prstGeom prst="line">
            <a:avLst/>
          </a:prstGeom>
          <a:noFill/>
          <a:ln w="12700">
            <a:solidFill>
              <a:schemeClr val="tx1"/>
            </a:solidFill>
            <a:round/>
            <a:headEnd type="none" w="sm" len="sm"/>
            <a:tailEnd type="none" w="sm" len="sm"/>
          </a:ln>
          <a:effectLst/>
        </p:spPr>
        <p:txBody>
          <a:bodyPr/>
          <a:lstStyle/>
          <a:p>
            <a:endParaRPr lang="en-US"/>
          </a:p>
        </p:txBody>
      </p:sp>
      <p:sp>
        <p:nvSpPr>
          <p:cNvPr id="189470" name="Line 30"/>
          <p:cNvSpPr>
            <a:spLocks noChangeShapeType="1"/>
          </p:cNvSpPr>
          <p:nvPr/>
        </p:nvSpPr>
        <p:spPr bwMode="auto">
          <a:xfrm>
            <a:off x="7229475" y="4343400"/>
            <a:ext cx="228600" cy="0"/>
          </a:xfrm>
          <a:prstGeom prst="line">
            <a:avLst/>
          </a:prstGeom>
          <a:noFill/>
          <a:ln w="12700">
            <a:solidFill>
              <a:schemeClr val="tx1"/>
            </a:solidFill>
            <a:round/>
            <a:headEnd type="none" w="sm" len="sm"/>
            <a:tailEnd type="none" w="sm" len="sm"/>
          </a:ln>
          <a:effectLst/>
        </p:spPr>
        <p:txBody>
          <a:bodyPr/>
          <a:lstStyle/>
          <a:p>
            <a:endParaRPr lang="en-US"/>
          </a:p>
        </p:txBody>
      </p:sp>
      <p:sp>
        <p:nvSpPr>
          <p:cNvPr id="189471" name="Line 31"/>
          <p:cNvSpPr>
            <a:spLocks noChangeShapeType="1"/>
          </p:cNvSpPr>
          <p:nvPr/>
        </p:nvSpPr>
        <p:spPr bwMode="auto">
          <a:xfrm>
            <a:off x="8458200" y="4343400"/>
            <a:ext cx="558800" cy="0"/>
          </a:xfrm>
          <a:prstGeom prst="line">
            <a:avLst/>
          </a:prstGeom>
          <a:noFill/>
          <a:ln w="12700">
            <a:solidFill>
              <a:schemeClr val="tx1"/>
            </a:solidFill>
            <a:prstDash val="lgDash"/>
            <a:round/>
            <a:headEnd type="none" w="sm" len="sm"/>
            <a:tailEnd type="none" w="sm" len="sm"/>
          </a:ln>
          <a:effectLst/>
        </p:spPr>
        <p:txBody>
          <a:bodyPr/>
          <a:lstStyle/>
          <a:p>
            <a:endParaRPr lang="en-US"/>
          </a:p>
        </p:txBody>
      </p:sp>
      <p:sp>
        <p:nvSpPr>
          <p:cNvPr id="189472" name="Line 32"/>
          <p:cNvSpPr>
            <a:spLocks noChangeShapeType="1"/>
          </p:cNvSpPr>
          <p:nvPr/>
        </p:nvSpPr>
        <p:spPr bwMode="auto">
          <a:xfrm flipV="1">
            <a:off x="4724400" y="2743200"/>
            <a:ext cx="381000" cy="381000"/>
          </a:xfrm>
          <a:prstGeom prst="line">
            <a:avLst/>
          </a:prstGeom>
          <a:noFill/>
          <a:ln w="12700">
            <a:solidFill>
              <a:schemeClr val="tx1"/>
            </a:solidFill>
            <a:prstDash val="lgDash"/>
            <a:round/>
            <a:headEnd type="none" w="sm" len="sm"/>
            <a:tailEnd type="none" w="sm" len="sm"/>
          </a:ln>
          <a:effectLst/>
        </p:spPr>
        <p:txBody>
          <a:bodyPr/>
          <a:lstStyle/>
          <a:p>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a:xfrm>
            <a:off x="696913" y="332601"/>
            <a:ext cx="942566" cy="276999"/>
          </a:xfrm>
        </p:spPr>
        <p:txBody>
          <a:bodyPr/>
          <a:lstStyle/>
          <a:p>
            <a:r>
              <a:rPr lang="en-US" dirty="0" smtClean="0"/>
              <a:t>July </a:t>
            </a:r>
            <a:r>
              <a:rPr lang="en-US" dirty="0"/>
              <a:t>2009</a:t>
            </a:r>
          </a:p>
        </p:txBody>
      </p:sp>
      <p:sp>
        <p:nvSpPr>
          <p:cNvPr id="7" name="Footer Placeholder 4"/>
          <p:cNvSpPr>
            <a:spLocks noGrp="1"/>
          </p:cNvSpPr>
          <p:nvPr>
            <p:ph type="ftr" sz="quarter" idx="11"/>
          </p:nvPr>
        </p:nvSpPr>
        <p:spPr/>
        <p:txBody>
          <a:bodyPr/>
          <a:lstStyle/>
          <a:p>
            <a:r>
              <a:rPr lang="en-US"/>
              <a:t>Darwin Engwer, Nortel Networks</a:t>
            </a:r>
          </a:p>
        </p:txBody>
      </p:sp>
      <p:sp>
        <p:nvSpPr>
          <p:cNvPr id="8" name="Slide Number Placeholder 5"/>
          <p:cNvSpPr>
            <a:spLocks noGrp="1"/>
          </p:cNvSpPr>
          <p:nvPr>
            <p:ph type="sldNum" sz="quarter" idx="12"/>
          </p:nvPr>
        </p:nvSpPr>
        <p:spPr/>
        <p:txBody>
          <a:bodyPr/>
          <a:lstStyle/>
          <a:p>
            <a:r>
              <a:rPr lang="en-US"/>
              <a:t>Slide </a:t>
            </a:r>
            <a:fld id="{166BD784-E0C0-43FA-9406-8CBDB9F1DB73}" type="slidenum">
              <a:rPr lang="en-US"/>
              <a:pPr/>
              <a:t>7</a:t>
            </a:fld>
            <a:endParaRPr lang="en-US"/>
          </a:p>
        </p:txBody>
      </p:sp>
      <p:sp>
        <p:nvSpPr>
          <p:cNvPr id="212994" name="Rectangle 2"/>
          <p:cNvSpPr>
            <a:spLocks noGrp="1" noChangeArrowheads="1"/>
          </p:cNvSpPr>
          <p:nvPr>
            <p:ph type="title"/>
          </p:nvPr>
        </p:nvSpPr>
        <p:spPr>
          <a:xfrm>
            <a:off x="685800" y="609600"/>
            <a:ext cx="8077200" cy="838200"/>
          </a:xfrm>
        </p:spPr>
        <p:txBody>
          <a:bodyPr/>
          <a:lstStyle/>
          <a:p>
            <a:r>
              <a:rPr lang="en-US" dirty="0" smtClean="0"/>
              <a:t>WLAN </a:t>
            </a:r>
            <a:r>
              <a:rPr lang="en-US" dirty="0"/>
              <a:t>Functional Breakdown rev 20090312</a:t>
            </a:r>
          </a:p>
        </p:txBody>
      </p:sp>
      <p:sp>
        <p:nvSpPr>
          <p:cNvPr id="212995" name="Text Box 3"/>
          <p:cNvSpPr txBox="1">
            <a:spLocks noChangeArrowheads="1"/>
          </p:cNvSpPr>
          <p:nvPr/>
        </p:nvSpPr>
        <p:spPr bwMode="auto">
          <a:xfrm>
            <a:off x="152400" y="5997575"/>
            <a:ext cx="6324600" cy="457200"/>
          </a:xfrm>
          <a:prstGeom prst="rect">
            <a:avLst/>
          </a:prstGeom>
          <a:noFill/>
          <a:ln w="12700">
            <a:noFill/>
            <a:miter lim="800000"/>
            <a:headEnd type="none" w="sm" len="sm"/>
            <a:tailEnd type="none" w="sm" len="sm"/>
          </a:ln>
          <a:effectLst/>
        </p:spPr>
        <p:txBody>
          <a:bodyPr>
            <a:spAutoFit/>
          </a:bodyPr>
          <a:lstStyle/>
          <a:p>
            <a:pPr>
              <a:spcBef>
                <a:spcPct val="50000"/>
              </a:spcBef>
            </a:pPr>
            <a:r>
              <a:rPr lang="en-US"/>
              <a:t>This is a FAST functional analysis diagram, beginning to examine the </a:t>
            </a:r>
            <a:br>
              <a:rPr lang="en-US"/>
            </a:br>
            <a:r>
              <a:rPr lang="en-US"/>
              <a:t>underlying functions of the MAC and the relationships between those functions.</a:t>
            </a:r>
          </a:p>
        </p:txBody>
      </p:sp>
      <p:sp>
        <p:nvSpPr>
          <p:cNvPr id="212997" name="Text Box 5"/>
          <p:cNvSpPr txBox="1">
            <a:spLocks noChangeArrowheads="1"/>
          </p:cNvSpPr>
          <p:nvPr/>
        </p:nvSpPr>
        <p:spPr bwMode="auto">
          <a:xfrm>
            <a:off x="5486400" y="6049962"/>
            <a:ext cx="3581400" cy="274638"/>
          </a:xfrm>
          <a:prstGeom prst="rect">
            <a:avLst/>
          </a:prstGeom>
          <a:noFill/>
          <a:ln w="12700">
            <a:noFill/>
            <a:miter lim="800000"/>
            <a:headEnd type="none" w="sm" len="sm"/>
            <a:tailEnd type="none" w="sm" len="sm"/>
          </a:ln>
          <a:effectLst/>
        </p:spPr>
        <p:txBody>
          <a:bodyPr>
            <a:spAutoFit/>
          </a:bodyPr>
          <a:lstStyle/>
          <a:p>
            <a:pPr algn="r">
              <a:spcBef>
                <a:spcPct val="50000"/>
              </a:spcBef>
            </a:pPr>
            <a:r>
              <a:rPr lang="en-US" dirty="0"/>
              <a:t>http://tinyurl.com/ARC-SC-MAC-func-20090312-png</a:t>
            </a:r>
          </a:p>
        </p:txBody>
      </p:sp>
      <p:pic>
        <p:nvPicPr>
          <p:cNvPr id="212998" name="Picture 6" descr="802"/>
          <p:cNvPicPr>
            <a:picLocks noChangeAspect="1" noChangeArrowheads="1"/>
          </p:cNvPicPr>
          <p:nvPr/>
        </p:nvPicPr>
        <p:blipFill>
          <a:blip r:embed="rId2" cstate="print"/>
          <a:srcRect/>
          <a:stretch>
            <a:fillRect/>
          </a:stretch>
        </p:blipFill>
        <p:spPr bwMode="auto">
          <a:xfrm>
            <a:off x="0" y="1277938"/>
            <a:ext cx="9144000" cy="4818062"/>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March 2009</a:t>
            </a:r>
          </a:p>
        </p:txBody>
      </p:sp>
      <p:sp>
        <p:nvSpPr>
          <p:cNvPr id="5" name="Footer Placeholder 4"/>
          <p:cNvSpPr>
            <a:spLocks noGrp="1"/>
          </p:cNvSpPr>
          <p:nvPr>
            <p:ph type="ftr" sz="quarter" idx="11"/>
          </p:nvPr>
        </p:nvSpPr>
        <p:spPr/>
        <p:txBody>
          <a:bodyPr/>
          <a:lstStyle/>
          <a:p>
            <a:r>
              <a:rPr lang="en-US"/>
              <a:t>Darwin Engwer, Nortel Networks</a:t>
            </a:r>
          </a:p>
        </p:txBody>
      </p:sp>
      <p:sp>
        <p:nvSpPr>
          <p:cNvPr id="6" name="Slide Number Placeholder 5"/>
          <p:cNvSpPr>
            <a:spLocks noGrp="1"/>
          </p:cNvSpPr>
          <p:nvPr>
            <p:ph type="sldNum" sz="quarter" idx="12"/>
          </p:nvPr>
        </p:nvSpPr>
        <p:spPr/>
        <p:txBody>
          <a:bodyPr/>
          <a:lstStyle/>
          <a:p>
            <a:r>
              <a:rPr lang="en-US"/>
              <a:t>Slide </a:t>
            </a:r>
            <a:fld id="{187C3A48-C930-4C0D-B305-24D0E7F76DFC}" type="slidenum">
              <a:rPr lang="en-US"/>
              <a:pPr/>
              <a:t>8</a:t>
            </a:fld>
            <a:endParaRPr lang="en-US"/>
          </a:p>
        </p:txBody>
      </p:sp>
      <p:sp>
        <p:nvSpPr>
          <p:cNvPr id="199682" name="Rectangle 2"/>
          <p:cNvSpPr>
            <a:spLocks noGrp="1" noChangeArrowheads="1"/>
          </p:cNvSpPr>
          <p:nvPr>
            <p:ph type="title"/>
          </p:nvPr>
        </p:nvSpPr>
        <p:spPr/>
        <p:txBody>
          <a:bodyPr/>
          <a:lstStyle/>
          <a:p>
            <a:r>
              <a:rPr lang="en-US"/>
              <a:t>The Mindomo Tool</a:t>
            </a:r>
          </a:p>
        </p:txBody>
      </p:sp>
      <p:sp>
        <p:nvSpPr>
          <p:cNvPr id="199683" name="Rectangle 3"/>
          <p:cNvSpPr>
            <a:spLocks noGrp="1" noChangeArrowheads="1"/>
          </p:cNvSpPr>
          <p:nvPr>
            <p:ph type="body" idx="1"/>
          </p:nvPr>
        </p:nvSpPr>
        <p:spPr/>
        <p:txBody>
          <a:bodyPr/>
          <a:lstStyle/>
          <a:p>
            <a:r>
              <a:rPr lang="en-US"/>
              <a:t>A mind map is not ideal for drawing FAST diagrams, but it’s close and quick and easy to use, with capable online tool versions available that allow for effective collaborative work efforts.</a:t>
            </a:r>
          </a:p>
          <a:p>
            <a:r>
              <a:rPr lang="en-US"/>
              <a:t>Mindomo is one such mind map tool.</a:t>
            </a:r>
            <a:br>
              <a:rPr lang="en-US"/>
            </a:br>
            <a:r>
              <a:rPr lang="en-US"/>
              <a:t>See www.mindomo.com</a:t>
            </a:r>
          </a:p>
          <a:p>
            <a:endParaRPr lang="en-US"/>
          </a:p>
          <a:p>
            <a:endParaRPr lang="en-US"/>
          </a:p>
          <a:p>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noFill/>
        </p:spPr>
        <p:txBody>
          <a:bodyPr/>
          <a:lstStyle/>
          <a:p>
            <a:r>
              <a:rPr lang="en-US"/>
              <a:t>July 2009</a:t>
            </a:r>
          </a:p>
        </p:txBody>
      </p:sp>
      <p:sp>
        <p:nvSpPr>
          <p:cNvPr id="13315" name="Footer Placeholder 4"/>
          <p:cNvSpPr>
            <a:spLocks noGrp="1"/>
          </p:cNvSpPr>
          <p:nvPr>
            <p:ph type="ftr" sz="quarter" idx="11"/>
          </p:nvPr>
        </p:nvSpPr>
        <p:spPr>
          <a:noFill/>
        </p:spPr>
        <p:txBody>
          <a:bodyPr/>
          <a:lstStyle/>
          <a:p>
            <a:r>
              <a:rPr lang="en-US"/>
              <a:t>Victoria Poncini, Microsoft Corporation</a:t>
            </a:r>
          </a:p>
        </p:txBody>
      </p:sp>
      <p:sp>
        <p:nvSpPr>
          <p:cNvPr id="13316" name="Slide Number Placeholder 5"/>
          <p:cNvSpPr>
            <a:spLocks noGrp="1"/>
          </p:cNvSpPr>
          <p:nvPr>
            <p:ph type="sldNum" sz="quarter" idx="12"/>
          </p:nvPr>
        </p:nvSpPr>
        <p:spPr>
          <a:noFill/>
        </p:spPr>
        <p:txBody>
          <a:bodyPr/>
          <a:lstStyle/>
          <a:p>
            <a:r>
              <a:rPr lang="en-US"/>
              <a:t>Slide </a:t>
            </a:r>
            <a:fld id="{248A7B45-5BAD-4251-A702-A70B780B1FA0}" type="slidenum">
              <a:rPr lang="en-US"/>
              <a:pPr/>
              <a:t>9</a:t>
            </a:fld>
            <a:endParaRPr lang="en-US"/>
          </a:p>
        </p:txBody>
      </p:sp>
      <p:pic>
        <p:nvPicPr>
          <p:cNvPr id="8" name="Picture 7" descr="IEEEE-MAC-TX-Data-Plane-Functional-Model-071309.gif"/>
          <p:cNvPicPr>
            <a:picLocks noChangeAspect="1"/>
          </p:cNvPicPr>
          <p:nvPr/>
        </p:nvPicPr>
        <p:blipFill>
          <a:blip r:embed="rId2" cstate="print"/>
          <a:stretch>
            <a:fillRect/>
          </a:stretch>
        </p:blipFill>
        <p:spPr>
          <a:xfrm>
            <a:off x="0" y="609600"/>
            <a:ext cx="9144000" cy="5867761"/>
          </a:xfrm>
          <a:prstGeom prst="rect">
            <a:avLst/>
          </a:prstGeom>
        </p:spPr>
      </p:pic>
    </p:spTree>
  </p:cSld>
  <p:clrMapOvr>
    <a:masterClrMapping/>
  </p:clrMapOvr>
</p:sld>
</file>

<file path=ppt/theme/theme1.xml><?xml version="1.0" encoding="utf-8"?>
<a:theme xmlns:a="http://schemas.openxmlformats.org/drawingml/2006/main" name="802-11-09-0780-00-0arc-MAC-Model-Data-Plan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802-11-09-0780-00-0arc-MAC-Model-Data-Plane</Template>
  <TotalTime>81</TotalTime>
  <Words>743</Words>
  <Application>Microsoft Office PowerPoint</Application>
  <PresentationFormat>On-screen Show (4:3)</PresentationFormat>
  <Paragraphs>143</Paragraphs>
  <Slides>14</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6" baseType="lpstr">
      <vt:lpstr>802-11-09-0780-00-0arc-MAC-Model-Data-Plane</vt:lpstr>
      <vt:lpstr>Document</vt:lpstr>
      <vt:lpstr>IEEE MAC Model – Data Plane</vt:lpstr>
      <vt:lpstr>Abstract</vt:lpstr>
      <vt:lpstr>Outline</vt:lpstr>
      <vt:lpstr>Intro to Functional Analysis</vt:lpstr>
      <vt:lpstr>FAST Example</vt:lpstr>
      <vt:lpstr>FAST Example - Light Bulb Functions</vt:lpstr>
      <vt:lpstr>WLAN Functional Breakdown rev 20090312</vt:lpstr>
      <vt:lpstr>The Mindomo Tool</vt:lpstr>
      <vt:lpstr>Slide 9</vt:lpstr>
      <vt:lpstr>Slide 10</vt:lpstr>
      <vt:lpstr>Slide 11</vt:lpstr>
      <vt:lpstr>Next Steps</vt:lpstr>
      <vt:lpstr>References</vt:lpstr>
      <vt:lpstr>References for 2008-12-16  2009-03-03 conference calls and live meetings</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MAC Model – Data Plane</dc:title>
  <dc:creator>Victoria Poncini</dc:creator>
  <cp:lastModifiedBy>Victoria Poncini</cp:lastModifiedBy>
  <cp:revision>10</cp:revision>
  <cp:lastPrinted>1998-02-10T13:28:06Z</cp:lastPrinted>
  <dcterms:created xsi:type="dcterms:W3CDTF">2009-07-12T20:08:58Z</dcterms:created>
  <dcterms:modified xsi:type="dcterms:W3CDTF">2009-07-14T02:16:38Z</dcterms:modified>
</cp:coreProperties>
</file>