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32"/>
  </p:notesMasterIdLst>
  <p:handoutMasterIdLst>
    <p:handoutMasterId r:id="rId33"/>
  </p:handoutMasterIdLst>
  <p:sldIdLst>
    <p:sldId id="269" r:id="rId2"/>
    <p:sldId id="270" r:id="rId3"/>
    <p:sldId id="271" r:id="rId4"/>
    <p:sldId id="272" r:id="rId5"/>
    <p:sldId id="274" r:id="rId6"/>
    <p:sldId id="273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94" r:id="rId27"/>
    <p:sldId id="295" r:id="rId28"/>
    <p:sldId id="296" r:id="rId29"/>
    <p:sldId id="297" r:id="rId30"/>
    <p:sldId id="299" r:id="rId31"/>
  </p:sldIdLst>
  <p:sldSz cx="9144000" cy="6858000" type="screen4x3"/>
  <p:notesSz cx="6734175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TR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FFCC"/>
    <a:srgbClr val="FF0000"/>
    <a:srgbClr val="FF9966"/>
    <a:srgbClr val="99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1785" autoAdjust="0"/>
    <p:restoredTop sz="94195" autoAdjust="0"/>
  </p:normalViewPr>
  <p:slideViewPr>
    <p:cSldViewPr>
      <p:cViewPr>
        <p:scale>
          <a:sx n="100" d="100"/>
          <a:sy n="100" d="100"/>
        </p:scale>
        <p:origin x="-129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6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219700" y="203200"/>
            <a:ext cx="8397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doc.: IEEE 802.11-yy/xxxxr0</a:t>
            </a: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74688" y="203200"/>
            <a:ext cx="96361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Month Year</a:t>
            </a:r>
            <a:endParaRPr lang="en-US" altLang="ja-JP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465763" y="9548813"/>
            <a:ext cx="669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John Doe, Some Company</a:t>
            </a:r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36888" y="9548813"/>
            <a:ext cx="512762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DEAF4E71-F1D8-4713-88C3-D3E0D4C111C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73100" y="411163"/>
            <a:ext cx="53879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ＭＳ Ｐゴシック" pitchFamily="50" charset="-128"/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73100" y="9548813"/>
            <a:ext cx="690563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altLang="ja-JP" b="0">
                <a:latin typeface="Times New Roman" pitchFamily="18" charset="0"/>
                <a:ea typeface="ＭＳ Ｐゴシック" pitchFamily="50" charset="-128"/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73100" y="9537700"/>
            <a:ext cx="553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ＭＳ Ｐゴシック" pitchFamily="50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260975" y="117475"/>
            <a:ext cx="8397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doc.: IEEE 802.11-yy/xxxxr0</a:t>
            </a:r>
            <a:endParaRPr lang="en-US" altLang="ja-JP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35000" y="117475"/>
            <a:ext cx="9636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Month Year</a:t>
            </a:r>
            <a:endParaRPr lang="en-US" altLang="ja-JP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9638" y="746125"/>
            <a:ext cx="4916487" cy="3687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686300"/>
            <a:ext cx="4940300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973638" y="9551988"/>
            <a:ext cx="11271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  <a:ea typeface="ＭＳ Ｐゴシック" pitchFamily="50" charset="-128"/>
                <a:cs typeface="+mn-cs"/>
              </a:defRPr>
            </a:lvl5pPr>
          </a:lstStyle>
          <a:p>
            <a:pPr lvl="4">
              <a:defRPr/>
            </a:pPr>
            <a:r>
              <a:rPr lang="ja-JP" altLang="en-US"/>
              <a:t>John Doe, Some Company</a:t>
            </a:r>
            <a:endParaRPr lang="en-US" altLang="ja-JP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14675" y="95519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C694D96F-EF1A-45AB-A240-E6D34BAB6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3263" y="9551988"/>
            <a:ext cx="690562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 b="0">
                <a:latin typeface="Times New Roman" pitchFamily="18" charset="0"/>
                <a:ea typeface="ＭＳ Ｐゴシック" pitchFamily="50" charset="-128"/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263" y="9550400"/>
            <a:ext cx="53276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ＭＳ Ｐゴシック" pitchFamily="50" charset="-128"/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8650" y="315913"/>
            <a:ext cx="54768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ＭＳ Ｐゴシック" pitchFamily="50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ＭＳ Ｐ明朝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ＭＳ Ｐ明朝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ＭＳ Ｐ明朝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ＭＳ Ｐ明朝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ＭＳ Ｐ明朝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doc.: IEEE 802.11-yy/xxxxr0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Month Year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3174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ja-JP" altLang="en-US" smtClean="0">
                <a:ea typeface="ＭＳ Ｐゴシック"/>
                <a:cs typeface="ＭＳ Ｐゴシック"/>
              </a:rPr>
              <a:t>John Doe, Some Company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3174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/>
                <a:cs typeface="ＭＳ Ｐゴシック"/>
              </a:rPr>
              <a:t>Page </a:t>
            </a:r>
            <a:fld id="{6DB69277-8994-4E6F-9241-25244A46FFF5}" type="slidenum">
              <a:rPr lang="en-US" altLang="ja-JP" smtClean="0">
                <a:ea typeface="ＭＳ Ｐゴシック"/>
                <a:cs typeface="ＭＳ Ｐゴシック"/>
              </a:rPr>
              <a:pPr/>
              <a:t>1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 smtClean="0">
              <a:ea typeface="ＭＳ Ｐ明朝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2598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425987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doc.: IEEE 802.11-yy/xxxxr0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25988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Month Year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25989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ja-JP" altLang="en-US" smtClean="0">
                <a:ea typeface="ＭＳ Ｐゴシック"/>
                <a:cs typeface="ＭＳ Ｐゴシック"/>
              </a:rPr>
              <a:t>John Doe, Some Company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25990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/>
                <a:cs typeface="ＭＳ Ｐゴシック"/>
              </a:rPr>
              <a:t>Page </a:t>
            </a:r>
            <a:fld id="{B81E8BE6-3A87-4404-B9AF-410FA245B395}" type="slidenum">
              <a:rPr lang="en-US" altLang="ja-JP" smtClean="0">
                <a:ea typeface="ＭＳ Ｐゴシック"/>
                <a:cs typeface="ＭＳ Ｐゴシック"/>
              </a:rPr>
              <a:pPr/>
              <a:t>10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280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428035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doc.: IEEE 802.11-yy/xxxxr0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28036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Month Year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28037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ja-JP" altLang="en-US" smtClean="0">
                <a:ea typeface="ＭＳ Ｐゴシック"/>
                <a:cs typeface="ＭＳ Ｐゴシック"/>
              </a:rPr>
              <a:t>John Doe, Some Company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28038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/>
                <a:cs typeface="ＭＳ Ｐゴシック"/>
              </a:rPr>
              <a:t>Page </a:t>
            </a:r>
            <a:fld id="{A0A3B460-4799-4359-9624-ABE9AAD55C1D}" type="slidenum">
              <a:rPr lang="en-US" altLang="ja-JP" smtClean="0">
                <a:ea typeface="ＭＳ Ｐゴシック"/>
                <a:cs typeface="ＭＳ Ｐゴシック"/>
              </a:rPr>
              <a:pPr/>
              <a:t>11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300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430083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doc.: IEEE 802.11-yy/xxxxr0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30084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Month Year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30085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ja-JP" altLang="en-US" smtClean="0">
                <a:ea typeface="ＭＳ Ｐゴシック"/>
                <a:cs typeface="ＭＳ Ｐゴシック"/>
              </a:rPr>
              <a:t>John Doe, Some Company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3008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/>
                <a:cs typeface="ＭＳ Ｐゴシック"/>
              </a:rPr>
              <a:t>Page </a:t>
            </a:r>
            <a:fld id="{323404AB-9E22-4966-AB70-0D1E667CE58F}" type="slidenum">
              <a:rPr lang="en-US" altLang="ja-JP" smtClean="0">
                <a:ea typeface="ＭＳ Ｐゴシック"/>
                <a:cs typeface="ＭＳ Ｐゴシック"/>
              </a:rPr>
              <a:pPr/>
              <a:t>12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321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432131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doc.: IEEE 802.11-yy/xxxxr0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32132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Month Year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32133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ja-JP" altLang="en-US" smtClean="0">
                <a:ea typeface="ＭＳ Ｐゴシック"/>
                <a:cs typeface="ＭＳ Ｐゴシック"/>
              </a:rPr>
              <a:t>John Doe, Some Company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32134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/>
                <a:cs typeface="ＭＳ Ｐゴシック"/>
              </a:rPr>
              <a:t>Page </a:t>
            </a:r>
            <a:fld id="{3C7D1E39-7EA1-4080-9B94-D8F38B57ACA4}" type="slidenum">
              <a:rPr lang="en-US" altLang="ja-JP" smtClean="0">
                <a:ea typeface="ＭＳ Ｐゴシック"/>
                <a:cs typeface="ＭＳ Ｐゴシック"/>
              </a:rPr>
              <a:pPr/>
              <a:t>13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341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434179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doc.: IEEE 802.11-yy/xxxxr0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34180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Month Year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34181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ja-JP" altLang="en-US" smtClean="0">
                <a:ea typeface="ＭＳ Ｐゴシック"/>
                <a:cs typeface="ＭＳ Ｐゴシック"/>
              </a:rPr>
              <a:t>John Doe, Some Company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3418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/>
                <a:cs typeface="ＭＳ Ｐゴシック"/>
              </a:rPr>
              <a:t>Page </a:t>
            </a:r>
            <a:fld id="{9C45E435-A58D-45FD-9850-806DB5700E21}" type="slidenum">
              <a:rPr lang="en-US" altLang="ja-JP" smtClean="0">
                <a:ea typeface="ＭＳ Ｐゴシック"/>
                <a:cs typeface="ＭＳ Ｐゴシック"/>
              </a:rPr>
              <a:pPr/>
              <a:t>14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3622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436227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doc.: IEEE 802.11-yy/xxxxr0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36228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Month Year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36229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ja-JP" altLang="en-US" smtClean="0">
                <a:ea typeface="ＭＳ Ｐゴシック"/>
                <a:cs typeface="ＭＳ Ｐゴシック"/>
              </a:rPr>
              <a:t>John Doe, Some Company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36230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/>
                <a:cs typeface="ＭＳ Ｐゴシック"/>
              </a:rPr>
              <a:t>Page </a:t>
            </a:r>
            <a:fld id="{094A1112-006E-483F-8CBD-B4D77B105BE3}" type="slidenum">
              <a:rPr lang="en-US" altLang="ja-JP" smtClean="0">
                <a:ea typeface="ＭＳ Ｐゴシック"/>
                <a:cs typeface="ＭＳ Ｐゴシック"/>
              </a:rPr>
              <a:pPr/>
              <a:t>15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382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438275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doc.: IEEE 802.11-yy/xxxxr0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38276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Month Year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38277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ja-JP" altLang="en-US" smtClean="0">
                <a:ea typeface="ＭＳ Ｐゴシック"/>
                <a:cs typeface="ＭＳ Ｐゴシック"/>
              </a:rPr>
              <a:t>John Doe, Some Company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38278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/>
                <a:cs typeface="ＭＳ Ｐゴシック"/>
              </a:rPr>
              <a:t>Page </a:t>
            </a:r>
            <a:fld id="{FD62FA13-9FF8-4975-8282-A87BA0A5F437}" type="slidenum">
              <a:rPr lang="en-US" altLang="ja-JP" smtClean="0">
                <a:ea typeface="ＭＳ Ｐゴシック"/>
                <a:cs typeface="ＭＳ Ｐゴシック"/>
              </a:rPr>
              <a:pPr/>
              <a:t>16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4032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440323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doc.: IEEE 802.11-yy/xxxxr0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40324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Month Year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40325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ja-JP" altLang="en-US" smtClean="0">
                <a:ea typeface="ＭＳ Ｐゴシック"/>
                <a:cs typeface="ＭＳ Ｐゴシック"/>
              </a:rPr>
              <a:t>John Doe, Some Company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4032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/>
                <a:cs typeface="ＭＳ Ｐゴシック"/>
              </a:rPr>
              <a:t>Page </a:t>
            </a:r>
            <a:fld id="{0D9F4B41-6052-4B1C-8D65-09AC7FB62975}" type="slidenum">
              <a:rPr lang="en-US" altLang="ja-JP" smtClean="0">
                <a:ea typeface="ＭＳ Ｐゴシック"/>
                <a:cs typeface="ＭＳ Ｐゴシック"/>
              </a:rPr>
              <a:pPr/>
              <a:t>17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6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4237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442371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doc.: IEEE 802.11-yy/xxxxr0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42372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Month Year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42373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ja-JP" altLang="en-US" smtClean="0">
                <a:ea typeface="ＭＳ Ｐゴシック"/>
                <a:cs typeface="ＭＳ Ｐゴシック"/>
              </a:rPr>
              <a:t>John Doe, Some Company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42374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/>
                <a:cs typeface="ＭＳ Ｐゴシック"/>
              </a:rPr>
              <a:t>Page </a:t>
            </a:r>
            <a:fld id="{215C5A23-D147-42AC-8A7B-090034F5F4B0}" type="slidenum">
              <a:rPr lang="en-US" altLang="ja-JP" smtClean="0">
                <a:ea typeface="ＭＳ Ｐゴシック"/>
                <a:cs typeface="ＭＳ Ｐゴシック"/>
              </a:rPr>
              <a:pPr/>
              <a:t>18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4441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444419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doc.: IEEE 802.11-yy/xxxxr0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44420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Month Year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44421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ja-JP" altLang="en-US" smtClean="0">
                <a:ea typeface="ＭＳ Ｐゴシック"/>
                <a:cs typeface="ＭＳ Ｐゴシック"/>
              </a:rPr>
              <a:t>John Doe, Some Company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4442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/>
                <a:cs typeface="ＭＳ Ｐゴシック"/>
              </a:rPr>
              <a:t>Page </a:t>
            </a:r>
            <a:fld id="{C4F747D8-C2C0-43A3-AB50-8AE784BEE4F6}" type="slidenum">
              <a:rPr lang="en-US" altLang="ja-JP" smtClean="0">
                <a:ea typeface="ＭＳ Ｐゴシック"/>
                <a:cs typeface="ＭＳ Ｐゴシック"/>
              </a:rPr>
              <a:pPr/>
              <a:t>19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33795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doc.: IEEE 802.11-yy/xxxxr0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33796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Month Year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33797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ja-JP" altLang="en-US" smtClean="0">
                <a:ea typeface="ＭＳ Ｐゴシック"/>
                <a:cs typeface="ＭＳ Ｐゴシック"/>
              </a:rPr>
              <a:t>John Doe, Some Company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33798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/>
                <a:cs typeface="ＭＳ Ｐゴシック"/>
              </a:rPr>
              <a:t>Page </a:t>
            </a:r>
            <a:fld id="{12BED00F-2177-427F-8FD7-2E4BAE4F7DFE}" type="slidenum">
              <a:rPr lang="en-US" altLang="ja-JP" smtClean="0">
                <a:ea typeface="ＭＳ Ｐゴシック"/>
                <a:cs typeface="ＭＳ Ｐゴシック"/>
              </a:rPr>
              <a:pPr/>
              <a:t>2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4646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446467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doc.: IEEE 802.11-yy/xxxxr0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46468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Month Year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46469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ja-JP" altLang="en-US" smtClean="0">
                <a:ea typeface="ＭＳ Ｐゴシック"/>
                <a:cs typeface="ＭＳ Ｐゴシック"/>
              </a:rPr>
              <a:t>John Doe, Some Company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46470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/>
                <a:cs typeface="ＭＳ Ｐゴシック"/>
              </a:rPr>
              <a:t>Page </a:t>
            </a:r>
            <a:fld id="{B28C21B6-E762-4D66-965B-C8A03B50DECA}" type="slidenum">
              <a:rPr lang="en-US" altLang="ja-JP" smtClean="0">
                <a:ea typeface="ＭＳ Ｐゴシック"/>
                <a:cs typeface="ＭＳ Ｐゴシック"/>
              </a:rPr>
              <a:pPr/>
              <a:t>20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4851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448515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doc.: IEEE 802.11-yy/xxxxr0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48516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Month Year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48517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ja-JP" altLang="en-US" smtClean="0">
                <a:ea typeface="ＭＳ Ｐゴシック"/>
                <a:cs typeface="ＭＳ Ｐゴシック"/>
              </a:rPr>
              <a:t>John Doe, Some Company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48518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/>
                <a:cs typeface="ＭＳ Ｐゴシック"/>
              </a:rPr>
              <a:t>Page </a:t>
            </a:r>
            <a:fld id="{6433A87C-1CE3-4E95-AAA1-0C20EE379AFE}" type="slidenum">
              <a:rPr lang="en-US" altLang="ja-JP" smtClean="0">
                <a:ea typeface="ＭＳ Ｐゴシック"/>
                <a:cs typeface="ＭＳ Ｐゴシック"/>
              </a:rPr>
              <a:pPr/>
              <a:t>21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505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450563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doc.: IEEE 802.11-yy/xxxxr0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50564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Month Year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50565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ja-JP" altLang="en-US" smtClean="0">
                <a:ea typeface="ＭＳ Ｐゴシック"/>
                <a:cs typeface="ＭＳ Ｐゴシック"/>
              </a:rPr>
              <a:t>John Doe, Some Company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505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/>
                <a:cs typeface="ＭＳ Ｐゴシック"/>
              </a:rPr>
              <a:t>Page </a:t>
            </a:r>
            <a:fld id="{359EA4F9-DDBE-4303-AD6D-8571ADE3B428}" type="slidenum">
              <a:rPr lang="en-US" altLang="ja-JP" smtClean="0">
                <a:ea typeface="ＭＳ Ｐゴシック"/>
                <a:cs typeface="ＭＳ Ｐゴシック"/>
              </a:rPr>
              <a:pPr/>
              <a:t>22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0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5261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452611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doc.: IEEE 802.11-yy/xxxxr0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52612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Month Year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52613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ja-JP" altLang="en-US" smtClean="0">
                <a:ea typeface="ＭＳ Ｐゴシック"/>
                <a:cs typeface="ＭＳ Ｐゴシック"/>
              </a:rPr>
              <a:t>John Doe, Some Company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52614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/>
                <a:cs typeface="ＭＳ Ｐゴシック"/>
              </a:rPr>
              <a:t>Page </a:t>
            </a:r>
            <a:fld id="{503511D8-E788-4A54-8872-64829FA0A0A4}" type="slidenum">
              <a:rPr lang="en-US" altLang="ja-JP" smtClean="0">
                <a:ea typeface="ＭＳ Ｐゴシック"/>
                <a:cs typeface="ＭＳ Ｐゴシック"/>
              </a:rPr>
              <a:pPr/>
              <a:t>23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546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454659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doc.: IEEE 802.11-yy/xxxxr0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54660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Month Year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54661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ja-JP" altLang="en-US" smtClean="0">
                <a:ea typeface="ＭＳ Ｐゴシック"/>
                <a:cs typeface="ＭＳ Ｐゴシック"/>
              </a:rPr>
              <a:t>John Doe, Some Company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5466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/>
                <a:cs typeface="ＭＳ Ｐゴシック"/>
              </a:rPr>
              <a:t>Page </a:t>
            </a:r>
            <a:fld id="{FE1FCAA8-037F-45D2-880E-5B1BC4389BEE}" type="slidenum">
              <a:rPr lang="en-US" altLang="ja-JP" smtClean="0">
                <a:ea typeface="ＭＳ Ｐゴシック"/>
                <a:cs typeface="ＭＳ Ｐゴシック"/>
              </a:rPr>
              <a:pPr/>
              <a:t>24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5670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456707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doc.: IEEE 802.11-yy/xxxxr0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56708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Month Year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56709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ja-JP" altLang="en-US" smtClean="0">
                <a:ea typeface="ＭＳ Ｐゴシック"/>
                <a:cs typeface="ＭＳ Ｐゴシック"/>
              </a:rPr>
              <a:t>John Doe, Some Company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56710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/>
                <a:cs typeface="ＭＳ Ｐゴシック"/>
              </a:rPr>
              <a:t>Page </a:t>
            </a:r>
            <a:fld id="{896B5773-18E7-4738-A2FB-14181FDEBA40}" type="slidenum">
              <a:rPr lang="en-US" altLang="ja-JP" smtClean="0">
                <a:ea typeface="ＭＳ Ｐゴシック"/>
                <a:cs typeface="ＭＳ Ｐゴシック"/>
              </a:rPr>
              <a:pPr/>
              <a:t>25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5875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458755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doc.: IEEE 802.11-yy/xxxxr0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58756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Month Year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58757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ja-JP" altLang="en-US" smtClean="0">
                <a:ea typeface="ＭＳ Ｐゴシック"/>
                <a:cs typeface="ＭＳ Ｐゴシック"/>
              </a:rPr>
              <a:t>John Doe, Some Company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58758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/>
                <a:cs typeface="ＭＳ Ｐゴシック"/>
              </a:rPr>
              <a:t>Page </a:t>
            </a:r>
            <a:fld id="{67B87076-C4F2-487C-8C50-7E30CD4795B5}" type="slidenum">
              <a:rPr lang="en-US" altLang="ja-JP" smtClean="0">
                <a:ea typeface="ＭＳ Ｐゴシック"/>
                <a:cs typeface="ＭＳ Ｐゴシック"/>
              </a:rPr>
              <a:pPr/>
              <a:t>26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6080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460803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doc.: IEEE 802.11-yy/xxxxr0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60804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Month Year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60805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ja-JP" altLang="en-US" smtClean="0">
                <a:ea typeface="ＭＳ Ｐゴシック"/>
                <a:cs typeface="ＭＳ Ｐゴシック"/>
              </a:rPr>
              <a:t>John Doe, Some Company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6080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/>
                <a:cs typeface="ＭＳ Ｐゴシック"/>
              </a:rPr>
              <a:t>Page </a:t>
            </a:r>
            <a:fld id="{00AD4102-292A-4664-A1B8-8ECB8C10DC32}" type="slidenum">
              <a:rPr lang="en-US" altLang="ja-JP" smtClean="0">
                <a:ea typeface="ＭＳ Ｐゴシック"/>
                <a:cs typeface="ＭＳ Ｐゴシック"/>
              </a:rPr>
              <a:pPr/>
              <a:t>27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4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6285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462851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doc.: IEEE 802.11-yy/xxxxr0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62852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Month Year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62853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ja-JP" altLang="en-US" smtClean="0">
                <a:ea typeface="ＭＳ Ｐゴシック"/>
                <a:cs typeface="ＭＳ Ｐゴシック"/>
              </a:rPr>
              <a:t>John Doe, Some Company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62854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/>
                <a:cs typeface="ＭＳ Ｐゴシック"/>
              </a:rPr>
              <a:t>Page </a:t>
            </a:r>
            <a:fld id="{A128723B-757D-4939-8F3A-1E93EC72EB87}" type="slidenum">
              <a:rPr lang="en-US" altLang="ja-JP" smtClean="0">
                <a:ea typeface="ＭＳ Ｐゴシック"/>
                <a:cs typeface="ＭＳ Ｐゴシック"/>
              </a:rPr>
              <a:pPr/>
              <a:t>28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6489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464899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doc.: IEEE 802.11-yy/xxxxr0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64900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Month Year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64901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ja-JP" altLang="en-US" smtClean="0">
                <a:ea typeface="ＭＳ Ｐゴシック"/>
                <a:cs typeface="ＭＳ Ｐゴシック"/>
              </a:rPr>
              <a:t>John Doe, Some Company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6490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/>
                <a:cs typeface="ＭＳ Ｐゴシック"/>
              </a:rPr>
              <a:t>Page </a:t>
            </a:r>
            <a:fld id="{0D545A80-1BA9-47AC-8287-FD66569E6EA9}" type="slidenum">
              <a:rPr lang="en-US" altLang="ja-JP" smtClean="0">
                <a:ea typeface="ＭＳ Ｐゴシック"/>
                <a:cs typeface="ＭＳ Ｐゴシック"/>
              </a:rPr>
              <a:pPr/>
              <a:t>29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35843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doc.: IEEE 802.11-yy/xxxxr0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35844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Month Year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35845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ja-JP" altLang="en-US" smtClean="0">
                <a:ea typeface="ＭＳ Ｐゴシック"/>
                <a:cs typeface="ＭＳ Ｐゴシック"/>
              </a:rPr>
              <a:t>John Doe, Some Company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3584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/>
                <a:cs typeface="ＭＳ Ｐゴシック"/>
              </a:rPr>
              <a:t>Page </a:t>
            </a:r>
            <a:fld id="{975AC3C2-5E99-4570-9DE9-14753DDD8636}" type="slidenum">
              <a:rPr lang="en-US" altLang="ja-JP" smtClean="0">
                <a:ea typeface="ＭＳ Ｐゴシック"/>
                <a:cs typeface="ＭＳ Ｐゴシック"/>
              </a:rPr>
              <a:pPr/>
              <a:t>3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694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466947" name="Header Placeholder 3"/>
          <p:cNvSpPr txBox="1">
            <a:spLocks noGrp="1"/>
          </p:cNvSpPr>
          <p:nvPr/>
        </p:nvSpPr>
        <p:spPr bwMode="auto">
          <a:xfrm>
            <a:off x="5260975" y="117475"/>
            <a:ext cx="8397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 eaLnBrk="0" hangingPunct="0"/>
            <a:r>
              <a:rPr lang="ja-JP" altLang="en-US" sz="1400">
                <a:latin typeface="Times New Roman" pitchFamily="18" charset="0"/>
              </a:rPr>
              <a:t>doc.: IEEE 802.11-yy/xxxxr0</a:t>
            </a:r>
            <a:endParaRPr lang="en-US" altLang="ja-JP" sz="1400">
              <a:latin typeface="Times New Roman" pitchFamily="18" charset="0"/>
            </a:endParaRPr>
          </a:p>
        </p:txBody>
      </p:sp>
      <p:sp>
        <p:nvSpPr>
          <p:cNvPr id="466948" name="Date Placeholder 4"/>
          <p:cNvSpPr txBox="1">
            <a:spLocks noGrp="1"/>
          </p:cNvSpPr>
          <p:nvPr/>
        </p:nvSpPr>
        <p:spPr bwMode="auto">
          <a:xfrm>
            <a:off x="635000" y="117475"/>
            <a:ext cx="9636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ja-JP" altLang="en-US" sz="1400">
                <a:latin typeface="Times New Roman" pitchFamily="18" charset="0"/>
              </a:rPr>
              <a:t>Month Year</a:t>
            </a:r>
            <a:endParaRPr lang="en-US" altLang="ja-JP" sz="1400">
              <a:latin typeface="Times New Roman" pitchFamily="18" charset="0"/>
            </a:endParaRPr>
          </a:p>
        </p:txBody>
      </p:sp>
      <p:sp>
        <p:nvSpPr>
          <p:cNvPr id="466949" name="Footer Placeholder 5"/>
          <p:cNvSpPr txBox="1">
            <a:spLocks noGrp="1"/>
          </p:cNvSpPr>
          <p:nvPr/>
        </p:nvSpPr>
        <p:spPr bwMode="auto">
          <a:xfrm>
            <a:off x="4973638" y="9551988"/>
            <a:ext cx="11271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ja-JP" altLang="en-US" b="0">
                <a:latin typeface="Times New Roman" pitchFamily="18" charset="0"/>
              </a:rPr>
              <a:t>John Doe, Some Company</a:t>
            </a:r>
            <a:endParaRPr lang="en-US" altLang="ja-JP" b="0">
              <a:latin typeface="Times New Roman" pitchFamily="18" charset="0"/>
            </a:endParaRPr>
          </a:p>
        </p:txBody>
      </p:sp>
      <p:sp>
        <p:nvSpPr>
          <p:cNvPr id="466950" name="Slide Number Placeholder 6"/>
          <p:cNvSpPr txBox="1">
            <a:spLocks noGrp="1"/>
          </p:cNvSpPr>
          <p:nvPr/>
        </p:nvSpPr>
        <p:spPr bwMode="auto">
          <a:xfrm>
            <a:off x="3114675" y="95519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altLang="ja-JP" b="0">
                <a:latin typeface="Times New Roman" pitchFamily="18" charset="0"/>
              </a:rPr>
              <a:t>Page </a:t>
            </a:r>
            <a:fld id="{16225844-403A-4A5D-B45E-116772F1CB84}" type="slidenum">
              <a:rPr lang="en-US" altLang="ja-JP" b="0">
                <a:latin typeface="Times New Roman" pitchFamily="18" charset="0"/>
              </a:rPr>
              <a:pPr algn="r" defTabSz="933450" eaLnBrk="0" hangingPunct="0"/>
              <a:t>30</a:t>
            </a:fld>
            <a:endParaRPr lang="en-US" altLang="ja-JP" b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37891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doc.: IEEE 802.11-yy/xxxxr0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37892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Month Year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37893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ja-JP" altLang="en-US" smtClean="0">
                <a:ea typeface="ＭＳ Ｐゴシック"/>
                <a:cs typeface="ＭＳ Ｐゴシック"/>
              </a:rPr>
              <a:t>John Doe, Some Company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37894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/>
                <a:cs typeface="ＭＳ Ｐゴシック"/>
              </a:rPr>
              <a:t>Page </a:t>
            </a:r>
            <a:fld id="{47419182-5A09-49D2-A2B1-CB8116648487}" type="slidenum">
              <a:rPr lang="en-US" altLang="ja-JP" smtClean="0">
                <a:ea typeface="ＭＳ Ｐゴシック"/>
                <a:cs typeface="ＭＳ Ｐゴシック"/>
              </a:rPr>
              <a:pPr/>
              <a:t>4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39939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doc.: IEEE 802.11-yy/xxxxr0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39940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Month Year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39941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ja-JP" altLang="en-US" smtClean="0">
                <a:ea typeface="ＭＳ Ｐゴシック"/>
                <a:cs typeface="ＭＳ Ｐゴシック"/>
              </a:rPr>
              <a:t>John Doe, Some Company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399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/>
                <a:cs typeface="ＭＳ Ｐゴシック"/>
              </a:rPr>
              <a:t>Page </a:t>
            </a:r>
            <a:fld id="{01DB68A3-88AE-40ED-BE2E-E4132B993EB4}" type="slidenum">
              <a:rPr lang="en-US" altLang="ja-JP" smtClean="0">
                <a:ea typeface="ＭＳ Ｐゴシック"/>
                <a:cs typeface="ＭＳ Ｐゴシック"/>
              </a:rPr>
              <a:pPr/>
              <a:t>5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1779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417795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doc.: IEEE 802.11-yy/xxxxr0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17796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Month Year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17797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ja-JP" altLang="en-US" smtClean="0">
                <a:ea typeface="ＭＳ Ｐゴシック"/>
                <a:cs typeface="ＭＳ Ｐゴシック"/>
              </a:rPr>
              <a:t>John Doe, Some Company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17798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/>
                <a:cs typeface="ＭＳ Ｐゴシック"/>
              </a:rPr>
              <a:t>Page </a:t>
            </a:r>
            <a:fld id="{0B54BC6F-74FE-4762-AD93-09DB720686A6}" type="slidenum">
              <a:rPr lang="en-US" altLang="ja-JP" smtClean="0">
                <a:ea typeface="ＭＳ Ｐゴシック"/>
                <a:cs typeface="ＭＳ Ｐゴシック"/>
              </a:rPr>
              <a:pPr/>
              <a:t>6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1984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419843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doc.: IEEE 802.11-yy/xxxxr0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19844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Month Year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19845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ja-JP" altLang="en-US" smtClean="0">
                <a:ea typeface="ＭＳ Ｐゴシック"/>
                <a:cs typeface="ＭＳ Ｐゴシック"/>
              </a:rPr>
              <a:t>John Doe, Some Company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1984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/>
                <a:cs typeface="ＭＳ Ｐゴシック"/>
              </a:rPr>
              <a:t>Page </a:t>
            </a:r>
            <a:fld id="{AD09BC7E-D69A-48FA-8D49-B1F31D908901}" type="slidenum">
              <a:rPr lang="en-US" altLang="ja-JP" smtClean="0">
                <a:ea typeface="ＭＳ Ｐゴシック"/>
                <a:cs typeface="ＭＳ Ｐゴシック"/>
              </a:rPr>
              <a:pPr/>
              <a:t>7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8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2189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421891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doc.: IEEE 802.11-yy/xxxxr0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21892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Month Year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21893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ja-JP" altLang="en-US" smtClean="0">
                <a:ea typeface="ＭＳ Ｐゴシック"/>
                <a:cs typeface="ＭＳ Ｐゴシック"/>
              </a:rPr>
              <a:t>John Doe, Some Company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21894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/>
                <a:cs typeface="ＭＳ Ｐゴシック"/>
              </a:rPr>
              <a:t>Page </a:t>
            </a:r>
            <a:fld id="{BD77352D-81EA-4A19-9D99-8115C56BD321}" type="slidenum">
              <a:rPr lang="en-US" altLang="ja-JP" smtClean="0">
                <a:ea typeface="ＭＳ Ｐゴシック"/>
                <a:cs typeface="ＭＳ Ｐゴシック"/>
              </a:rPr>
              <a:pPr/>
              <a:t>8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239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423939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doc.: IEEE 802.11-yy/xxxxr0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23940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Month Year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23941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ja-JP" altLang="en-US" smtClean="0">
                <a:ea typeface="ＭＳ Ｐゴシック"/>
                <a:cs typeface="ＭＳ Ｐゴシック"/>
              </a:rPr>
              <a:t>John Doe, Some Company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239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/>
                <a:cs typeface="ＭＳ Ｐゴシック"/>
              </a:rPr>
              <a:t>Page </a:t>
            </a:r>
            <a:fld id="{7E31F406-7287-4A8F-82C7-3ECEBD7C13AB}" type="slidenum">
              <a:rPr lang="en-US" altLang="ja-JP" smtClean="0">
                <a:ea typeface="ＭＳ Ｐゴシック"/>
                <a:cs typeface="ＭＳ Ｐゴシック"/>
              </a:rPr>
              <a:pPr/>
              <a:t>9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5FB695D-4CEC-4F1E-94DB-CC1758C3341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CC22B68-CEBC-486A-9133-D223665444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519B600-3C54-4AFB-99AE-C0A27AF6AA5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F32C31A-D6AE-4803-A16F-5B5E2EF0A0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1E545168-9FDE-4ED9-8E98-517119C8919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2373A35E-98B4-41A3-ABB2-A847866F29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4D314143-21AE-479E-9B70-A0FD11AA45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6C9D0021-42D6-4B51-880E-0434A95BBD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8A24E87-F266-4397-ABE8-6E90250BB1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6B6758EB-E36E-46DD-89F7-0CD9EAF78F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27EA223-69C1-45EC-99BD-7E80C19CB41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BC7FA10-66CD-49FE-AFFE-676108970D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3543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6575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+mn-lt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6B1DB61B-5B51-4DC0-B4E6-977605A2CCF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54311" name="Rectangle 7"/>
          <p:cNvSpPr>
            <a:spLocks noChangeArrowheads="1"/>
          </p:cNvSpPr>
          <p:nvPr/>
        </p:nvSpPr>
        <p:spPr bwMode="auto">
          <a:xfrm>
            <a:off x="5238750" y="334963"/>
            <a:ext cx="3206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altLang="ja-JP" sz="1800">
                <a:latin typeface="Times New Roman" pitchFamily="18" charset="0"/>
              </a:rPr>
              <a:t>doc.:IEEE 802.11-09/0633r0</a:t>
            </a:r>
          </a:p>
        </p:txBody>
      </p:sp>
      <p:sp>
        <p:nvSpPr>
          <p:cNvPr id="35431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ＭＳ Ｐゴシック" pitchFamily="50" charset="-128"/>
              <a:cs typeface="+mn-cs"/>
            </a:endParaRPr>
          </a:p>
        </p:txBody>
      </p:sp>
      <p:sp>
        <p:nvSpPr>
          <p:cNvPr id="35431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 b="0">
                <a:latin typeface="Times New Roman" pitchFamily="18" charset="0"/>
                <a:ea typeface="ＭＳ Ｐゴシック" pitchFamily="50" charset="-128"/>
                <a:cs typeface="+mn-cs"/>
              </a:rPr>
              <a:t>Submission</a:t>
            </a:r>
          </a:p>
        </p:txBody>
      </p:sp>
      <p:sp>
        <p:nvSpPr>
          <p:cNvPr id="35431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ＭＳ Ｐゴシック" pitchFamily="50" charset="-128"/>
              <a:cs typeface="+mn-cs"/>
            </a:endParaRPr>
          </a:p>
        </p:txBody>
      </p:sp>
      <p:sp>
        <p:nvSpPr>
          <p:cNvPr id="2" name="Rectangle 9"/>
          <p:cNvSpPr>
            <a:spLocks noChangeArrowheads="1"/>
          </p:cNvSpPr>
          <p:nvPr userDrawn="1"/>
        </p:nvSpPr>
        <p:spPr bwMode="auto">
          <a:xfrm>
            <a:off x="6751638" y="6477000"/>
            <a:ext cx="178276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 b="0">
                <a:latin typeface="Times New Roman" pitchFamily="18" charset="0"/>
              </a:rPr>
              <a:t>Richard van Nee, Qualcomm</a:t>
            </a:r>
          </a:p>
        </p:txBody>
      </p:sp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571500" y="319088"/>
            <a:ext cx="1485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1800">
                <a:latin typeface="Times New Roman" pitchFamily="18" charset="0"/>
              </a:rPr>
              <a:t>May 14, 2009</a:t>
            </a:r>
            <a:endParaRPr lang="en-US" sz="18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+mj-lt"/>
          <a:ea typeface="+mj-ea"/>
          <a:cs typeface="ＭＳ Ｐゴシック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ＭＳ Ｐゴシック" pitchFamily="50" charset="-128"/>
          <a:cs typeface="ＭＳ Ｐ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ＭＳ Ｐゴシック" pitchFamily="50" charset="-128"/>
          <a:cs typeface="ＭＳ Ｐ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ＭＳ Ｐゴシック" pitchFamily="50" charset="-128"/>
          <a:cs typeface="ＭＳ Ｐ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ＭＳ Ｐゴシック" pitchFamily="50" charset="-128"/>
          <a:cs typeface="ＭＳ Ｐゴシック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b="1">
          <a:solidFill>
            <a:schemeClr val="tx1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  <a:cs typeface="ＭＳ Ｐゴシック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ＭＳ Ｐゴシック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+mn-ea"/>
          <a:cs typeface="ＭＳ Ｐゴシック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  <a:cs typeface="ＭＳ Ｐゴシック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ja-JP"/>
              <a:t>Slide </a:t>
            </a:r>
            <a:fld id="{E810A54D-62FF-49A5-92BA-B4A024CB037A}" type="slidenum">
              <a:rPr lang="en-US" altLang="ja-JP"/>
              <a:pPr>
                <a:defRPr/>
              </a:pPr>
              <a:t>1</a:t>
            </a:fld>
            <a:endParaRPr lang="en-US" altLang="ja-JP"/>
          </a:p>
        </p:txBody>
      </p:sp>
      <p:sp>
        <p:nvSpPr>
          <p:cNvPr id="30749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Strawmodel 802.11ac Specification Framework</a:t>
            </a:r>
            <a:endParaRPr lang="ja-JP" altLang="en-US" smtClean="0"/>
          </a:p>
        </p:txBody>
      </p:sp>
      <p:sp>
        <p:nvSpPr>
          <p:cNvPr id="30750" name="Rectangle 17"/>
          <p:cNvSpPr>
            <a:spLocks noChangeArrowheads="1"/>
          </p:cNvSpPr>
          <p:nvPr/>
        </p:nvSpPr>
        <p:spPr bwMode="auto">
          <a:xfrm>
            <a:off x="685800" y="6858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endParaRPr kumimoji="1" lang="en-US" altLang="ja-JP" sz="320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30751" name="Rectangle 18"/>
          <p:cNvSpPr>
            <a:spLocks noChangeArrowheads="1"/>
          </p:cNvSpPr>
          <p:nvPr/>
        </p:nvSpPr>
        <p:spPr bwMode="auto">
          <a:xfrm>
            <a:off x="1066800" y="2286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kumimoji="1" lang="en-US" altLang="ja-JP" sz="2000">
                <a:latin typeface="Times New Roman" pitchFamily="18" charset="0"/>
              </a:rPr>
              <a:t>Authors: </a:t>
            </a:r>
            <a:endParaRPr kumimoji="1" lang="en-US" altLang="ja-JP" sz="2000" b="0">
              <a:latin typeface="Times New Roman" pitchFamily="18" charset="0"/>
            </a:endParaRPr>
          </a:p>
        </p:txBody>
      </p:sp>
      <p:sp>
        <p:nvSpPr>
          <p:cNvPr id="30752" name="Rectangle 3"/>
          <p:cNvSpPr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</a:pPr>
            <a:r>
              <a:rPr kumimoji="1" lang="en-US" altLang="ja-JP" sz="2000">
                <a:latin typeface="Times New Roman" pitchFamily="18" charset="0"/>
              </a:rPr>
              <a:t>Date:</a:t>
            </a:r>
            <a:r>
              <a:rPr kumimoji="1" lang="en-US" altLang="ja-JP" sz="2000" b="0">
                <a:latin typeface="Times New Roman" pitchFamily="18" charset="0"/>
              </a:rPr>
              <a:t> 2009-05-13</a:t>
            </a:r>
          </a:p>
        </p:txBody>
      </p:sp>
      <p:graphicFrame>
        <p:nvGraphicFramePr>
          <p:cNvPr id="30747" name="Object 27"/>
          <p:cNvGraphicFramePr>
            <a:graphicFrameLocks noChangeAspect="1"/>
          </p:cNvGraphicFramePr>
          <p:nvPr/>
        </p:nvGraphicFramePr>
        <p:xfrm>
          <a:off x="1047750" y="2692400"/>
          <a:ext cx="7283450" cy="5187950"/>
        </p:xfrm>
        <a:graphic>
          <a:graphicData uri="http://schemas.openxmlformats.org/presentationml/2006/ole">
            <p:oleObj spid="_x0000_s30747" name="Document" r:id="rId4" imgW="10222542" imgH="727668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STBC</a:t>
            </a:r>
          </a:p>
        </p:txBody>
      </p:sp>
      <p:sp>
        <p:nvSpPr>
          <p:cNvPr id="4249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Purpose</a:t>
            </a:r>
          </a:p>
          <a:p>
            <a:pPr lvl="1" eaLnBrk="1" hangingPunct="1"/>
            <a:r>
              <a:rPr lang="en-US" smtClean="0"/>
              <a:t>Provide TX diversity </a:t>
            </a:r>
          </a:p>
          <a:p>
            <a:pPr eaLnBrk="1" hangingPunct="1"/>
            <a:r>
              <a:rPr lang="en-US" smtClean="0"/>
              <a:t>Required Inputs</a:t>
            </a:r>
          </a:p>
          <a:p>
            <a:pPr lvl="1" eaLnBrk="1" hangingPunct="1"/>
            <a:r>
              <a:rPr lang="en-US" smtClean="0"/>
              <a:t>Frequency domain QAM subcarrier values per user</a:t>
            </a:r>
          </a:p>
          <a:p>
            <a:pPr eaLnBrk="1" hangingPunct="1"/>
            <a:r>
              <a:rPr lang="en-US" smtClean="0"/>
              <a:t>Expected Outputs </a:t>
            </a:r>
          </a:p>
          <a:p>
            <a:pPr lvl="1" eaLnBrk="1" hangingPunct="1"/>
            <a:r>
              <a:rPr lang="en-US" smtClean="0"/>
              <a:t>STBC encoded subcarrier values</a:t>
            </a:r>
          </a:p>
          <a:p>
            <a:pPr eaLnBrk="1" hangingPunct="1"/>
            <a:r>
              <a:rPr lang="en-US" smtClean="0"/>
              <a:t>Proposed Performance Metrics</a:t>
            </a:r>
          </a:p>
          <a:p>
            <a:pPr lvl="1" eaLnBrk="1" hangingPunct="1"/>
            <a:r>
              <a:rPr lang="en-US" smtClean="0"/>
              <a:t>PER versus SNR curves</a:t>
            </a:r>
          </a:p>
          <a:p>
            <a:pPr eaLnBrk="1" hangingPunct="1"/>
            <a:r>
              <a:rPr lang="en-US" smtClean="0"/>
              <a:t>Dependencies</a:t>
            </a:r>
          </a:p>
          <a:p>
            <a:pPr lvl="1" eaLnBrk="1" hangingPunct="1"/>
            <a:r>
              <a:rPr lang="en-US" smtClean="0"/>
              <a:t>Maximum number of spatial streams per user</a:t>
            </a:r>
          </a:p>
          <a:p>
            <a:pPr eaLnBrk="1" hangingPunct="1"/>
            <a:r>
              <a:rPr lang="en-US" smtClean="0"/>
              <a:t>Possible Directions</a:t>
            </a:r>
          </a:p>
          <a:p>
            <a:pPr lvl="1" eaLnBrk="1" hangingPunct="1"/>
            <a:r>
              <a:rPr lang="en-US" smtClean="0"/>
              <a:t>Extend 11n STBC for more than 4 spatial streams </a:t>
            </a:r>
          </a:p>
          <a:p>
            <a:pPr eaLnBrk="1" hangingPunct="1"/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1EC539E3-94EB-4912-A26E-38A86D612FC7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Spatial Mapping and Cyclic Delays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Purpose</a:t>
            </a:r>
          </a:p>
          <a:p>
            <a:pPr lvl="1" eaLnBrk="1" hangingPunct="1">
              <a:defRPr/>
            </a:pPr>
            <a:r>
              <a:rPr lang="en-US" dirty="0" smtClean="0"/>
              <a:t>Precode spatial streams in order to provide MU-MIMO or to provide TX diversity or beamforming in case of single-user transmission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Required Inputs</a:t>
            </a:r>
          </a:p>
          <a:p>
            <a:pPr lvl="1" eaLnBrk="1" hangingPunct="1">
              <a:defRPr/>
            </a:pPr>
            <a:r>
              <a:rPr lang="en-US" dirty="0" smtClean="0"/>
              <a:t>Frequency domain subcarrier values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Expected Outputs </a:t>
            </a:r>
          </a:p>
          <a:p>
            <a:pPr lvl="1" eaLnBrk="1" hangingPunct="1">
              <a:defRPr/>
            </a:pPr>
            <a:r>
              <a:rPr lang="en-US" dirty="0" err="1" smtClean="0"/>
              <a:t>Precoded</a:t>
            </a:r>
            <a:r>
              <a:rPr lang="en-US" dirty="0" smtClean="0"/>
              <a:t> frequency domain subcarrier values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Proposed Performance Metrics</a:t>
            </a:r>
          </a:p>
          <a:p>
            <a:pPr lvl="1" eaLnBrk="1" hangingPunct="1">
              <a:defRPr/>
            </a:pPr>
            <a:r>
              <a:rPr lang="en-US" dirty="0" smtClean="0"/>
              <a:t>PER versus SNR curves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Dependencies</a:t>
            </a:r>
          </a:p>
          <a:p>
            <a:pPr lvl="1" eaLnBrk="1" hangingPunct="1">
              <a:defRPr/>
            </a:pPr>
            <a:r>
              <a:rPr lang="en-US" dirty="0" smtClean="0"/>
              <a:t>Maximum number of users and maximum number of spatial streams per user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Possible Directions</a:t>
            </a:r>
          </a:p>
          <a:p>
            <a:pPr lvl="1" eaLnBrk="1" hangingPunct="1">
              <a:defRPr/>
            </a:pPr>
            <a:r>
              <a:rPr lang="en-US" dirty="0" smtClean="0"/>
              <a:t>MMSE SDMA </a:t>
            </a:r>
            <a:r>
              <a:rPr lang="en-US" dirty="0" err="1" smtClean="0"/>
              <a:t>precoding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For single-user transmission, extend 11n cyclic delays for more than 4 spatial streams </a:t>
            </a:r>
          </a:p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134E1FEB-326B-49A3-A946-5A44D52F9DB6}" type="slidenum">
              <a:rPr lang="en-US" altLang="ja-JP" smtClean="0"/>
              <a:pPr>
                <a:defRPr/>
              </a:pPr>
              <a:t>11</a:t>
            </a:fld>
            <a:endParaRPr lang="en-US" altLang="ja-JP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Pilots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Purpose</a:t>
            </a:r>
          </a:p>
          <a:p>
            <a:pPr lvl="1" eaLnBrk="1" hangingPunct="1">
              <a:defRPr/>
            </a:pPr>
            <a:r>
              <a:rPr lang="en-US" dirty="0" smtClean="0"/>
              <a:t>Phase reference within data symbols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Required Inputs</a:t>
            </a:r>
          </a:p>
          <a:p>
            <a:pPr lvl="1" eaLnBrk="1" hangingPunct="1">
              <a:defRPr/>
            </a:pPr>
            <a:r>
              <a:rPr lang="en-US" dirty="0" smtClean="0"/>
              <a:t>Control parameters: number of streams, bandwidth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Expected Outputs </a:t>
            </a:r>
          </a:p>
          <a:p>
            <a:pPr lvl="1" eaLnBrk="1" hangingPunct="1">
              <a:defRPr/>
            </a:pPr>
            <a:r>
              <a:rPr lang="en-US" dirty="0" smtClean="0"/>
              <a:t>Pilot values 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Proposed Performance Metrics</a:t>
            </a:r>
          </a:p>
          <a:p>
            <a:pPr lvl="1" eaLnBrk="1" hangingPunct="1">
              <a:defRPr/>
            </a:pPr>
            <a:r>
              <a:rPr lang="en-US" dirty="0" smtClean="0"/>
              <a:t>PER versus SNR curves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Dependencies</a:t>
            </a:r>
          </a:p>
          <a:p>
            <a:pPr lvl="1" eaLnBrk="1" hangingPunct="1">
              <a:defRPr/>
            </a:pPr>
            <a:r>
              <a:rPr lang="en-US" dirty="0" smtClean="0"/>
              <a:t>Choice of channel bandwidth and maximum number of spatial streams per user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Possible Directions</a:t>
            </a:r>
          </a:p>
          <a:p>
            <a:pPr lvl="1" eaLnBrk="1" hangingPunct="1">
              <a:defRPr/>
            </a:pPr>
            <a:r>
              <a:rPr lang="en-US" dirty="0" smtClean="0"/>
              <a:t>Extend 11n pilots for higher bandwidth and/or more than 4 spatial streams </a:t>
            </a:r>
          </a:p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C897AB4A-1178-4EA9-9AF9-FB45CD1EFDAA}" type="slidenum">
              <a:rPr lang="en-US" altLang="ja-JP" smtClean="0"/>
              <a:pPr>
                <a:defRPr/>
              </a:pPr>
              <a:t>12</a:t>
            </a:fld>
            <a:endParaRPr lang="en-US" altLang="ja-JP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5" name="Title 5"/>
          <p:cNvSpPr>
            <a:spLocks noGrp="1"/>
          </p:cNvSpPr>
          <p:nvPr>
            <p:ph type="title"/>
          </p:nvPr>
        </p:nvSpPr>
        <p:spPr>
          <a:xfrm>
            <a:off x="762000" y="685800"/>
            <a:ext cx="7772400" cy="1066800"/>
          </a:xfrm>
        </p:spPr>
        <p:txBody>
          <a:bodyPr/>
          <a:lstStyle/>
          <a:p>
            <a:pPr eaLnBrk="1" hangingPunct="1"/>
            <a:r>
              <a:rPr lang="en-US" smtClean="0"/>
              <a:t>Preliminary MAC Spec Framework Overview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62B44C98-D637-4542-AA8D-C0ED3DE772A0}" type="slidenum">
              <a:rPr lang="en-US" altLang="ja-JP" smtClean="0"/>
              <a:pPr>
                <a:defRPr/>
              </a:pPr>
              <a:t>13</a:t>
            </a:fld>
            <a:endParaRPr lang="en-US" altLang="ja-JP"/>
          </a:p>
        </p:txBody>
      </p:sp>
      <p:grpSp>
        <p:nvGrpSpPr>
          <p:cNvPr id="431107" name="Group 20"/>
          <p:cNvGrpSpPr>
            <a:grpSpLocks/>
          </p:cNvGrpSpPr>
          <p:nvPr/>
        </p:nvGrpSpPr>
        <p:grpSpPr bwMode="auto">
          <a:xfrm>
            <a:off x="1524000" y="2335213"/>
            <a:ext cx="6373813" cy="3760787"/>
            <a:chOff x="1662113" y="2106612"/>
            <a:chExt cx="6373812" cy="3760788"/>
          </a:xfrm>
        </p:grpSpPr>
        <p:sp>
          <p:nvSpPr>
            <p:cNvPr id="431108" name="Rectangle 25"/>
            <p:cNvSpPr>
              <a:spLocks noChangeArrowheads="1"/>
            </p:cNvSpPr>
            <p:nvPr/>
          </p:nvSpPr>
          <p:spPr bwMode="auto">
            <a:xfrm>
              <a:off x="1662113" y="2106612"/>
              <a:ext cx="1593850" cy="941387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82058" tIns="41029" rIns="82058" bIns="41029"/>
            <a:lstStyle/>
            <a:p>
              <a:pPr algn="ctr" defTabSz="820738" eaLnBrk="0" hangingPunct="0"/>
              <a:r>
                <a:rPr lang="en-US" sz="1400" b="0"/>
                <a:t>Downlink</a:t>
              </a:r>
            </a:p>
            <a:p>
              <a:pPr algn="ctr" defTabSz="820738" eaLnBrk="0" hangingPunct="0"/>
              <a:r>
                <a:rPr lang="en-US" sz="1400" b="0"/>
                <a:t>MU-MIMO</a:t>
              </a:r>
            </a:p>
          </p:txBody>
        </p:sp>
        <p:sp>
          <p:nvSpPr>
            <p:cNvPr id="431109" name="Rectangle 26"/>
            <p:cNvSpPr>
              <a:spLocks noChangeArrowheads="1"/>
            </p:cNvSpPr>
            <p:nvPr/>
          </p:nvSpPr>
          <p:spPr bwMode="auto">
            <a:xfrm>
              <a:off x="3255963" y="2106612"/>
              <a:ext cx="1593850" cy="941387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82058" tIns="41029" rIns="82058" bIns="41029"/>
            <a:lstStyle/>
            <a:p>
              <a:pPr algn="ctr" defTabSz="820738" eaLnBrk="0" hangingPunct="0"/>
              <a:r>
                <a:rPr lang="en-US" sz="1400" b="0"/>
                <a:t>Uplink</a:t>
              </a:r>
            </a:p>
            <a:p>
              <a:pPr algn="ctr" defTabSz="820738" eaLnBrk="0" hangingPunct="0"/>
              <a:r>
                <a:rPr lang="en-US" sz="1400" b="0"/>
                <a:t>MU-MIMO</a:t>
              </a:r>
            </a:p>
            <a:p>
              <a:pPr defTabSz="820738" eaLnBrk="0" hangingPunct="0"/>
              <a:endParaRPr lang="en-US" sz="1600" b="0"/>
            </a:p>
          </p:txBody>
        </p:sp>
        <p:sp>
          <p:nvSpPr>
            <p:cNvPr id="431110" name="Rectangle 27"/>
            <p:cNvSpPr>
              <a:spLocks noChangeArrowheads="1"/>
            </p:cNvSpPr>
            <p:nvPr/>
          </p:nvSpPr>
          <p:spPr bwMode="auto">
            <a:xfrm>
              <a:off x="4849813" y="2106612"/>
              <a:ext cx="1592262" cy="941387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82058" tIns="41029" rIns="82058" bIns="41029"/>
            <a:lstStyle/>
            <a:p>
              <a:pPr algn="ctr" defTabSz="820738" eaLnBrk="0" hangingPunct="0"/>
              <a:r>
                <a:rPr lang="en-US" sz="1400" b="0"/>
                <a:t>Multi-User</a:t>
              </a:r>
            </a:p>
            <a:p>
              <a:pPr algn="ctr" defTabSz="820738" eaLnBrk="0" hangingPunct="0"/>
              <a:r>
                <a:rPr lang="en-US" sz="1400" b="0"/>
                <a:t>Aggregation</a:t>
              </a:r>
            </a:p>
            <a:p>
              <a:pPr algn="ctr" defTabSz="820738" eaLnBrk="0" hangingPunct="0"/>
              <a:r>
                <a:rPr lang="en-US" sz="1400" b="0"/>
                <a:t>TDM/FDM</a:t>
              </a:r>
            </a:p>
            <a:p>
              <a:pPr defTabSz="820738" eaLnBrk="0" hangingPunct="0"/>
              <a:endParaRPr lang="en-US" sz="1600" b="0"/>
            </a:p>
          </p:txBody>
        </p:sp>
        <p:sp>
          <p:nvSpPr>
            <p:cNvPr id="431111" name="Rectangle 28"/>
            <p:cNvSpPr>
              <a:spLocks noChangeArrowheads="1"/>
            </p:cNvSpPr>
            <p:nvPr/>
          </p:nvSpPr>
          <p:spPr bwMode="auto">
            <a:xfrm>
              <a:off x="1662113" y="3052762"/>
              <a:ext cx="1593850" cy="941388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82058" tIns="41029" rIns="82058" bIns="41029"/>
            <a:lstStyle/>
            <a:p>
              <a:pPr algn="ctr" defTabSz="820738" eaLnBrk="0" hangingPunct="0"/>
              <a:r>
                <a:rPr lang="en-US" sz="1400" b="0"/>
                <a:t>Synchronous</a:t>
              </a:r>
            </a:p>
            <a:p>
              <a:pPr algn="ctr" defTabSz="820738" eaLnBrk="0" hangingPunct="0"/>
              <a:r>
                <a:rPr lang="en-US" sz="1400" b="0"/>
                <a:t>Contiguous</a:t>
              </a:r>
            </a:p>
            <a:p>
              <a:pPr algn="ctr" defTabSz="820738" eaLnBrk="0" hangingPunct="0"/>
              <a:r>
                <a:rPr lang="en-US" sz="1400" b="0"/>
                <a:t>Multi-channel</a:t>
              </a:r>
            </a:p>
            <a:p>
              <a:pPr defTabSz="820738" eaLnBrk="0" hangingPunct="0"/>
              <a:endParaRPr lang="en-US" sz="1600" b="0"/>
            </a:p>
          </p:txBody>
        </p:sp>
        <p:sp>
          <p:nvSpPr>
            <p:cNvPr id="431112" name="Rectangle 29"/>
            <p:cNvSpPr>
              <a:spLocks noChangeArrowheads="1"/>
            </p:cNvSpPr>
            <p:nvPr/>
          </p:nvSpPr>
          <p:spPr bwMode="auto">
            <a:xfrm>
              <a:off x="4849813" y="3052762"/>
              <a:ext cx="1592262" cy="941388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82058" tIns="41029" rIns="82058" bIns="41029"/>
            <a:lstStyle/>
            <a:p>
              <a:pPr algn="ctr" defTabSz="820738" eaLnBrk="0" hangingPunct="0"/>
              <a:r>
                <a:rPr lang="en-US" sz="1400" b="0"/>
                <a:t>Asynchronous</a:t>
              </a:r>
            </a:p>
            <a:p>
              <a:pPr algn="ctr" defTabSz="820738" eaLnBrk="0" hangingPunct="0"/>
              <a:r>
                <a:rPr lang="en-US" sz="1400" b="0"/>
                <a:t>Non-Contiguous</a:t>
              </a:r>
            </a:p>
            <a:p>
              <a:pPr algn="ctr" defTabSz="820738" eaLnBrk="0" hangingPunct="0"/>
              <a:r>
                <a:rPr lang="en-US" sz="1400" b="0"/>
                <a:t>Multi-channel</a:t>
              </a:r>
            </a:p>
            <a:p>
              <a:pPr defTabSz="820738" eaLnBrk="0" hangingPunct="0"/>
              <a:endParaRPr lang="en-US" sz="1600" b="0"/>
            </a:p>
          </p:txBody>
        </p:sp>
        <p:sp>
          <p:nvSpPr>
            <p:cNvPr id="431113" name="Rectangle 31"/>
            <p:cNvSpPr>
              <a:spLocks noChangeArrowheads="1"/>
            </p:cNvSpPr>
            <p:nvPr/>
          </p:nvSpPr>
          <p:spPr bwMode="auto">
            <a:xfrm>
              <a:off x="3255963" y="3052762"/>
              <a:ext cx="1593850" cy="941388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82058" tIns="41029" rIns="82058" bIns="41029"/>
            <a:lstStyle/>
            <a:p>
              <a:pPr algn="ctr" defTabSz="820738" eaLnBrk="0" hangingPunct="0"/>
              <a:r>
                <a:rPr lang="en-US" sz="1400" b="0"/>
                <a:t>Synchronous</a:t>
              </a:r>
            </a:p>
            <a:p>
              <a:pPr algn="ctr" defTabSz="820738" eaLnBrk="0" hangingPunct="0"/>
              <a:r>
                <a:rPr lang="en-US" sz="1400" b="0"/>
                <a:t>Non-Contiguous</a:t>
              </a:r>
            </a:p>
            <a:p>
              <a:pPr algn="ctr" defTabSz="820738" eaLnBrk="0" hangingPunct="0"/>
              <a:r>
                <a:rPr lang="en-US" sz="1400" b="0"/>
                <a:t>Multi-channel</a:t>
              </a:r>
            </a:p>
            <a:p>
              <a:pPr defTabSz="820738" eaLnBrk="0" hangingPunct="0"/>
              <a:endParaRPr lang="en-US" sz="1600" b="0"/>
            </a:p>
          </p:txBody>
        </p:sp>
        <p:sp>
          <p:nvSpPr>
            <p:cNvPr id="431114" name="Rectangle 32"/>
            <p:cNvSpPr>
              <a:spLocks noChangeArrowheads="1"/>
            </p:cNvSpPr>
            <p:nvPr/>
          </p:nvSpPr>
          <p:spPr bwMode="auto">
            <a:xfrm>
              <a:off x="6442075" y="3052762"/>
              <a:ext cx="1593850" cy="941388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82058" tIns="41029" rIns="82058" bIns="41029"/>
            <a:lstStyle/>
            <a:p>
              <a:pPr algn="ctr" defTabSz="820738" eaLnBrk="0" hangingPunct="0"/>
              <a:r>
                <a:rPr lang="en-US" sz="1400" b="0"/>
                <a:t>Distributed  STA Communication</a:t>
              </a:r>
            </a:p>
            <a:p>
              <a:pPr defTabSz="820738" eaLnBrk="0" hangingPunct="0"/>
              <a:endParaRPr lang="en-US" sz="1600" b="0"/>
            </a:p>
          </p:txBody>
        </p:sp>
        <p:sp>
          <p:nvSpPr>
            <p:cNvPr id="431115" name="Rectangle 33"/>
            <p:cNvSpPr>
              <a:spLocks noChangeArrowheads="1"/>
            </p:cNvSpPr>
            <p:nvPr/>
          </p:nvSpPr>
          <p:spPr bwMode="auto">
            <a:xfrm>
              <a:off x="1662113" y="3994150"/>
              <a:ext cx="1593850" cy="941387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82058" tIns="41029" rIns="82058" bIns="41029"/>
            <a:lstStyle/>
            <a:p>
              <a:pPr algn="ctr" defTabSz="820738" eaLnBrk="0" hangingPunct="0"/>
              <a:r>
                <a:rPr lang="en-US" sz="1400" b="0"/>
                <a:t>Transmit Power Control</a:t>
              </a:r>
            </a:p>
            <a:p>
              <a:pPr defTabSz="820738" eaLnBrk="0" hangingPunct="0"/>
              <a:endParaRPr lang="en-US" sz="1600" b="0"/>
            </a:p>
          </p:txBody>
        </p:sp>
        <p:sp>
          <p:nvSpPr>
            <p:cNvPr id="431116" name="Rectangle 34"/>
            <p:cNvSpPr>
              <a:spLocks noChangeArrowheads="1"/>
            </p:cNvSpPr>
            <p:nvPr/>
          </p:nvSpPr>
          <p:spPr bwMode="auto">
            <a:xfrm>
              <a:off x="3255963" y="3994150"/>
              <a:ext cx="1593850" cy="941387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82058" tIns="41029" rIns="82058" bIns="41029"/>
            <a:lstStyle/>
            <a:p>
              <a:pPr algn="ctr" defTabSz="820738" eaLnBrk="0" hangingPunct="0"/>
              <a:r>
                <a:rPr lang="en-US" sz="1400" b="0"/>
                <a:t>Dynamic Frequency</a:t>
              </a:r>
            </a:p>
            <a:p>
              <a:pPr algn="ctr" defTabSz="820738" eaLnBrk="0" hangingPunct="0"/>
              <a:r>
                <a:rPr lang="en-US" sz="1400" b="0"/>
                <a:t>Selection</a:t>
              </a:r>
            </a:p>
            <a:p>
              <a:pPr defTabSz="820738" eaLnBrk="0" hangingPunct="0"/>
              <a:endParaRPr lang="en-US" sz="1600" b="0"/>
            </a:p>
          </p:txBody>
        </p:sp>
        <p:sp>
          <p:nvSpPr>
            <p:cNvPr id="431117" name="Rectangle 35"/>
            <p:cNvSpPr>
              <a:spLocks noChangeArrowheads="1"/>
            </p:cNvSpPr>
            <p:nvPr/>
          </p:nvSpPr>
          <p:spPr bwMode="auto">
            <a:xfrm>
              <a:off x="4849813" y="3994150"/>
              <a:ext cx="1592262" cy="941387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82058" tIns="41029" rIns="82058" bIns="41029"/>
            <a:lstStyle/>
            <a:p>
              <a:pPr algn="ctr" defTabSz="820738" eaLnBrk="0" hangingPunct="0"/>
              <a:r>
                <a:rPr lang="en-US" sz="1400" b="0"/>
                <a:t>Channel Switching</a:t>
              </a:r>
            </a:p>
            <a:p>
              <a:pPr defTabSz="820738" eaLnBrk="0" hangingPunct="0"/>
              <a:endParaRPr lang="en-US" sz="1600" b="0"/>
            </a:p>
          </p:txBody>
        </p:sp>
        <p:sp>
          <p:nvSpPr>
            <p:cNvPr id="431118" name="Rectangle 36"/>
            <p:cNvSpPr>
              <a:spLocks noChangeArrowheads="1"/>
            </p:cNvSpPr>
            <p:nvPr/>
          </p:nvSpPr>
          <p:spPr bwMode="auto">
            <a:xfrm>
              <a:off x="6442075" y="3994150"/>
              <a:ext cx="1593850" cy="941387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82058" tIns="41029" rIns="82058" bIns="41029"/>
            <a:lstStyle/>
            <a:p>
              <a:pPr algn="ctr" defTabSz="820738" eaLnBrk="0" hangingPunct="0"/>
              <a:r>
                <a:rPr lang="en-US" sz="1400" b="0"/>
                <a:t>Link Adaptation</a:t>
              </a:r>
            </a:p>
            <a:p>
              <a:pPr algn="ctr" defTabSz="820738" eaLnBrk="0" hangingPunct="0"/>
              <a:endParaRPr lang="en-US" sz="1400" b="0"/>
            </a:p>
            <a:p>
              <a:pPr defTabSz="820738" eaLnBrk="0" hangingPunct="0"/>
              <a:endParaRPr lang="en-US" sz="1600" b="0"/>
            </a:p>
          </p:txBody>
        </p:sp>
        <p:sp>
          <p:nvSpPr>
            <p:cNvPr id="431119" name="Rectangle 37"/>
            <p:cNvSpPr>
              <a:spLocks noChangeArrowheads="1"/>
            </p:cNvSpPr>
            <p:nvPr/>
          </p:nvSpPr>
          <p:spPr bwMode="auto">
            <a:xfrm>
              <a:off x="3261360" y="4926012"/>
              <a:ext cx="1593850" cy="941388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82058" tIns="41029" rIns="82058" bIns="41029"/>
            <a:lstStyle/>
            <a:p>
              <a:pPr algn="ctr" defTabSz="820738" eaLnBrk="0" hangingPunct="0"/>
              <a:r>
                <a:rPr lang="en-US" sz="1400" b="0"/>
                <a:t>VHT Control Field</a:t>
              </a:r>
            </a:p>
            <a:p>
              <a:pPr defTabSz="820738" eaLnBrk="0" hangingPunct="0"/>
              <a:endParaRPr lang="en-US" sz="1600" b="0"/>
            </a:p>
          </p:txBody>
        </p:sp>
        <p:sp>
          <p:nvSpPr>
            <p:cNvPr id="431120" name="Rectangle 38"/>
            <p:cNvSpPr>
              <a:spLocks noChangeArrowheads="1"/>
            </p:cNvSpPr>
            <p:nvPr/>
          </p:nvSpPr>
          <p:spPr bwMode="auto">
            <a:xfrm>
              <a:off x="1662113" y="4926012"/>
              <a:ext cx="1593850" cy="941388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82058" tIns="41029" rIns="82058" bIns="41029"/>
            <a:lstStyle/>
            <a:p>
              <a:pPr algn="ctr" defTabSz="820738" eaLnBrk="0" hangingPunct="0"/>
              <a:r>
                <a:rPr lang="en-US" sz="1400" b="0"/>
                <a:t>Channel Sounding</a:t>
              </a:r>
            </a:p>
            <a:p>
              <a:pPr defTabSz="820738" eaLnBrk="0" hangingPunct="0"/>
              <a:endParaRPr lang="en-US" sz="1600" b="0"/>
            </a:p>
          </p:txBody>
        </p:sp>
        <p:sp>
          <p:nvSpPr>
            <p:cNvPr id="431121" name="Rectangle 39"/>
            <p:cNvSpPr>
              <a:spLocks noChangeArrowheads="1"/>
            </p:cNvSpPr>
            <p:nvPr/>
          </p:nvSpPr>
          <p:spPr bwMode="auto">
            <a:xfrm>
              <a:off x="6435725" y="2106612"/>
              <a:ext cx="1600200" cy="941388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82058" tIns="41029" rIns="82058" bIns="41029"/>
            <a:lstStyle/>
            <a:p>
              <a:pPr algn="ctr" defTabSz="820738" eaLnBrk="0" hangingPunct="0"/>
              <a:r>
                <a:rPr lang="en-US" sz="1400" b="0"/>
                <a:t>Uplink and Downlink </a:t>
              </a:r>
            </a:p>
            <a:p>
              <a:pPr algn="ctr" defTabSz="820738" eaLnBrk="0" hangingPunct="0"/>
              <a:r>
                <a:rPr lang="en-US" sz="1400" b="0"/>
                <a:t>Block-Ack</a:t>
              </a:r>
            </a:p>
            <a:p>
              <a:pPr defTabSz="820738" eaLnBrk="0" hangingPunct="0"/>
              <a:endParaRPr lang="en-US" sz="1600" b="0"/>
            </a:p>
          </p:txBody>
        </p:sp>
        <p:sp>
          <p:nvSpPr>
            <p:cNvPr id="431122" name="Rectangle 40"/>
            <p:cNvSpPr>
              <a:spLocks noChangeArrowheads="1"/>
            </p:cNvSpPr>
            <p:nvPr/>
          </p:nvSpPr>
          <p:spPr bwMode="auto">
            <a:xfrm>
              <a:off x="6442075" y="4926012"/>
              <a:ext cx="1593850" cy="941388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82058" tIns="41029" rIns="82058" bIns="41029"/>
            <a:lstStyle/>
            <a:p>
              <a:pPr algn="ctr" defTabSz="820738" eaLnBrk="0" hangingPunct="0"/>
              <a:r>
                <a:rPr lang="en-US" sz="1400" b="0"/>
                <a:t>Flow Control</a:t>
              </a:r>
            </a:p>
            <a:p>
              <a:pPr algn="ctr" defTabSz="820738" eaLnBrk="0" hangingPunct="0"/>
              <a:endParaRPr lang="en-US" sz="1400" b="0"/>
            </a:p>
            <a:p>
              <a:pPr defTabSz="820738" eaLnBrk="0" hangingPunct="0"/>
              <a:endParaRPr lang="en-US" sz="1600" b="0"/>
            </a:p>
          </p:txBody>
        </p:sp>
        <p:sp>
          <p:nvSpPr>
            <p:cNvPr id="431123" name="Rectangle 41"/>
            <p:cNvSpPr>
              <a:spLocks noChangeArrowheads="1"/>
            </p:cNvSpPr>
            <p:nvPr/>
          </p:nvSpPr>
          <p:spPr bwMode="auto">
            <a:xfrm>
              <a:off x="4846320" y="4926012"/>
              <a:ext cx="1593850" cy="941387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82058" tIns="41029" rIns="82058" bIns="41029"/>
            <a:lstStyle/>
            <a:p>
              <a:pPr algn="ctr" defTabSz="820738" eaLnBrk="0" hangingPunct="0"/>
              <a:r>
                <a:rPr lang="en-US" sz="1400" b="0"/>
                <a:t>OBSS </a:t>
              </a:r>
            </a:p>
            <a:p>
              <a:pPr algn="ctr" defTabSz="820738" eaLnBrk="0" hangingPunct="0"/>
              <a:r>
                <a:rPr lang="en-US" sz="1400" b="0"/>
                <a:t>Management</a:t>
              </a:r>
            </a:p>
            <a:p>
              <a:pPr algn="ctr" defTabSz="820738" eaLnBrk="0" hangingPunct="0"/>
              <a:endParaRPr lang="en-US" sz="1400" b="0"/>
            </a:p>
            <a:p>
              <a:pPr defTabSz="820738" eaLnBrk="0" hangingPunct="0"/>
              <a:endParaRPr lang="en-US" sz="1600" b="0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3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Downlink MU-MIMO</a:t>
            </a:r>
          </a:p>
        </p:txBody>
      </p:sp>
      <p:sp>
        <p:nvSpPr>
          <p:cNvPr id="433154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700" smtClean="0"/>
              <a:t>Purpose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smtClean="0"/>
              <a:t>Enable efficient  MU-MIMO for Downlink Data Transmission</a:t>
            </a:r>
          </a:p>
          <a:p>
            <a:pPr eaLnBrk="1" hangingPunct="1">
              <a:lnSpc>
                <a:spcPct val="80000"/>
              </a:lnSpc>
            </a:pPr>
            <a:r>
              <a:rPr lang="en-US" sz="1700" smtClean="0"/>
              <a:t>Required Inputs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smtClean="0"/>
              <a:t>NA </a:t>
            </a:r>
          </a:p>
          <a:p>
            <a:pPr eaLnBrk="1" hangingPunct="1">
              <a:lnSpc>
                <a:spcPct val="80000"/>
              </a:lnSpc>
            </a:pPr>
            <a:r>
              <a:rPr lang="en-US" sz="1700" smtClean="0"/>
              <a:t>Expected Outputs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smtClean="0"/>
              <a:t>Downlink MU-MIMO transmission protocol including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300" smtClean="0"/>
              <a:t>Control Message sequence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300" smtClean="0"/>
              <a:t>Frame formats and Field Descriptions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300" smtClean="0"/>
              <a:t>Coexistence with 11a/n</a:t>
            </a:r>
          </a:p>
          <a:p>
            <a:pPr eaLnBrk="1" hangingPunct="1">
              <a:lnSpc>
                <a:spcPct val="80000"/>
              </a:lnSpc>
            </a:pPr>
            <a:r>
              <a:rPr lang="en-US" sz="1700" smtClean="0"/>
              <a:t>Proposed Performance Metrics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smtClean="0"/>
              <a:t>Maximum Downlink Data Throughput at the MAC SAP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smtClean="0"/>
              <a:t>Packet transfer latency from the Tx MAC SAP to Rx MAC SAP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smtClean="0"/>
              <a:t>Packet loss rate subject to application latency requirements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smtClean="0"/>
              <a:t>Peak-to-average power of transmitted signal</a:t>
            </a:r>
          </a:p>
          <a:p>
            <a:pPr eaLnBrk="1" hangingPunct="1">
              <a:lnSpc>
                <a:spcPct val="80000"/>
              </a:lnSpc>
            </a:pPr>
            <a:r>
              <a:rPr lang="en-US" sz="1700" smtClean="0"/>
              <a:t>Dependencies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smtClean="0"/>
              <a:t>Channel sounding protocol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smtClean="0"/>
              <a:t>Channel reservation protocol for multiple STAs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smtClean="0"/>
              <a:t>UL Block Ack for multiple STAs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smtClean="0"/>
              <a:t>VHT SIG Field Design</a:t>
            </a:r>
          </a:p>
          <a:p>
            <a:pPr eaLnBrk="1" hangingPunct="1">
              <a:lnSpc>
                <a:spcPct val="80000"/>
              </a:lnSpc>
            </a:pPr>
            <a:r>
              <a:rPr lang="en-US" sz="1700" smtClean="0"/>
              <a:t>Possible Directions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smtClean="0"/>
              <a:t>TBD</a:t>
            </a:r>
          </a:p>
          <a:p>
            <a:pPr eaLnBrk="1" hangingPunct="1">
              <a:lnSpc>
                <a:spcPct val="80000"/>
              </a:lnSpc>
            </a:pPr>
            <a:endParaRPr lang="en-US" sz="17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BCC9995D-6754-4F9F-BD37-9181DA8AA681}" type="slidenum">
              <a:rPr lang="en-US" altLang="ja-JP" smtClean="0"/>
              <a:pPr>
                <a:defRPr/>
              </a:pPr>
              <a:t>14</a:t>
            </a:fld>
            <a:endParaRPr lang="en-US" altLang="ja-JP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Uplink MU-MIMO Protocol</a:t>
            </a:r>
          </a:p>
        </p:txBody>
      </p:sp>
      <p:sp>
        <p:nvSpPr>
          <p:cNvPr id="435202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900" smtClean="0"/>
              <a:t>Purpose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Enable efficient MU-MIMO for Uplink Data Transmission</a:t>
            </a:r>
          </a:p>
          <a:p>
            <a:pPr eaLnBrk="1" hangingPunct="1">
              <a:lnSpc>
                <a:spcPct val="80000"/>
              </a:lnSpc>
            </a:pPr>
            <a:r>
              <a:rPr lang="en-US" sz="1900" smtClean="0"/>
              <a:t>Required Inputs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NA </a:t>
            </a:r>
          </a:p>
          <a:p>
            <a:pPr eaLnBrk="1" hangingPunct="1">
              <a:lnSpc>
                <a:spcPct val="80000"/>
              </a:lnSpc>
            </a:pPr>
            <a:r>
              <a:rPr lang="en-US" sz="1900" smtClean="0"/>
              <a:t>Expected Outputs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Uplink MU-MIMO transmission protocol including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smtClean="0"/>
              <a:t>Control Message sequence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smtClean="0"/>
              <a:t>Frame formats and Field Descriptions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smtClean="0"/>
              <a:t>Coexistence with 11a/n</a:t>
            </a:r>
          </a:p>
          <a:p>
            <a:pPr eaLnBrk="1" hangingPunct="1">
              <a:lnSpc>
                <a:spcPct val="80000"/>
              </a:lnSpc>
            </a:pPr>
            <a:r>
              <a:rPr lang="en-US" sz="1900" smtClean="0"/>
              <a:t>Proposed Performance Metrics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Uplink Data Throughput at the MAC SAP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Packet transfer latency from the Tx MAC SAP to Rx MAC SAP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Packet loss rate subject to application latency requirements</a:t>
            </a:r>
          </a:p>
          <a:p>
            <a:pPr eaLnBrk="1" hangingPunct="1">
              <a:lnSpc>
                <a:spcPct val="80000"/>
              </a:lnSpc>
            </a:pPr>
            <a:r>
              <a:rPr lang="en-US" sz="1900" smtClean="0"/>
              <a:t>Dependencies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Channel sounding protocol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Channel reservation protocol for multiple STAs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DL Block Ack transmission to multiple STAs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VHT SIG Field Design</a:t>
            </a:r>
          </a:p>
          <a:p>
            <a:pPr eaLnBrk="1" hangingPunct="1">
              <a:lnSpc>
                <a:spcPct val="80000"/>
              </a:lnSpc>
            </a:pPr>
            <a:r>
              <a:rPr lang="en-US" sz="1900" smtClean="0"/>
              <a:t>Possible Directions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TBD</a:t>
            </a:r>
          </a:p>
          <a:p>
            <a:pPr eaLnBrk="1" hangingPunct="1">
              <a:lnSpc>
                <a:spcPct val="80000"/>
              </a:lnSpc>
            </a:pPr>
            <a:endParaRPr lang="en-US" sz="190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6AACE6D8-8C41-4544-98F2-E2141F5BD6D5}" type="slidenum">
              <a:rPr lang="en-US" altLang="ja-JP" smtClean="0"/>
              <a:pPr>
                <a:defRPr/>
              </a:pPr>
              <a:t>15</a:t>
            </a:fld>
            <a:endParaRPr lang="en-US" altLang="ja-JP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Multiuser Aggregation TDM/OFDMA</a:t>
            </a:r>
          </a:p>
        </p:txBody>
      </p:sp>
      <p:sp>
        <p:nvSpPr>
          <p:cNvPr id="4372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Purpose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Enable 20/40/80 MHz downlink/uplink transmission to/from multiple STAs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Required Inputs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NA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Expected Outputs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TDM/FDM Frame Format to support transmission to/from multiple STAs.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Control Message sequence, including CCA methodology.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Frame formats and Field Description.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Proposed Performance Metrics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Maximum DL/UL Data Throughput at the MAC SAP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Packet transfer latency from the Tx MAC SAP to Rx MAC SAP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Packet loss rate subject to application latency requirements.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Dependencies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VHT SIG Field design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Block ACK Scheduling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Possible Directions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TBD</a:t>
            </a: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066DB917-0EE0-4399-B0D4-47E0678E5AD2}" type="slidenum">
              <a:rPr lang="en-US" altLang="ja-JP" smtClean="0"/>
              <a:pPr>
                <a:defRPr/>
              </a:pPr>
              <a:t>16</a:t>
            </a:fld>
            <a:endParaRPr lang="en-US" altLang="ja-JP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Synchronous Contiguous Channel Access</a:t>
            </a:r>
          </a:p>
        </p:txBody>
      </p:sp>
      <p:sp>
        <p:nvSpPr>
          <p:cNvPr id="4392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Purpose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Enable  synchronized uni-directional access on a set of contiguous channels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Required Inputs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NA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Expected Outputs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CCA for multiple contiguous channels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Protocols for assigning STAs to channels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Protocols for aggregating channels to a single STAs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Protocols for synchronizing uplink or downlink access on multiple channels.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Proposed Performance Metrics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Uplink/Downlink Data Throughput at the MAC SAP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Channel usage efficiency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Packet transfer latency from the Tx MAC SAP to Rx MAC SAP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Packet loss rate subject to application latency requirements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Dependencies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Multiuser Aggregation TDM/OFDMA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Possible Directions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TBD</a:t>
            </a: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888CB369-D591-4BA0-9AAD-DAEC6CDE0B07}" type="slidenum">
              <a:rPr lang="en-US" altLang="ja-JP" smtClean="0"/>
              <a:pPr>
                <a:defRPr/>
              </a:pPr>
              <a:t>17</a:t>
            </a:fld>
            <a:endParaRPr lang="en-US" altLang="ja-JP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Synchronous Non-contiguous Channel Access</a:t>
            </a:r>
            <a:endParaRPr lang="en-US" dirty="0">
              <a:cs typeface="+mj-cs"/>
            </a:endParaRPr>
          </a:p>
        </p:txBody>
      </p:sp>
      <p:sp>
        <p:nvSpPr>
          <p:cNvPr id="441346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900" smtClean="0"/>
              <a:t>Purpose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Enable  synchronized bi-directional access on a set of non-contiguous channels</a:t>
            </a:r>
          </a:p>
          <a:p>
            <a:pPr eaLnBrk="1" hangingPunct="1">
              <a:lnSpc>
                <a:spcPct val="80000"/>
              </a:lnSpc>
            </a:pPr>
            <a:r>
              <a:rPr lang="en-US" sz="1900" smtClean="0"/>
              <a:t>Required Inputs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NA </a:t>
            </a:r>
          </a:p>
          <a:p>
            <a:pPr eaLnBrk="1" hangingPunct="1">
              <a:lnSpc>
                <a:spcPct val="80000"/>
              </a:lnSpc>
            </a:pPr>
            <a:r>
              <a:rPr lang="en-US" sz="1900" smtClean="0"/>
              <a:t>Expected Outputs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CCA for multiple contiguous/non-contiguous channels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Protocols for assigning STAs to channels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Protocols for aggregating channels to a single STAs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Protocols for synchronizing uplink/downlink access on multiple channels.</a:t>
            </a:r>
          </a:p>
          <a:p>
            <a:pPr eaLnBrk="1" hangingPunct="1">
              <a:lnSpc>
                <a:spcPct val="80000"/>
              </a:lnSpc>
            </a:pPr>
            <a:r>
              <a:rPr lang="en-US" sz="1900" smtClean="0"/>
              <a:t>Proposed Performance Metrics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Uplink/Downlink Data Throughput at the MAC SAP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Channel usage efficiency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Packet transfer latency from the Tx MAC SAP to Rx MAC SAP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Packet loss rate subject to application latency requirements</a:t>
            </a:r>
          </a:p>
          <a:p>
            <a:pPr eaLnBrk="1" hangingPunct="1">
              <a:lnSpc>
                <a:spcPct val="80000"/>
              </a:lnSpc>
            </a:pPr>
            <a:r>
              <a:rPr lang="en-US" sz="1900" smtClean="0"/>
              <a:t>Dependencies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TBD</a:t>
            </a:r>
          </a:p>
          <a:p>
            <a:pPr eaLnBrk="1" hangingPunct="1">
              <a:lnSpc>
                <a:spcPct val="80000"/>
              </a:lnSpc>
            </a:pPr>
            <a:r>
              <a:rPr lang="en-US" sz="1900" smtClean="0"/>
              <a:t>Possible Directions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TBD</a:t>
            </a:r>
          </a:p>
          <a:p>
            <a:pPr eaLnBrk="1" hangingPunct="1">
              <a:lnSpc>
                <a:spcPct val="80000"/>
              </a:lnSpc>
            </a:pPr>
            <a:endParaRPr lang="en-US" sz="190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CA3B84EA-77AE-4E8E-9E4C-5C7C4802A5BA}" type="slidenum">
              <a:rPr lang="en-US" altLang="ja-JP" smtClean="0"/>
              <a:pPr>
                <a:defRPr/>
              </a:pPr>
              <a:t>18</a:t>
            </a:fld>
            <a:endParaRPr lang="en-US" altLang="ja-JP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Asynchronous Non-contiguous Multi-Channel Access</a:t>
            </a:r>
          </a:p>
        </p:txBody>
      </p:sp>
      <p:sp>
        <p:nvSpPr>
          <p:cNvPr id="4433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Purpose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Enable an AP to support multiple asynchronous channels that are non-contiguous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Required Inputs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NA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Expected Outputs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Control Message sequence, including CCA Methodology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Frame formats and Field Description.</a:t>
            </a:r>
          </a:p>
          <a:p>
            <a:pPr eaLnBrk="1" hangingPunct="1">
              <a:lnSpc>
                <a:spcPct val="80000"/>
              </a:lnSpc>
            </a:pPr>
            <a:r>
              <a:rPr lang="en-US" sz="1900" smtClean="0"/>
              <a:t>Proposed Performance Metrics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Uplink/Downlink Data Throughput at the MAC SAP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Channel usage efficiency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Packet transfer latency from the Tx MAC SAP to Rx MAC SAP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Packet loss rate subject to application latency requirements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Dependencies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VHT SIG Field design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Block ACK Scheduling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Possible Directions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TBD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887CF86D-B3E1-49B7-8BAB-43B051BBB36C}" type="slidenum">
              <a:rPr lang="en-US" altLang="ja-JP" smtClean="0"/>
              <a:pPr>
                <a:defRPr/>
              </a:pPr>
              <a:t>19</a:t>
            </a:fld>
            <a:endParaRPr lang="en-US" altLang="ja-JP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</a:t>
            </a:r>
          </a:p>
        </p:txBody>
      </p:sp>
      <p:sp>
        <p:nvSpPr>
          <p:cNvPr id="32770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 draft 11ac specification framework is presented according to the spec framework methodology described in document 09/0237r0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872D1F0-0803-4AF3-A78F-6B49BF6C633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Distributed STA Communication</a:t>
            </a:r>
          </a:p>
        </p:txBody>
      </p:sp>
      <p:sp>
        <p:nvSpPr>
          <p:cNvPr id="4454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Purpose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Enable simultaneous communication between multiple STA pairs using spatial or frequency separation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Required Inputs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NA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Expected Outputs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Protocol for co-ordinating communication between multiple STAs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Control Message sequence, including CCA Methodology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Frame formats and Field Description.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Proposed Performance Metrics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Uplink/Downlink/Direct-link Data Throughput at the MAC SAP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Packet transfer latency from the Tx MAC SAP to Rx MAC SAP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Packet loss rate subject to application latency requirements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Dependencies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11z TDLS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Possible Directions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TBD</a:t>
            </a: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CAAC7547-268B-43A1-9E6F-6B4611A4161B}" type="slidenum">
              <a:rPr lang="en-US" altLang="ja-JP" smtClean="0"/>
              <a:pPr>
                <a:defRPr/>
              </a:pPr>
              <a:t>20</a:t>
            </a:fld>
            <a:endParaRPr lang="en-US" altLang="ja-JP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Transmit Power Control</a:t>
            </a:r>
          </a:p>
        </p:txBody>
      </p:sp>
      <p:sp>
        <p:nvSpPr>
          <p:cNvPr id="4474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sz="2200" smtClean="0"/>
              <a:t>Purpose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sz="1900" smtClean="0"/>
              <a:t>Enable transmit power control at STA and AP for</a:t>
            </a:r>
          </a:p>
          <a:p>
            <a:pPr lvl="2"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sz="1700" smtClean="0"/>
              <a:t>Power save</a:t>
            </a:r>
          </a:p>
          <a:p>
            <a:pPr lvl="2"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sz="1700" smtClean="0"/>
              <a:t>UL MU-MIMO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sz="2200" smtClean="0"/>
              <a:t>Required Inputs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sz="1900" smtClean="0"/>
              <a:t>NA 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sz="2200" smtClean="0"/>
              <a:t>Expected Outputs .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sz="1900" smtClean="0"/>
              <a:t>Transmit power control protocol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sz="2200" smtClean="0"/>
              <a:t>Proposed Performance Metrics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sz="1900" smtClean="0"/>
              <a:t>Uplink MU-MIMO throughput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sz="1900" smtClean="0"/>
              <a:t>Packet transfer latency from the Tx MAC SAP to Rx MAC SAP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sz="1900" smtClean="0"/>
              <a:t>Packet loss rate subject to application latency requirements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sz="2200" smtClean="0"/>
              <a:t>Dependencies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sz="1900" smtClean="0"/>
              <a:t>UL MU-MIMO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sz="2200" smtClean="0"/>
              <a:t>Possible Directions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sz="1900" smtClean="0"/>
              <a:t>TBD</a:t>
            </a:r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CCCB010B-582A-4BFD-859B-342366464CAA}" type="slidenum">
              <a:rPr lang="en-US" altLang="ja-JP" smtClean="0"/>
              <a:pPr>
                <a:defRPr/>
              </a:pPr>
              <a:t>21</a:t>
            </a:fld>
            <a:endParaRPr lang="en-US" altLang="ja-JP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Dynamic Frequency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9530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Purpose</a:t>
            </a:r>
          </a:p>
          <a:p>
            <a:pPr lvl="1" eaLnBrk="1" hangingPunct="1">
              <a:defRPr/>
            </a:pPr>
            <a:r>
              <a:rPr lang="en-US" dirty="0" smtClean="0"/>
              <a:t>Enable 802.11ac AP to select a suitable channel or set of channels for operation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Required Inputs</a:t>
            </a:r>
          </a:p>
          <a:p>
            <a:pPr lvl="1" eaLnBrk="1" hangingPunct="1">
              <a:defRPr/>
            </a:pPr>
            <a:r>
              <a:rPr lang="en-US" dirty="0" smtClean="0"/>
              <a:t>NA 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Expected Outputs .</a:t>
            </a:r>
          </a:p>
          <a:p>
            <a:pPr lvl="1" eaLnBrk="1" hangingPunct="1">
              <a:defRPr/>
            </a:pPr>
            <a:r>
              <a:rPr lang="en-US" dirty="0" smtClean="0"/>
              <a:t>Frequency selection algorithm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Proposed Performance Metrics</a:t>
            </a:r>
          </a:p>
          <a:p>
            <a:pPr lvl="1" eaLnBrk="1" hangingPunct="1">
              <a:defRPr/>
            </a:pPr>
            <a:r>
              <a:rPr lang="en-US" dirty="0" smtClean="0"/>
              <a:t>TBD 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Dependencies</a:t>
            </a:r>
          </a:p>
          <a:p>
            <a:pPr lvl="1" eaLnBrk="1" hangingPunct="1">
              <a:defRPr/>
            </a:pPr>
            <a:r>
              <a:rPr lang="en-US" dirty="0" smtClean="0"/>
              <a:t>Regulatory requirements 11a/11h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Possible Directions</a:t>
            </a:r>
          </a:p>
          <a:p>
            <a:pPr lvl="1" eaLnBrk="1" hangingPunct="1">
              <a:defRPr/>
            </a:pPr>
            <a:r>
              <a:rPr lang="en-US" dirty="0" smtClean="0"/>
              <a:t>TBD</a:t>
            </a:r>
          </a:p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74F66EA3-BC27-4612-A522-36E87C6DF745}" type="slidenum">
              <a:rPr lang="en-US" altLang="ja-JP" smtClean="0"/>
              <a:pPr>
                <a:defRPr/>
              </a:pPr>
              <a:t>22</a:t>
            </a:fld>
            <a:endParaRPr lang="en-US" altLang="ja-JP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Channel Switching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Purpose</a:t>
            </a:r>
          </a:p>
          <a:p>
            <a:pPr lvl="1" eaLnBrk="1" hangingPunct="1">
              <a:defRPr/>
            </a:pPr>
            <a:r>
              <a:rPr lang="en-US" dirty="0" smtClean="0"/>
              <a:t>Enable channel switching at STA and AP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Required Inputs</a:t>
            </a:r>
          </a:p>
          <a:p>
            <a:pPr lvl="1" eaLnBrk="1" hangingPunct="1">
              <a:defRPr/>
            </a:pPr>
            <a:r>
              <a:rPr lang="en-US" dirty="0" smtClean="0"/>
              <a:t>NA 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Expected Outputs .</a:t>
            </a:r>
          </a:p>
          <a:p>
            <a:pPr lvl="1" eaLnBrk="1" hangingPunct="1">
              <a:defRPr/>
            </a:pPr>
            <a:r>
              <a:rPr lang="en-US" dirty="0" smtClean="0"/>
              <a:t>Protocols for AP controlled channel switching</a:t>
            </a:r>
          </a:p>
          <a:p>
            <a:pPr lvl="1" eaLnBrk="1" hangingPunct="1">
              <a:defRPr/>
            </a:pPr>
            <a:r>
              <a:rPr lang="en-US" dirty="0" smtClean="0"/>
              <a:t>Protocols for autonomous STA channel switching.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Proposed Performance Metrics</a:t>
            </a:r>
          </a:p>
          <a:p>
            <a:pPr lvl="1" eaLnBrk="1" hangingPunct="1">
              <a:defRPr/>
            </a:pPr>
            <a:r>
              <a:rPr lang="en-US" dirty="0" smtClean="0"/>
              <a:t>Per STA uplink and downlink throughput</a:t>
            </a:r>
          </a:p>
          <a:p>
            <a:pPr lvl="1" eaLnBrk="1" hangingPunct="1">
              <a:defRPr/>
            </a:pPr>
            <a:r>
              <a:rPr lang="en-US" dirty="0" smtClean="0"/>
              <a:t>Channel utilization efficiency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Dependencies</a:t>
            </a:r>
          </a:p>
          <a:p>
            <a:pPr lvl="1" eaLnBrk="1" hangingPunct="1">
              <a:defRPr/>
            </a:pPr>
            <a:r>
              <a:rPr lang="en-US" dirty="0" smtClean="0"/>
              <a:t>NA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Possible Directions</a:t>
            </a:r>
          </a:p>
          <a:p>
            <a:pPr lvl="1" eaLnBrk="1" hangingPunct="1">
              <a:defRPr/>
            </a:pPr>
            <a:r>
              <a:rPr lang="en-US" dirty="0" smtClean="0"/>
              <a:t>TBD</a:t>
            </a:r>
          </a:p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6307EDEE-36B1-49A4-A84C-61F66D8964C3}" type="slidenum">
              <a:rPr lang="en-US" altLang="ja-JP" smtClean="0"/>
              <a:pPr>
                <a:defRPr/>
              </a:pPr>
              <a:t>23</a:t>
            </a:fld>
            <a:endParaRPr lang="en-US" altLang="ja-JP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Link Adaptation</a:t>
            </a:r>
          </a:p>
        </p:txBody>
      </p:sp>
      <p:sp>
        <p:nvSpPr>
          <p:cNvPr id="4536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Purpose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Enable link adaptation for optimal MCS selection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Required Inputs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NA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Expected Outputs 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Signaling for link adaptation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Proposed Performance Metrics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Uplink/Downlink Data Throughput at the MAC SAP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Dependencies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DL/UL MU-MIMO protocols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Multichannel protocol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Possible Directions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TBD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4937C249-AE58-4B8E-AE1B-E80CD9BBBD8F}" type="slidenum">
              <a:rPr lang="en-US" altLang="ja-JP" smtClean="0"/>
              <a:pPr>
                <a:defRPr/>
              </a:pPr>
              <a:t>24</a:t>
            </a:fld>
            <a:endParaRPr lang="en-US" altLang="ja-JP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Channel Sounding Protocol</a:t>
            </a:r>
          </a:p>
        </p:txBody>
      </p:sp>
      <p:sp>
        <p:nvSpPr>
          <p:cNvPr id="4556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200" smtClean="0"/>
              <a:t>Purpose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smtClean="0"/>
              <a:t>Efficiently transmit channel sounding from multiple STAs to an AP 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smtClean="0"/>
              <a:t>Required Inputs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smtClean="0"/>
              <a:t>NA 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smtClean="0"/>
              <a:t>Expected Outputs 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smtClean="0"/>
              <a:t>Protocol for obtaining channel sounding from multiple STAs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smtClean="0"/>
              <a:t>Frame formats for control messages to obtain channel sounding.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smtClean="0"/>
              <a:t>Explicit/Implicit Sounding Frame Format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smtClean="0"/>
              <a:t>Proposed Performance Metrics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smtClean="0"/>
              <a:t>Channel Sounding latency and time overhead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smtClean="0"/>
              <a:t>Dependencies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smtClean="0"/>
              <a:t>DL and UL MU-MIMO protocols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smtClean="0"/>
              <a:t>Transmit power control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smtClean="0"/>
              <a:t>Possible Directions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smtClean="0"/>
              <a:t>UL MU-MIMO for implicit channel sounding</a:t>
            </a:r>
          </a:p>
          <a:p>
            <a:pPr eaLnBrk="1" hangingPunct="1">
              <a:lnSpc>
                <a:spcPct val="80000"/>
              </a:lnSpc>
            </a:pPr>
            <a:endParaRPr lang="en-US" sz="220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2BC1E7B0-65ED-4696-8086-8631578C63B2}" type="slidenum">
              <a:rPr lang="en-US" altLang="ja-JP" smtClean="0"/>
              <a:pPr>
                <a:defRPr/>
              </a:pPr>
              <a:t>25</a:t>
            </a:fld>
            <a:endParaRPr lang="en-US" altLang="ja-JP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UL Block ACK</a:t>
            </a:r>
          </a:p>
        </p:txBody>
      </p:sp>
      <p:sp>
        <p:nvSpPr>
          <p:cNvPr id="4577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200" smtClean="0"/>
              <a:t>Purpose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smtClean="0"/>
              <a:t>Enable efficient scheduling of UL Block ACKs from multiple STAs in response to a downlink MU-MIMO/TDM/FDM transmission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Required Inputs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smtClean="0"/>
              <a:t>NA 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Expected Outputs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smtClean="0"/>
              <a:t>Resource allocation protocol for UL Block ACKs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Proposed Performance Metrics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smtClean="0"/>
              <a:t>Block ACK time overhead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Dependencies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smtClean="0"/>
              <a:t>DL MU-MIMO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smtClean="0"/>
              <a:t>TDM/FDM 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Possible Directions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smtClean="0"/>
              <a:t>MU-MIMO for UL Block ACK</a:t>
            </a:r>
          </a:p>
          <a:p>
            <a:pPr eaLnBrk="1" hangingPunct="1">
              <a:lnSpc>
                <a:spcPct val="90000"/>
              </a:lnSpc>
            </a:pPr>
            <a:endParaRPr lang="en-US" sz="220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CA049EC9-07A0-4285-8FB9-C574AA5E6EB5}" type="slidenum">
              <a:rPr lang="en-US" altLang="ja-JP" smtClean="0"/>
              <a:pPr>
                <a:defRPr/>
              </a:pPr>
              <a:t>26</a:t>
            </a:fld>
            <a:endParaRPr lang="en-US" altLang="ja-JP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DL Block ACK</a:t>
            </a:r>
          </a:p>
        </p:txBody>
      </p:sp>
      <p:sp>
        <p:nvSpPr>
          <p:cNvPr id="4597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200" smtClean="0"/>
              <a:t>Purpose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smtClean="0"/>
              <a:t>Enable efficient scheduling of DL Block ACKs  to multiple STAs in response to an uplink MU-MIMO/TDM/FDM transmission.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Required Inputs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smtClean="0"/>
              <a:t>NA 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Expected Outputs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smtClean="0"/>
              <a:t>Resource allocation protocol for DL Block ACK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Proposed Performance Metrics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smtClean="0"/>
              <a:t>Block ACK time overhead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Dependencies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smtClean="0"/>
              <a:t>UL MU-MIMO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smtClean="0"/>
              <a:t>TDM/FDM Multichannel protocols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Possible Directions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smtClean="0"/>
              <a:t>MU-MIMO for DL Block Ack</a:t>
            </a:r>
          </a:p>
          <a:p>
            <a:pPr eaLnBrk="1" hangingPunct="1">
              <a:lnSpc>
                <a:spcPct val="90000"/>
              </a:lnSpc>
            </a:pPr>
            <a:endParaRPr lang="en-US" sz="220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5C37626-A47B-4930-A474-19BEE79320EC}" type="slidenum">
              <a:rPr lang="en-US" altLang="ja-JP" smtClean="0"/>
              <a:pPr>
                <a:defRPr/>
              </a:pPr>
              <a:t>27</a:t>
            </a:fld>
            <a:endParaRPr lang="en-US" altLang="ja-JP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MAC Control Field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Purpose</a:t>
            </a:r>
          </a:p>
          <a:p>
            <a:pPr lvl="1" eaLnBrk="1" hangingPunct="1">
              <a:defRPr/>
            </a:pPr>
            <a:r>
              <a:rPr lang="en-US" dirty="0" smtClean="0"/>
              <a:t>VHT MAC control field to be added to the MAC header to indicate parameters/signaling specific to 802.11ac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Required Inputs</a:t>
            </a:r>
          </a:p>
          <a:p>
            <a:pPr lvl="1" eaLnBrk="1" hangingPunct="1">
              <a:defRPr/>
            </a:pPr>
            <a:r>
              <a:rPr lang="en-US" dirty="0" smtClean="0"/>
              <a:t>Downlink/Uplink MU-MIMO protocol</a:t>
            </a:r>
          </a:p>
          <a:p>
            <a:pPr lvl="1" eaLnBrk="1" hangingPunct="1">
              <a:defRPr/>
            </a:pPr>
            <a:r>
              <a:rPr lang="en-US" dirty="0" smtClean="0"/>
              <a:t>Multichannel protocol</a:t>
            </a:r>
          </a:p>
          <a:p>
            <a:pPr lvl="1" eaLnBrk="1" hangingPunct="1">
              <a:defRPr/>
            </a:pPr>
            <a:r>
              <a:rPr lang="en-US" dirty="0" smtClean="0"/>
              <a:t>Multi-STA block </a:t>
            </a:r>
            <a:r>
              <a:rPr lang="en-US" dirty="0" err="1" smtClean="0"/>
              <a:t>ack</a:t>
            </a:r>
            <a:r>
              <a:rPr lang="en-US" dirty="0" smtClean="0"/>
              <a:t> protocols 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Expected Outputs </a:t>
            </a:r>
          </a:p>
          <a:p>
            <a:pPr lvl="1" eaLnBrk="1" hangingPunct="1">
              <a:defRPr/>
            </a:pPr>
            <a:r>
              <a:rPr lang="en-US" dirty="0" smtClean="0"/>
              <a:t>Format of VHT MAC control field.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Proposed Performance Metrics</a:t>
            </a:r>
          </a:p>
          <a:p>
            <a:pPr lvl="1" eaLnBrk="1" hangingPunct="1">
              <a:defRPr/>
            </a:pPr>
            <a:r>
              <a:rPr lang="en-US" dirty="0" smtClean="0"/>
              <a:t>VHT MAC Control Field Overhead (Bits)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Dependencies</a:t>
            </a:r>
          </a:p>
          <a:p>
            <a:pPr lvl="1" eaLnBrk="1" hangingPunct="1">
              <a:defRPr/>
            </a:pPr>
            <a:r>
              <a:rPr lang="en-US" dirty="0" smtClean="0"/>
              <a:t>NA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Possible Directions</a:t>
            </a:r>
          </a:p>
          <a:p>
            <a:pPr lvl="1" eaLnBrk="1" hangingPunct="1">
              <a:defRPr/>
            </a:pPr>
            <a:r>
              <a:rPr lang="en-US" dirty="0" smtClean="0"/>
              <a:t>Add VHT control field to header.  Signal the presence of VHT control field through HT-control header.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C25CFB21-D5EF-4450-BFD5-816292485793}" type="slidenum">
              <a:rPr lang="en-US" altLang="ja-JP" smtClean="0"/>
              <a:pPr>
                <a:defRPr/>
              </a:pPr>
              <a:t>28</a:t>
            </a:fld>
            <a:endParaRPr lang="en-US" altLang="ja-JP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VHT Flow Control</a:t>
            </a:r>
          </a:p>
        </p:txBody>
      </p:sp>
      <p:sp>
        <p:nvSpPr>
          <p:cNvPr id="4638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smtClean="0"/>
              <a:t>Purpose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smtClean="0"/>
              <a:t>Enable STA/AP to control the rate of packets arriving at it.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smtClean="0"/>
              <a:t>Required Inputs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smtClean="0"/>
              <a:t>NA 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smtClean="0"/>
              <a:t>Expected Outputs 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smtClean="0"/>
              <a:t>Flow control protocol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smtClean="0"/>
              <a:t>Proposed Performance Metrics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  <a:buFont typeface="Times New Roman" pitchFamily="18" charset="0"/>
              <a:buChar char="–"/>
            </a:pPr>
            <a:r>
              <a:rPr lang="en-US" smtClean="0"/>
              <a:t>Flow Control Time Overhead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  <a:buFont typeface="Times New Roman" pitchFamily="18" charset="0"/>
              <a:buChar char="–"/>
            </a:pPr>
            <a:r>
              <a:rPr lang="en-US" smtClean="0"/>
              <a:t>Uplink/Downlink Data Throughput at the MAC SAP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  <a:buFont typeface="Times New Roman" pitchFamily="18" charset="0"/>
              <a:buChar char="–"/>
            </a:pPr>
            <a:r>
              <a:rPr lang="en-US" smtClean="0"/>
              <a:t>Packet transfer latency from the Tx MAC SAP to Rx MAC SAP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  <a:buFont typeface="Times New Roman" pitchFamily="18" charset="0"/>
              <a:buChar char="–"/>
            </a:pPr>
            <a:r>
              <a:rPr lang="en-US" smtClean="0"/>
              <a:t>Packet loss rate subject to application latency requirements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smtClean="0"/>
              <a:t>Dependencies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smtClean="0"/>
              <a:t>NA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smtClean="0"/>
              <a:t>Possible Directions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smtClean="0"/>
              <a:t>Ethernet pause packet protocol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99CD0F5-B795-413D-A74C-A73669D7AA9E}" type="slidenum">
              <a:rPr lang="en-US" altLang="ja-JP" smtClean="0"/>
              <a:pPr>
                <a:defRPr/>
              </a:pPr>
              <a:t>29</a:t>
            </a:fld>
            <a:endParaRPr lang="en-US" altLang="ja-JP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09600"/>
          </a:xfrm>
        </p:spPr>
        <p:txBody>
          <a:bodyPr/>
          <a:lstStyle/>
          <a:p>
            <a:pPr eaLnBrk="1" hangingPunct="1"/>
            <a:r>
              <a:rPr lang="en-US" smtClean="0"/>
              <a:t>11ac Specification Framework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76238" indent="-376238" eaLnBrk="1" hangingPunct="1">
              <a:spcBef>
                <a:spcPct val="25000"/>
              </a:spcBef>
              <a:spcAft>
                <a:spcPct val="10000"/>
              </a:spcAft>
              <a:defRPr/>
            </a:pPr>
            <a:endParaRPr lang="en-US" sz="1900" b="0" dirty="0" smtClean="0">
              <a:cs typeface="+mn-cs"/>
            </a:endParaRPr>
          </a:p>
          <a:p>
            <a:pPr marL="376238" indent="-376238" eaLnBrk="1" hangingPunct="1">
              <a:spcBef>
                <a:spcPct val="25000"/>
              </a:spcBef>
              <a:spcAft>
                <a:spcPct val="10000"/>
              </a:spcAft>
              <a:defRPr/>
            </a:pPr>
            <a:r>
              <a:rPr lang="en-US" sz="2200" b="0" dirty="0" smtClean="0">
                <a:cs typeface="+mn-cs"/>
              </a:rPr>
              <a:t>Step 1: </a:t>
            </a:r>
            <a:r>
              <a:rPr lang="en-US" sz="2200" b="0" dirty="0" err="1" smtClean="0">
                <a:cs typeface="+mn-cs"/>
              </a:rPr>
              <a:t>TGac</a:t>
            </a:r>
            <a:r>
              <a:rPr lang="en-US" sz="2200" b="0" dirty="0" smtClean="0">
                <a:cs typeface="+mn-cs"/>
              </a:rPr>
              <a:t> specifies </a:t>
            </a:r>
            <a:r>
              <a:rPr lang="en-US" sz="2100" b="0" dirty="0" smtClean="0">
                <a:cs typeface="+mn-cs"/>
              </a:rPr>
              <a:t>Key Technologies and Physical layer Parameters </a:t>
            </a:r>
          </a:p>
          <a:p>
            <a:pPr marL="376238" indent="-376238" eaLnBrk="1" hangingPunct="1">
              <a:spcBef>
                <a:spcPct val="25000"/>
              </a:spcBef>
              <a:spcAft>
                <a:spcPct val="10000"/>
              </a:spcAft>
              <a:defRPr/>
            </a:pPr>
            <a:endParaRPr lang="en-US" sz="2100" b="0" dirty="0" smtClean="0">
              <a:cs typeface="+mn-cs"/>
            </a:endParaRPr>
          </a:p>
          <a:p>
            <a:pPr marL="376238" indent="-376238" eaLnBrk="1" hangingPunct="1">
              <a:spcBef>
                <a:spcPct val="25000"/>
              </a:spcBef>
              <a:spcAft>
                <a:spcPct val="10000"/>
              </a:spcAft>
              <a:defRPr/>
            </a:pPr>
            <a:r>
              <a:rPr lang="en-US" sz="2100" b="0" dirty="0" smtClean="0">
                <a:cs typeface="+mn-cs"/>
              </a:rPr>
              <a:t>Step 2: </a:t>
            </a:r>
            <a:r>
              <a:rPr lang="en-US" sz="2100" b="0" dirty="0" err="1" smtClean="0">
                <a:cs typeface="+mn-cs"/>
              </a:rPr>
              <a:t>TGac</a:t>
            </a:r>
            <a:r>
              <a:rPr lang="en-US" sz="2100" b="0" dirty="0" smtClean="0">
                <a:cs typeface="+mn-cs"/>
              </a:rPr>
              <a:t> specifies Specification Framework according to Framework Specification Methodology</a:t>
            </a:r>
          </a:p>
          <a:p>
            <a:pPr marL="685800" lvl="1" indent="-342900" eaLnBrk="1" hangingPunct="1">
              <a:lnSpc>
                <a:spcPct val="110000"/>
              </a:lnSpc>
              <a:spcAft>
                <a:spcPct val="10000"/>
              </a:spcAft>
              <a:defRPr/>
            </a:pPr>
            <a:endParaRPr lang="en-US" sz="1800" dirty="0" smtClean="0"/>
          </a:p>
          <a:p>
            <a:pPr marL="376238" indent="-376238" eaLnBrk="1" hangingPunct="1">
              <a:spcBef>
                <a:spcPct val="25000"/>
              </a:spcBef>
              <a:spcAft>
                <a:spcPct val="10000"/>
              </a:spcAft>
              <a:defRPr/>
            </a:pPr>
            <a:r>
              <a:rPr lang="en-US" sz="2200" b="0" dirty="0" smtClean="0">
                <a:cs typeface="+mn-cs"/>
              </a:rPr>
              <a:t>Step 3: Form </a:t>
            </a:r>
            <a:r>
              <a:rPr lang="en-US" sz="2200" b="0" dirty="0" err="1" smtClean="0">
                <a:cs typeface="+mn-cs"/>
              </a:rPr>
              <a:t>TGac</a:t>
            </a:r>
            <a:r>
              <a:rPr lang="en-US" sz="2200" b="0" dirty="0" smtClean="0">
                <a:cs typeface="+mn-cs"/>
              </a:rPr>
              <a:t> Ad-hoc group(s) to work on Framework elements</a:t>
            </a:r>
          </a:p>
          <a:p>
            <a:pPr marL="376238" indent="-376238" eaLnBrk="1" hangingPunct="1">
              <a:spcBef>
                <a:spcPct val="25000"/>
              </a:spcBef>
              <a:spcAft>
                <a:spcPct val="10000"/>
              </a:spcAft>
              <a:defRPr/>
            </a:pPr>
            <a:endParaRPr lang="en-US" sz="2200" b="0" dirty="0" smtClean="0">
              <a:cs typeface="+mn-cs"/>
            </a:endParaRPr>
          </a:p>
          <a:p>
            <a:pPr marL="376238" indent="-376238" algn="ctr" eaLnBrk="1" hangingPunct="1">
              <a:spcBef>
                <a:spcPct val="25000"/>
              </a:spcBef>
              <a:spcAft>
                <a:spcPct val="10000"/>
              </a:spcAft>
              <a:buFontTx/>
              <a:buNone/>
              <a:defRPr/>
            </a:pPr>
            <a:r>
              <a:rPr lang="en-US" sz="2800" dirty="0" smtClean="0">
                <a:cs typeface="+mn-cs"/>
              </a:rPr>
              <a:t>This document is a first attempt at steps 1&amp;2</a:t>
            </a:r>
          </a:p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692D5D62-1914-4AD1-97B9-09B379603A11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1" name="Title 1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eaLnBrk="1" hangingPunct="1"/>
            <a:r>
              <a:rPr lang="en-US" smtClean="0"/>
              <a:t>OBSS Management</a:t>
            </a: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US" altLang="ja-JP" b="0">
                <a:latin typeface="+mn-lt"/>
                <a:ea typeface="ＭＳ Ｐゴシック" pitchFamily="50" charset="-128"/>
                <a:cs typeface="+mn-cs"/>
              </a:rPr>
              <a:t>Slide </a:t>
            </a:r>
            <a:fld id="{86C40D57-F4AE-4CA2-8C2A-07464119A045}" type="slidenum">
              <a:rPr lang="en-US" altLang="ja-JP" b="0">
                <a:latin typeface="+mn-lt"/>
                <a:ea typeface="ＭＳ Ｐゴシック" pitchFamily="50" charset="-128"/>
                <a:cs typeface="+mn-cs"/>
              </a:rPr>
              <a:pPr algn="ctr" eaLnBrk="0" hangingPunct="0">
                <a:defRPr/>
              </a:pPr>
              <a:t>30</a:t>
            </a:fld>
            <a:endParaRPr lang="en-US" altLang="ja-JP" b="0">
              <a:latin typeface="+mn-lt"/>
              <a:ea typeface="ＭＳ Ｐゴシック" pitchFamily="50" charset="-128"/>
              <a:cs typeface="+mn-cs"/>
            </a:endParaRPr>
          </a:p>
        </p:txBody>
      </p:sp>
      <p:sp>
        <p:nvSpPr>
          <p:cNvPr id="465923" name="Content Placeholder 2"/>
          <p:cNvSpPr>
            <a:spLocks/>
          </p:cNvSpPr>
          <p:nvPr/>
        </p:nvSpPr>
        <p:spPr bwMode="auto">
          <a:xfrm>
            <a:off x="685800" y="1371600"/>
            <a:ext cx="7620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kumimoji="1" lang="en-US" sz="2200">
                <a:latin typeface="Times New Roman" pitchFamily="18" charset="0"/>
              </a:rPr>
              <a:t>Purpose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sz="1900" b="0">
                <a:latin typeface="Times New Roman" pitchFamily="18" charset="0"/>
              </a:rPr>
              <a:t>Preserve or increase the system throughput of OBSS's when compared to the case of 802.11n OBSS.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kumimoji="1" lang="en-US" sz="2200">
                <a:latin typeface="Times New Roman" pitchFamily="18" charset="0"/>
              </a:rPr>
              <a:t>Required Inputs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1900" b="0">
                <a:latin typeface="Times New Roman" pitchFamily="18" charset="0"/>
              </a:rPr>
              <a:t>TBD</a:t>
            </a:r>
            <a:endParaRPr kumimoji="1" lang="en-US" sz="1900" b="0">
              <a:latin typeface="Times New Roman" pitchFamily="18" charset="0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kumimoji="1" lang="en-US" sz="2200">
                <a:latin typeface="Times New Roman" pitchFamily="18" charset="0"/>
              </a:rPr>
              <a:t>Expected Outputs 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sz="1900" b="0">
                <a:latin typeface="Times New Roman" pitchFamily="18" charset="0"/>
              </a:rPr>
              <a:t>OBSS management protocol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kumimoji="1" lang="en-US" sz="2200">
                <a:latin typeface="Times New Roman" pitchFamily="18" charset="0"/>
              </a:rPr>
              <a:t>Proposed Performance Metrics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sz="1900" b="0">
                <a:latin typeface="Times New Roman" pitchFamily="18" charset="0"/>
              </a:rPr>
              <a:t>Throughput and delay statistics of OBSS's in the presence of BSS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kumimoji="1" lang="en-US" sz="2200">
                <a:latin typeface="Times New Roman" pitchFamily="18" charset="0"/>
              </a:rPr>
              <a:t>Dependencies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1900" b="0">
                <a:latin typeface="Times New Roman" pitchFamily="18" charset="0"/>
              </a:rPr>
              <a:t>Downlink/Uplink MU-MIMO protocol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1900" b="0">
                <a:latin typeface="Times New Roman" pitchFamily="18" charset="0"/>
              </a:rPr>
              <a:t>Multichannel protocol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kumimoji="1" lang="en-US" sz="2200">
                <a:latin typeface="Times New Roman" pitchFamily="18" charset="0"/>
              </a:rPr>
              <a:t>Possible Directions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</a:pPr>
            <a:r>
              <a:rPr kumimoji="1" lang="en-US" sz="2000" b="0">
                <a:latin typeface="Times New Roman" pitchFamily="18" charset="0"/>
              </a:rPr>
              <a:t>      -  Protocol considering multichannel, MU-MIMO and 802.11aa   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</a:pPr>
            <a:r>
              <a:rPr kumimoji="1" lang="en-US" sz="2000" b="0">
                <a:latin typeface="Times New Roman" pitchFamily="18" charset="0"/>
              </a:rPr>
              <a:t>         OBSS protocols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kumimoji="1" lang="en-US" sz="22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Key Assumptions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5029200"/>
          </a:xfrm>
        </p:spPr>
        <p:txBody>
          <a:bodyPr/>
          <a:lstStyle/>
          <a:p>
            <a:pPr marL="341313" indent="-341313" defTabSz="820738" eaLnBrk="1" hangingPunct="1">
              <a:spcBef>
                <a:spcPct val="25000"/>
              </a:spcBef>
              <a:spcAft>
                <a:spcPct val="10000"/>
              </a:spcAft>
            </a:pPr>
            <a:r>
              <a:rPr lang="en-US" b="0" smtClean="0"/>
              <a:t>Build upon 802.11n as much as possible to increase probability of acceptance by the 802.11ac group</a:t>
            </a:r>
          </a:p>
          <a:p>
            <a:pPr marL="341313" indent="-341313" defTabSz="820738" eaLnBrk="1" hangingPunct="1">
              <a:spcBef>
                <a:spcPct val="25000"/>
              </a:spcBef>
              <a:spcAft>
                <a:spcPct val="10000"/>
              </a:spcAft>
            </a:pPr>
            <a:endParaRPr lang="en-US" sz="1000" b="0" smtClean="0"/>
          </a:p>
          <a:p>
            <a:pPr marL="341313" indent="-341313" defTabSz="820738" eaLnBrk="1" hangingPunct="1">
              <a:spcBef>
                <a:spcPct val="25000"/>
              </a:spcBef>
              <a:spcAft>
                <a:spcPct val="10000"/>
              </a:spcAft>
            </a:pPr>
            <a:endParaRPr lang="en-US" sz="1000" b="0" smtClean="0"/>
          </a:p>
          <a:p>
            <a:pPr lvl="1" defTabSz="820738" eaLnBrk="1" hangingPunct="1">
              <a:lnSpc>
                <a:spcPct val="110000"/>
              </a:lnSpc>
              <a:spcAft>
                <a:spcPct val="10000"/>
              </a:spcAft>
            </a:pPr>
            <a:r>
              <a:rPr lang="en-US" sz="2200" smtClean="0"/>
              <a:t>Use 11n MIMO-OFDM parameters for 20/40 MHz channels</a:t>
            </a:r>
          </a:p>
          <a:p>
            <a:pPr marL="1598613" lvl="3" defTabSz="820738" eaLnBrk="1" hangingPunct="1">
              <a:lnSpc>
                <a:spcPct val="120000"/>
              </a:lnSpc>
              <a:spcAft>
                <a:spcPct val="10000"/>
              </a:spcAft>
            </a:pPr>
            <a:r>
              <a:rPr lang="en-US" sz="1800" smtClean="0"/>
              <a:t>same symbol time, number of subcarriers, subcarrier spacing, pilots, guard interval</a:t>
            </a:r>
            <a:endParaRPr lang="en-US" sz="1200" smtClean="0"/>
          </a:p>
          <a:p>
            <a:pPr lvl="1" defTabSz="820738" eaLnBrk="1" hangingPunct="1">
              <a:lnSpc>
                <a:spcPct val="110000"/>
              </a:lnSpc>
              <a:spcAft>
                <a:spcPct val="10000"/>
              </a:spcAft>
            </a:pPr>
            <a:r>
              <a:rPr lang="en-US" sz="2200" smtClean="0"/>
              <a:t>Make data flow as close as possible to 802.11n </a:t>
            </a:r>
          </a:p>
          <a:p>
            <a:pPr lvl="1" defTabSz="820738" eaLnBrk="1" hangingPunct="1">
              <a:lnSpc>
                <a:spcPct val="110000"/>
              </a:lnSpc>
              <a:spcAft>
                <a:spcPct val="10000"/>
              </a:spcAft>
            </a:pPr>
            <a:r>
              <a:rPr lang="en-US" sz="2200" smtClean="0"/>
              <a:t>11ac MAC changes build upon EDCA</a:t>
            </a:r>
          </a:p>
          <a:p>
            <a:pPr lvl="1" defTabSz="820738" eaLnBrk="1" hangingPunct="1">
              <a:lnSpc>
                <a:spcPct val="110000"/>
              </a:lnSpc>
              <a:spcAft>
                <a:spcPct val="10000"/>
              </a:spcAft>
            </a:pPr>
            <a:r>
              <a:rPr lang="en-US" sz="2200" smtClean="0"/>
              <a:t>Ensure interoperability and coexistence with 802.11n</a:t>
            </a:r>
            <a:endParaRPr lang="en-US" sz="1800" smtClean="0"/>
          </a:p>
          <a:p>
            <a:pPr marL="341313" indent="-341313" defTabSz="820738" eaLnBrk="1" hangingPunct="1"/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1BE28AB8-B5B8-4F38-8A1C-3EE4065123FC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4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smtClean="0"/>
              <a:t>Preliminary Spec Framework;</a:t>
            </a:r>
            <a:br>
              <a:rPr lang="en-US" smtClean="0"/>
            </a:br>
            <a:r>
              <a:rPr lang="en-US" smtClean="0"/>
              <a:t>Topics for Consideration</a:t>
            </a:r>
          </a:p>
        </p:txBody>
      </p:sp>
      <p:sp>
        <p:nvSpPr>
          <p:cNvPr id="38914" name="Content Placeholder 5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sz="2200" smtClean="0"/>
              <a:t>MU-MIMO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sz="1900" smtClean="0"/>
              <a:t>downlink / uplink / distributed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sz="1900" smtClean="0"/>
              <a:t>maximum number of users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sz="1900" smtClean="0"/>
              <a:t>maximum number of streams per user</a:t>
            </a:r>
          </a:p>
          <a:p>
            <a:pPr lvl="2"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sz="1700" smtClean="0"/>
              <a:t>500 Mbps single-user throughput target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sz="1900" smtClean="0"/>
              <a:t>synchronization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sz="1900" smtClean="0"/>
              <a:t>power control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sz="1900" smtClean="0"/>
              <a:t>channel state information feedback</a:t>
            </a:r>
          </a:p>
          <a:p>
            <a:pPr lvl="2"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sz="1700" smtClean="0"/>
              <a:t>explicit channel state information feedback with more resolution than current 11n to accommodate higher required SNR for MU-MIMO 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sz="2200" smtClean="0"/>
              <a:t>Channel Bandwidth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sz="1900" smtClean="0"/>
              <a:t>Single User bandwidth (20/40/80 MHz)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sz="1900" smtClean="0"/>
              <a:t>Multi-channel - Non-contiguous groups of 20/40 MHz channels with synchronous or asynchronous transmission across channel groups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sz="1900" smtClean="0"/>
              <a:t>OFDMA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sz="1900" smtClean="0"/>
              <a:t>CCA 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348E7EFE-853D-4AF3-91E9-1CAED40D8947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1" name="Title 5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pPr eaLnBrk="1" hangingPunct="1"/>
            <a:r>
              <a:rPr lang="en-US" smtClean="0"/>
              <a:t>Preliminary 11ac PHY Block Diagram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D28D0E8E-0B3F-4A2F-A066-12177218AA8B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  <p:graphicFrame>
        <p:nvGraphicFramePr>
          <p:cNvPr id="416770" name="Object 2"/>
          <p:cNvGraphicFramePr>
            <a:graphicFrameLocks noChangeAspect="1"/>
          </p:cNvGraphicFramePr>
          <p:nvPr/>
        </p:nvGraphicFramePr>
        <p:xfrm>
          <a:off x="762000" y="1211263"/>
          <a:ext cx="7689850" cy="5189537"/>
        </p:xfrm>
        <a:graphic>
          <a:graphicData uri="http://schemas.openxmlformats.org/presentationml/2006/ole">
            <p:oleObj spid="_x0000_s416770" name="Visio" r:id="rId4" imgW="13270748" imgH="9228856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7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 eaLnBrk="1" hangingPunct="1"/>
            <a:r>
              <a:rPr lang="en-US" smtClean="0"/>
              <a:t>Preambles</a:t>
            </a:r>
          </a:p>
        </p:txBody>
      </p:sp>
      <p:sp>
        <p:nvSpPr>
          <p:cNvPr id="418818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smtClean="0"/>
              <a:t>Purpose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700" smtClean="0"/>
              <a:t>Provide training capability for timing, gain setting, frequency synchronization and channel estimation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Required Inputs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700" smtClean="0"/>
              <a:t>Control parameters: preamble type, bandwidth, number of streams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Expected Outputs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700" smtClean="0"/>
              <a:t>Preamble samples in frequency domain or time domain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Proposed Performance Metrics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1700" smtClean="0"/>
              <a:t>Length of preamble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1700" smtClean="0"/>
              <a:t>Coexistence with 11a/n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1700" smtClean="0"/>
              <a:t>Gain setting accuracy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1700" smtClean="0"/>
              <a:t>PER versus SNR curves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1700" smtClean="0"/>
              <a:t>Robustness to front-end impairments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Dependencies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700" smtClean="0"/>
              <a:t>Choice of channel bandwidth, types of MU-MIMO, maximum number of spatial streams per user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Possible Directions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700" smtClean="0"/>
              <a:t>Design mixed-mode and/or greenfield preambles to handle MU-MIMO and/or more than 4 spatial streams for a single user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0523F536-E3FD-49ED-BAB6-B6960C658A96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Parsing and Interleaving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Purpose</a:t>
            </a:r>
          </a:p>
          <a:p>
            <a:pPr lvl="1" eaLnBrk="1" hangingPunct="1">
              <a:defRPr/>
            </a:pPr>
            <a:r>
              <a:rPr lang="en-US" dirty="0" smtClean="0"/>
              <a:t>Parse and interleave data per user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Required Inputs</a:t>
            </a:r>
          </a:p>
          <a:p>
            <a:pPr lvl="1" eaLnBrk="1" hangingPunct="1">
              <a:defRPr/>
            </a:pPr>
            <a:r>
              <a:rPr lang="en-US" dirty="0" smtClean="0"/>
              <a:t>Encoder output bits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Expected Outputs </a:t>
            </a:r>
          </a:p>
          <a:p>
            <a:pPr lvl="1" eaLnBrk="1" hangingPunct="1">
              <a:defRPr/>
            </a:pPr>
            <a:r>
              <a:rPr lang="en-US" dirty="0" smtClean="0"/>
              <a:t>Interleaved bits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Proposed Performance Metrics</a:t>
            </a:r>
          </a:p>
          <a:p>
            <a:pPr lvl="1" eaLnBrk="1" hangingPunct="1">
              <a:defRPr/>
            </a:pPr>
            <a:r>
              <a:rPr lang="en-US" dirty="0" smtClean="0"/>
              <a:t>PER versus SNR curves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Dependencies</a:t>
            </a:r>
          </a:p>
          <a:p>
            <a:pPr lvl="1" eaLnBrk="1" hangingPunct="1">
              <a:defRPr/>
            </a:pPr>
            <a:r>
              <a:rPr lang="en-US" dirty="0" smtClean="0"/>
              <a:t>Choice of channel bandwidth and maximum number of spatial streams per user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Possible Directions</a:t>
            </a:r>
          </a:p>
          <a:p>
            <a:pPr lvl="1" eaLnBrk="1" hangingPunct="1">
              <a:defRPr/>
            </a:pPr>
            <a:r>
              <a:rPr lang="en-US" dirty="0" smtClean="0"/>
              <a:t>Extend 11n </a:t>
            </a:r>
            <a:r>
              <a:rPr lang="en-US" dirty="0" err="1" smtClean="0"/>
              <a:t>interleaver</a:t>
            </a:r>
            <a:r>
              <a:rPr lang="en-US" dirty="0" smtClean="0"/>
              <a:t> for higher bandwidth and/or more than 4 spatial streams</a:t>
            </a:r>
          </a:p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9F4CD38-3B5C-40ED-A9AD-1766FEFEF64F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3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pPr eaLnBrk="1" hangingPunct="1"/>
            <a:r>
              <a:rPr lang="en-US" smtClean="0"/>
              <a:t>Coding</a:t>
            </a:r>
          </a:p>
        </p:txBody>
      </p:sp>
      <p:sp>
        <p:nvSpPr>
          <p:cNvPr id="422914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200" smtClean="0"/>
              <a:t>Purpose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smtClean="0"/>
              <a:t>Provide coding gain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Required Inputs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smtClean="0"/>
              <a:t>Input bits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Expected Outputs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smtClean="0"/>
              <a:t>Coded bits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Proposed Performance Metrics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smtClean="0"/>
              <a:t>PER versus SNR curves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smtClean="0"/>
              <a:t>Coding/decoding complexity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Dependencies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smtClean="0"/>
              <a:t>None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Possible Directions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smtClean="0"/>
              <a:t>One option to reach the 500 Mbps single-user throughput would be to use a higher coding rate like 7/8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smtClean="0"/>
              <a:t>Another choice to make is whether to keep encoding data per user as in 11n, or do per-stream coding </a:t>
            </a:r>
          </a:p>
          <a:p>
            <a:pPr eaLnBrk="1" hangingPunct="1">
              <a:lnSpc>
                <a:spcPct val="90000"/>
              </a:lnSpc>
            </a:pPr>
            <a:endParaRPr lang="en-US" sz="220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4E90DC7-E34E-434E-8827-F23FD7604B1F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13384</TotalTime>
  <Words>2144</Words>
  <Application>Microsoft PowerPoint</Application>
  <PresentationFormat>On-screen Show (4:3)</PresentationFormat>
  <Paragraphs>588</Paragraphs>
  <Slides>30</Slides>
  <Notes>30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ＭＳ Ｐゴシック</vt:lpstr>
      <vt:lpstr>Times New Roman</vt:lpstr>
      <vt:lpstr>ＭＳ Ｐ明朝</vt:lpstr>
      <vt:lpstr>802-11-Submission</vt:lpstr>
      <vt:lpstr>Document</vt:lpstr>
      <vt:lpstr>Visio</vt:lpstr>
      <vt:lpstr>Strawmodel 802.11ac Specification Framework</vt:lpstr>
      <vt:lpstr>Introduction</vt:lpstr>
      <vt:lpstr>11ac Specification Framework Development</vt:lpstr>
      <vt:lpstr>Key Assumptions</vt:lpstr>
      <vt:lpstr>Preliminary Spec Framework; Topics for Consideration</vt:lpstr>
      <vt:lpstr>Preliminary 11ac PHY Block Diagram</vt:lpstr>
      <vt:lpstr>Preambles</vt:lpstr>
      <vt:lpstr>Parsing and Interleaving</vt:lpstr>
      <vt:lpstr>Coding</vt:lpstr>
      <vt:lpstr>STBC</vt:lpstr>
      <vt:lpstr>Spatial Mapping and Cyclic Delays</vt:lpstr>
      <vt:lpstr>Pilots</vt:lpstr>
      <vt:lpstr>Preliminary MAC Spec Framework Overview</vt:lpstr>
      <vt:lpstr>Downlink MU-MIMO</vt:lpstr>
      <vt:lpstr>Uplink MU-MIMO Protocol</vt:lpstr>
      <vt:lpstr>Multiuser Aggregation TDM/OFDMA</vt:lpstr>
      <vt:lpstr>Synchronous Contiguous Channel Access</vt:lpstr>
      <vt:lpstr>Synchronous Non-contiguous Channel Access</vt:lpstr>
      <vt:lpstr>Asynchronous Non-contiguous Multi-Channel Access</vt:lpstr>
      <vt:lpstr>Distributed STA Communication</vt:lpstr>
      <vt:lpstr>Transmit Power Control</vt:lpstr>
      <vt:lpstr>Dynamic Frequency Selection</vt:lpstr>
      <vt:lpstr>Channel Switching</vt:lpstr>
      <vt:lpstr>Link Adaptation</vt:lpstr>
      <vt:lpstr>Channel Sounding Protocol</vt:lpstr>
      <vt:lpstr>UL Block ACK</vt:lpstr>
      <vt:lpstr>DL Block ACK</vt:lpstr>
      <vt:lpstr>MAC Control Field</vt:lpstr>
      <vt:lpstr>VHT Flow Control</vt:lpstr>
      <vt:lpstr>OBSS Management</vt:lpstr>
    </vt:vector>
  </TitlesOfParts>
  <Company>Qualcomm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 Framework</dc:title>
  <dc:creator>Qualcomm</dc:creator>
  <cp:lastModifiedBy>Qualcomm</cp:lastModifiedBy>
  <cp:revision>226</cp:revision>
  <cp:lastPrinted>1998-02-10T13:28:06Z</cp:lastPrinted>
  <dcterms:created xsi:type="dcterms:W3CDTF">2007-11-09T04:49:36Z</dcterms:created>
  <dcterms:modified xsi:type="dcterms:W3CDTF">2009-05-14T14:57:54Z</dcterms:modified>
</cp:coreProperties>
</file>