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6"/>
  </p:notesMasterIdLst>
  <p:handoutMasterIdLst>
    <p:handoutMasterId r:id="rId7"/>
  </p:handoutMasterIdLst>
  <p:sldIdLst>
    <p:sldId id="256" r:id="rId2"/>
    <p:sldId id="356" r:id="rId3"/>
    <p:sldId id="371" r:id="rId4"/>
    <p:sldId id="367"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 Marks" initials="RBM" lastIdx="4" clrIdx="0">
    <p:extLst>
      <p:ext uri="{19B8F6BF-5375-455C-9EA6-DF929625EA0E}">
        <p15:presenceInfo xmlns:p15="http://schemas.microsoft.com/office/powerpoint/2012/main" userId="Roger M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68" autoAdjust="0"/>
    <p:restoredTop sz="94648" autoAdjust="0"/>
  </p:normalViewPr>
  <p:slideViewPr>
    <p:cSldViewPr showGuides="1">
      <p:cViewPr varScale="1">
        <p:scale>
          <a:sx n="82" d="100"/>
          <a:sy n="82" d="100"/>
        </p:scale>
        <p:origin x="176" y="9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3/12/25</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2025-03-12</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roger@ethair.ne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documents?is_group=ICne&amp;is_year=2025&amp;is_dcn=0004" TargetMode="External"/><Relationship Id="rId2" Type="http://schemas.openxmlformats.org/officeDocument/2006/relationships/hyperlink" Target="https://1.ieee802.org/802-nendica-agenda-2025-03-12/" TargetMode="External"/><Relationship Id="rId1" Type="http://schemas.openxmlformats.org/officeDocument/2006/relationships/slideLayout" Target="../slideLayouts/slideLayout2.xml"/><Relationship Id="rId4" Type="http://schemas.openxmlformats.org/officeDocument/2006/relationships/hyperlink" Target="https://mentor.ieee.org/802.1/documents?is_group=ICne&amp;is_year=2025&amp;is_dcn=000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1F197DA4-077B-2A48-8328-54A71EBD2592}"/>
              </a:ext>
            </a:extLst>
          </p:cNvPr>
          <p:cNvSpPr txBox="1">
            <a:spLocks/>
          </p:cNvSpPr>
          <p:nvPr/>
        </p:nvSpPr>
        <p:spPr bwMode="auto">
          <a:xfrm>
            <a:off x="395288" y="4437112"/>
            <a:ext cx="8209160" cy="2256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4008" indent="0" algn="l" rtl="0" eaLnBrk="0" fontAlgn="base" hangingPunct="0">
              <a:spcBef>
                <a:spcPts val="300"/>
              </a:spcBef>
              <a:spcAft>
                <a:spcPct val="0"/>
              </a:spcAft>
              <a:buClr>
                <a:srgbClr val="A04DA3"/>
              </a:buClr>
              <a:buFont typeface="Georgia" panose="02040502050405020303" pitchFamily="18" charset="0"/>
              <a:buNone/>
              <a:defRPr sz="2400" kern="1200">
                <a:solidFill>
                  <a:schemeClr val="tx2"/>
                </a:solidFill>
                <a:latin typeface="+mn-lt"/>
                <a:ea typeface="+mn-ea"/>
                <a:cs typeface="+mn-cs"/>
              </a:defRPr>
            </a:lvl1pPr>
            <a:lvl2pPr marL="457200" indent="0" algn="ctr" rtl="0" eaLnBrk="0" fontAlgn="base" hangingPunct="0">
              <a:spcBef>
                <a:spcPts val="300"/>
              </a:spcBef>
              <a:spcAft>
                <a:spcPct val="0"/>
              </a:spcAft>
              <a:buClr>
                <a:schemeClr val="accent2"/>
              </a:buClr>
              <a:buFont typeface="Georgia" panose="02040502050405020303" pitchFamily="18" charset="0"/>
              <a:buNone/>
              <a:defRPr sz="2600" kern="1200">
                <a:solidFill>
                  <a:schemeClr val="accent2"/>
                </a:solidFill>
                <a:latin typeface="+mn-lt"/>
                <a:ea typeface="+mn-ea"/>
                <a:cs typeface="+mn-cs"/>
              </a:defRPr>
            </a:lvl2pPr>
            <a:lvl3pPr marL="914400" indent="0" algn="ctr" rtl="0" eaLnBrk="0" fontAlgn="base" hangingPunct="0">
              <a:spcBef>
                <a:spcPts val="300"/>
              </a:spcBef>
              <a:spcAft>
                <a:spcPct val="0"/>
              </a:spcAft>
              <a:buClr>
                <a:schemeClr val="accent1"/>
              </a:buClr>
              <a:buFont typeface="Wingdings 2" pitchFamily="2" charset="2"/>
              <a:buNone/>
              <a:defRPr sz="2400" kern="1200">
                <a:solidFill>
                  <a:schemeClr val="accent1"/>
                </a:solidFill>
                <a:latin typeface="+mn-lt"/>
                <a:ea typeface="+mn-ea"/>
                <a:cs typeface="+mn-cs"/>
              </a:defRPr>
            </a:lvl3pPr>
            <a:lvl4pPr marL="1371600" indent="0" algn="ctr" rtl="0" eaLnBrk="0" fontAlgn="base" hangingPunct="0">
              <a:spcBef>
                <a:spcPts val="300"/>
              </a:spcBef>
              <a:spcAft>
                <a:spcPct val="0"/>
              </a:spcAft>
              <a:buClr>
                <a:schemeClr val="accent1"/>
              </a:buClr>
              <a:buFont typeface="Wingdings 2" pitchFamily="2" charset="2"/>
              <a:buNone/>
              <a:defRPr sz="2200" kern="1200">
                <a:solidFill>
                  <a:schemeClr val="accent1"/>
                </a:solidFill>
                <a:latin typeface="+mn-lt"/>
                <a:ea typeface="+mn-ea"/>
                <a:cs typeface="+mn-cs"/>
              </a:defRPr>
            </a:lvl4pPr>
            <a:lvl5pPr marL="1828800" indent="0" algn="ctr" rtl="0" eaLnBrk="0" fontAlgn="base" hangingPunct="0">
              <a:spcBef>
                <a:spcPts val="300"/>
              </a:spcBef>
              <a:spcAft>
                <a:spcPct val="0"/>
              </a:spcAft>
              <a:buClr>
                <a:srgbClr val="A04DA3"/>
              </a:buClr>
              <a:buFont typeface="Georgia" panose="02040502050405020303" pitchFamily="18" charset="0"/>
              <a:buNone/>
              <a:defRPr sz="2000" kern="1200">
                <a:solidFill>
                  <a:srgbClr val="A04DA3"/>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pPr marL="63500" eaLnBrk="1" hangingPunct="1">
              <a:lnSpc>
                <a:spcPct val="70000"/>
              </a:lnSpc>
            </a:pPr>
            <a:r>
              <a:rPr lang="en-US" altLang="en-US" dirty="0"/>
              <a:t>Roger Marks</a:t>
            </a:r>
          </a:p>
          <a:p>
            <a:pPr marL="63500" eaLnBrk="1" hangingPunct="1">
              <a:lnSpc>
                <a:spcPct val="70000"/>
              </a:lnSpc>
            </a:pPr>
            <a:r>
              <a:rPr lang="en-US" altLang="en-US" dirty="0"/>
              <a:t>(EthAirNet Associates)</a:t>
            </a: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12 March 2025</a:t>
            </a:r>
          </a:p>
          <a:p>
            <a:pPr marL="63500" eaLnBrk="1" hangingPunct="1">
              <a:lnSpc>
                <a:spcPct val="70000"/>
              </a:lnSpc>
            </a:pPr>
            <a:endParaRPr lang="en-US" altLang="en-US" dirty="0"/>
          </a:p>
        </p:txBody>
      </p:sp>
      <p:sp>
        <p:nvSpPr>
          <p:cNvPr id="9" name="Slide Number Placeholder 3">
            <a:extLst>
              <a:ext uri="{FF2B5EF4-FFF2-40B4-BE49-F238E27FC236}">
                <a16:creationId xmlns:a16="http://schemas.microsoft.com/office/drawing/2014/main" id="{1D680D24-7FE4-8543-984A-DCFFCC2F5101}"/>
              </a:ext>
            </a:extLst>
          </p:cNvPr>
          <p:cNvSpPr>
            <a:spLocks noGrp="1"/>
          </p:cNvSpPr>
          <p:nvPr>
            <p:ph type="sldNum" sz="quarter" idx="12"/>
          </p:nvPr>
        </p:nvSpPr>
        <p:spPr bwMode="auto">
          <a:xfrm>
            <a:off x="8320088" y="1588"/>
            <a:ext cx="747712"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10" name="Footer Placeholder 1">
            <a:extLst>
              <a:ext uri="{FF2B5EF4-FFF2-40B4-BE49-F238E27FC236}">
                <a16:creationId xmlns:a16="http://schemas.microsoft.com/office/drawing/2014/main" id="{C4FF5768-287C-6E4E-888C-89E295331B58}"/>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802.1-25-0005-00</a:t>
            </a:r>
          </a:p>
        </p:txBody>
      </p:sp>
      <p:sp>
        <p:nvSpPr>
          <p:cNvPr id="11" name="Rectangle 2">
            <a:extLst>
              <a:ext uri="{FF2B5EF4-FFF2-40B4-BE49-F238E27FC236}">
                <a16:creationId xmlns:a16="http://schemas.microsoft.com/office/drawing/2014/main" id="{BDD9083D-7086-9040-B68A-A8C012D4E6E3}"/>
              </a:ext>
            </a:extLst>
          </p:cNvPr>
          <p:cNvSpPr txBox="1">
            <a:spLocks/>
          </p:cNvSpPr>
          <p:nvPr/>
        </p:nvSpPr>
        <p:spPr bwMode="auto">
          <a:xfrm>
            <a:off x="251520" y="620688"/>
            <a:ext cx="8816280"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eaLnBrk="1" hangingPunct="1"/>
            <a:r>
              <a:rPr lang="en-US" dirty="0"/>
              <a:t>Nendica Plenary Session Update, March 2025</a:t>
            </a:r>
            <a:endParaRPr lang="en-US" altLang="en-US" dirty="0"/>
          </a:p>
        </p:txBody>
      </p:sp>
      <p:sp>
        <p:nvSpPr>
          <p:cNvPr id="2" name="TextBox 1">
            <a:extLst>
              <a:ext uri="{FF2B5EF4-FFF2-40B4-BE49-F238E27FC236}">
                <a16:creationId xmlns:a16="http://schemas.microsoft.com/office/drawing/2014/main" id="{922F0C13-735B-F07E-A6C7-33FA369D6AAF}"/>
              </a:ext>
            </a:extLst>
          </p:cNvPr>
          <p:cNvSpPr txBox="1"/>
          <p:nvPr/>
        </p:nvSpPr>
        <p:spPr>
          <a:xfrm>
            <a:off x="683568" y="2636912"/>
            <a:ext cx="2142446" cy="369332"/>
          </a:xfrm>
          <a:prstGeom prst="rect">
            <a:avLst/>
          </a:prstGeom>
          <a:noFill/>
        </p:spPr>
        <p:txBody>
          <a:bodyPr wrap="none" rtlCol="0">
            <a:spAutoFit/>
          </a:bodyPr>
          <a:lstStyle/>
          <a:p>
            <a:r>
              <a:rPr lang="en-US" altLang="en-US" dirty="0"/>
              <a:t>Rev. 0: 2025-03-12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187204" y="1124744"/>
            <a:ext cx="8229600" cy="5376015"/>
          </a:xfrm>
        </p:spPr>
        <p:txBody>
          <a:bodyPr/>
          <a:lstStyle/>
          <a:p>
            <a:pPr>
              <a:tabLst>
                <a:tab pos="7772400" algn="l"/>
              </a:tabLst>
            </a:pPr>
            <a:r>
              <a:rPr lang="en-US" altLang="en-US" sz="2400" dirty="0"/>
              <a:t>Met Wednesday, 2025-03-12; 08:00-10:00</a:t>
            </a:r>
          </a:p>
          <a:p>
            <a:pPr lvl="2">
              <a:tabLst>
                <a:tab pos="7772400" algn="l"/>
              </a:tabLst>
            </a:pPr>
            <a:r>
              <a:rPr lang="en-US" altLang="en-US" dirty="0"/>
              <a:t>Agenda </a:t>
            </a:r>
            <a:r>
              <a:rPr lang="en-US" altLang="en-US" sz="1800" dirty="0">
                <a:hlinkClick r:id="rId2"/>
              </a:rPr>
              <a:t>https://1.ieee802.org/802-nendica-agenda-2025-03-12/</a:t>
            </a:r>
            <a:endParaRPr lang="en-US" altLang="en-US" sz="1800" dirty="0"/>
          </a:p>
          <a:p>
            <a:pPr lvl="2">
              <a:tabLst>
                <a:tab pos="7772400" algn="l"/>
              </a:tabLst>
            </a:pPr>
            <a:r>
              <a:rPr lang="en-US" altLang="en-US" dirty="0"/>
              <a:t>46 attendees recorded</a:t>
            </a:r>
          </a:p>
          <a:p>
            <a:pPr>
              <a:tabLst>
                <a:tab pos="7772400" algn="l"/>
              </a:tabLst>
            </a:pPr>
            <a:endParaRPr lang="en-US" altLang="en-US" sz="2400" dirty="0"/>
          </a:p>
          <a:p>
            <a:pPr>
              <a:tabLst>
                <a:tab pos="7772400" algn="l"/>
              </a:tabLst>
            </a:pPr>
            <a:r>
              <a:rPr lang="en-US" altLang="en-US" sz="2400" dirty="0"/>
              <a:t>John D'Ambrosia presented "Overview – IEEE 802.3 NEA '802.3 Ethernet for AI" Assessment' (Rev 0) </a:t>
            </a:r>
            <a:r>
              <a:rPr lang="en-US" altLang="en-US" sz="1400" dirty="0">
                <a:hlinkClick r:id="rId3"/>
              </a:rPr>
              <a:t>https://mentor.ieee.org/802.1/documents?is_group=ICne&amp;is_year=2025&amp;is_dcn=0004</a:t>
            </a:r>
            <a:endParaRPr lang="en-US" altLang="en-US" sz="1400" dirty="0"/>
          </a:p>
          <a:p>
            <a:pPr>
              <a:tabLst>
                <a:tab pos="7772400" algn="l"/>
              </a:tabLst>
            </a:pPr>
            <a:endParaRPr lang="en-US" altLang="en-US" sz="2400" dirty="0"/>
          </a:p>
          <a:p>
            <a:pPr>
              <a:tabLst>
                <a:tab pos="7772400" algn="l"/>
              </a:tabLst>
            </a:pPr>
            <a:r>
              <a:rPr lang="en-US" altLang="en-US" sz="2400" dirty="0"/>
              <a:t>Regarding the AICN study Item, Lily Lyu presented "AICN Status" (Rev 2) </a:t>
            </a:r>
            <a:r>
              <a:rPr lang="en-US" altLang="en-US" sz="1400" dirty="0">
                <a:hlinkClick r:id="rId4"/>
              </a:rPr>
              <a:t>https://mentor.ieee.org/802.1/documents?is_group=ICne&amp;is_year=2025&amp;is_dcn=0003</a:t>
            </a:r>
            <a:r>
              <a:rPr lang="en-US" altLang="en-US" sz="2400" dirty="0"/>
              <a:t>,</a:t>
            </a:r>
          </a:p>
        </p:txBody>
      </p:sp>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Meeting Summary</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163084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187204" y="1340768"/>
            <a:ext cx="8229600" cy="5159991"/>
          </a:xfrm>
        </p:spPr>
        <p:txBody>
          <a:bodyPr/>
          <a:lstStyle/>
          <a:p>
            <a:pPr>
              <a:tabLst>
                <a:tab pos="7772400" algn="l"/>
              </a:tabLst>
            </a:pPr>
            <a:r>
              <a:rPr lang="en-US" altLang="en-US" i="1" dirty="0"/>
              <a:t>It was agreed (without objection) to continue to hold IEEE 802 </a:t>
            </a:r>
            <a:r>
              <a:rPr lang="en-US" altLang="en-US" i="1" dirty="0" err="1"/>
              <a:t>Nendica</a:t>
            </a:r>
            <a:r>
              <a:rPr lang="en-US" altLang="en-US" i="1" dirty="0"/>
              <a:t> meetings on alternate Thursday, 09:00-11:00 ET, beginning April 3.</a:t>
            </a:r>
          </a:p>
          <a:p>
            <a:pPr lvl="1">
              <a:tabLst>
                <a:tab pos="7772400" algn="l"/>
              </a:tabLst>
            </a:pPr>
            <a:r>
              <a:rPr lang="en-US" altLang="en-US" i="1" dirty="0"/>
              <a:t>Dates, times and agenda to be announced subject to notice of at least 5 days to the 802.1 Minutes email list .</a:t>
            </a:r>
          </a:p>
          <a:p>
            <a:pPr lvl="1">
              <a:tabLst>
                <a:tab pos="7772400" algn="l"/>
              </a:tabLst>
            </a:pPr>
            <a:r>
              <a:rPr lang="en-US" altLang="en-US" i="1" dirty="0"/>
              <a:t>Additional meetings as announced at least 10 days in advance</a:t>
            </a:r>
          </a:p>
        </p:txBody>
      </p:sp>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Future Meeting Plan</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3</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438184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187203" y="933306"/>
            <a:ext cx="8691051" cy="5567454"/>
          </a:xfrm>
        </p:spPr>
        <p:txBody>
          <a:bodyPr/>
          <a:lstStyle/>
          <a:p>
            <a:pPr>
              <a:tabLst>
                <a:tab pos="7772400" algn="l"/>
              </a:tabLst>
            </a:pPr>
            <a:r>
              <a:rPr lang="en-US" altLang="en-US" sz="2400" dirty="0"/>
              <a:t>In 2023, </a:t>
            </a:r>
            <a:r>
              <a:rPr lang="en-US" altLang="en-US" sz="2400" dirty="0" err="1"/>
              <a:t>Nendica</a:t>
            </a:r>
            <a:r>
              <a:rPr lang="en-US" altLang="en-US" sz="2400" dirty="0"/>
              <a:t> ICAID was approved by ICCOM through Sep 2025 and placed on auto-renewal status</a:t>
            </a:r>
          </a:p>
          <a:p>
            <a:pPr lvl="1">
              <a:tabLst>
                <a:tab pos="7772400" algn="l"/>
              </a:tabLst>
            </a:pPr>
            <a:r>
              <a:rPr lang="en-US" altLang="en-US" sz="2400" dirty="0"/>
              <a:t>ICCOM will auto-renew the ICAID biannually thereafter without further action from within IEEE 802 to modify or terminate it.</a:t>
            </a:r>
          </a:p>
          <a:p>
            <a:pPr>
              <a:tabLst>
                <a:tab pos="7772400" algn="l"/>
              </a:tabLst>
            </a:pPr>
            <a:r>
              <a:rPr lang="en-US" altLang="en-US" sz="2400" dirty="0" err="1"/>
              <a:t>Nendica</a:t>
            </a:r>
            <a:r>
              <a:rPr lang="en-US" altLang="en-US" sz="2400" dirty="0"/>
              <a:t> Chair has been urging LMSC to clarify auto-renewal in LMSC Operations Manual</a:t>
            </a:r>
          </a:p>
          <a:p>
            <a:pPr>
              <a:tabLst>
                <a:tab pos="7772400" algn="l"/>
              </a:tabLst>
            </a:pPr>
            <a:r>
              <a:rPr lang="en-US" altLang="en-US" sz="2400" dirty="0"/>
              <a:t>Friday, LMSC may add to LMSC Operations Manual, 10.2:</a:t>
            </a:r>
          </a:p>
          <a:p>
            <a:pPr lvl="1">
              <a:tabLst>
                <a:tab pos="7772400" algn="l"/>
              </a:tabLst>
            </a:pPr>
            <a:r>
              <a:rPr lang="en-US" altLang="en-US" sz="2000" i="1" dirty="0"/>
              <a:t>Notice of intent to revise or withdraw the ICAID shall be submitted to the IEEE 802 LMSC no less than 30 days prior to the day of the opening IEEE 802 LMSC meeting of an IEEE 802 LMSC Plenary Session. An ICAID subject to ICCOM auto-renewal or an unchanged renewal shall not require IEEE 802 LMSC approval. The ICAID contact shall notify the LMSC when an ICAID is proposed for renewal.</a:t>
            </a:r>
          </a:p>
          <a:p>
            <a:pPr lvl="1">
              <a:tabLst>
                <a:tab pos="7772400" algn="l"/>
              </a:tabLst>
            </a:pPr>
            <a:r>
              <a:rPr lang="en-US" altLang="en-US" sz="2000" dirty="0"/>
              <a:t>If not approved, 802.1 WG may wish to take an action.</a:t>
            </a:r>
            <a:endParaRPr lang="en-US" altLang="en-US" sz="1800" dirty="0"/>
          </a:p>
        </p:txBody>
      </p:sp>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Issue at Friday IEEE 802 LMSC meeting</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116077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501</TotalTime>
  <Words>375</Words>
  <Application>Microsoft Macintosh PowerPoint</Application>
  <PresentationFormat>On-screen Show (4:3)</PresentationFormat>
  <Paragraphs>33</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Georgia</vt:lpstr>
      <vt:lpstr>Trebuchet MS</vt:lpstr>
      <vt:lpstr>Wingdings 2</vt:lpstr>
      <vt:lpstr>Urban</vt:lpstr>
      <vt:lpstr>PowerPoint Presentation</vt:lpstr>
      <vt:lpstr>Meeting Summary</vt:lpstr>
      <vt:lpstr>Future Meeting Plan</vt:lpstr>
      <vt:lpstr>Issue at Friday IEEE 802 LMSC meeting</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Roger Marks</cp:lastModifiedBy>
  <cp:revision>515</cp:revision>
  <cp:lastPrinted>2022-07-16T22:08:46Z</cp:lastPrinted>
  <dcterms:created xsi:type="dcterms:W3CDTF">2013-11-15T16:17:16Z</dcterms:created>
  <dcterms:modified xsi:type="dcterms:W3CDTF">2025-03-12T20:57:26Z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