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71" r:id="rId4"/>
    <p:sldId id="269" r:id="rId5"/>
    <p:sldId id="257" r:id="rId6"/>
    <p:sldId id="268" r:id="rId7"/>
    <p:sldId id="270" r:id="rId8"/>
    <p:sldId id="267" r:id="rId9"/>
    <p:sldId id="265" r:id="rId10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4660"/>
  </p:normalViewPr>
  <p:slideViewPr>
    <p:cSldViewPr snapToGrid="0">
      <p:cViewPr varScale="1">
        <p:scale>
          <a:sx n="97" d="100"/>
          <a:sy n="97" d="100"/>
        </p:scale>
        <p:origin x="2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0&#26631;&#20934;&#24037;&#20316;\01-IEEE\&#65281;&#65281;nendica\&#25552;&#26696;&#36215;&#33609;&#26448;&#26009;\&#29289;&#29702;&#23618;&#22522;&#30784;-&#26102;&#24310;-FEC\RS(272,258,t=7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24335499114E-2"/>
          <c:y val="2.6300661109514199E-2"/>
          <c:w val="0.92147076196101596"/>
          <c:h val="0.90845070422535201"/>
        </c:manualLayout>
      </c:layout>
      <c:scatterChart>
        <c:scatterStyle val="lineMarker"/>
        <c:varyColors val="0"/>
        <c:ser>
          <c:idx val="0"/>
          <c:order val="0"/>
          <c:tx>
            <c:v>RS(272,258,t=7)</c:v>
          </c:tx>
          <c:spPr>
            <a:ln w="1905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50000"/>
                </a:schemeClr>
              </a:solidFill>
              <a:ln w="9525">
                <a:solidFill>
                  <a:schemeClr val="accent6">
                    <a:lumMod val="50000"/>
                  </a:schemeClr>
                </a:solidFill>
              </a:ln>
              <a:effectLst/>
            </c:spPr>
          </c:marker>
          <c:xVal>
            <c:numRef>
              <c:f>Sheet1!$D$6:$N$6</c:f>
              <c:numCache>
                <c:formatCode>0.00E+00</c:formatCode>
                <c:ptCount val="11"/>
                <c:pt idx="0">
                  <c:v>2.8E-3</c:v>
                </c:pt>
                <c:pt idx="1">
                  <c:v>1.5E-3</c:v>
                </c:pt>
                <c:pt idx="2">
                  <c:v>8.9999999999999998E-4</c:v>
                </c:pt>
                <c:pt idx="3">
                  <c:v>5.5000000000000003E-4</c:v>
                </c:pt>
                <c:pt idx="4">
                  <c:v>3.6000000000000002E-4</c:v>
                </c:pt>
                <c:pt idx="5">
                  <c:v>2.4000000000000001E-4</c:v>
                </c:pt>
                <c:pt idx="6">
                  <c:v>1.7000000000000001E-4</c:v>
                </c:pt>
                <c:pt idx="7">
                  <c:v>1.2E-4</c:v>
                </c:pt>
                <c:pt idx="8">
                  <c:v>9.0000000000000006E-5</c:v>
                </c:pt>
                <c:pt idx="9">
                  <c:v>6.0000000000000002E-5</c:v>
                </c:pt>
                <c:pt idx="10">
                  <c:v>4.0000000000000003E-5</c:v>
                </c:pt>
              </c:numCache>
            </c:numRef>
          </c:xVal>
          <c:yVal>
            <c:numRef>
              <c:f>Sheet1!$D$7:$N$7</c:f>
              <c:numCache>
                <c:formatCode>0.00E+00</c:formatCode>
                <c:ptCount val="11"/>
                <c:pt idx="0">
                  <c:v>1.8E-3</c:v>
                </c:pt>
                <c:pt idx="1">
                  <c:v>1.7075E-4</c:v>
                </c:pt>
                <c:pt idx="2">
                  <c:v>1.0763E-5</c:v>
                </c:pt>
                <c:pt idx="3">
                  <c:v>4.6253E-7</c:v>
                </c:pt>
                <c:pt idx="4">
                  <c:v>2.4097999999999998E-8</c:v>
                </c:pt>
                <c:pt idx="5">
                  <c:v>1.2406E-9</c:v>
                </c:pt>
                <c:pt idx="6">
                  <c:v>9.2474999999999996E-11</c:v>
                </c:pt>
                <c:pt idx="7">
                  <c:v>6.4026000000000002E-12</c:v>
                </c:pt>
                <c:pt idx="8">
                  <c:v>6.8733999999999998E-13</c:v>
                </c:pt>
                <c:pt idx="9">
                  <c:v>2.8760999999999999E-14</c:v>
                </c:pt>
                <c:pt idx="10">
                  <c:v>1.1758000000000001E-15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37-4589-92C4-07274A2FA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5398277"/>
        <c:axId val="857737989"/>
      </c:scatterChart>
      <c:valAx>
        <c:axId val="445398277"/>
        <c:scaling>
          <c:logBase val="10"/>
          <c:orientation val="maxMin"/>
          <c:max val="0.01"/>
          <c:min val="1.0000000000000001E-5"/>
        </c:scaling>
        <c:delete val="0"/>
        <c:axPos val="b"/>
        <c:majorGridlines>
          <c:spPr>
            <a:ln w="9525" cap="flat" cmpd="sng" algn="ctr">
              <a:solidFill>
                <a:schemeClr val="accent6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200" b="0">
                    <a:solidFill>
                      <a:sysClr val="windowText" lastClr="000000"/>
                    </a:solidFill>
                    <a:latin typeface="Times New Roman" panose="02020603050405020304" charset="0"/>
                  </a:rPr>
                  <a:t>BER-IN</a:t>
                </a:r>
              </a:p>
            </c:rich>
          </c:tx>
          <c:layout>
            <c:manualLayout>
              <c:xMode val="edge"/>
              <c:yMode val="edge"/>
              <c:x val="0.465582507512042"/>
              <c:y val="0.885957244857811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0" vertOverflow="ellipsis" vert="horz" wrap="square" anchor="ctr" anchorCtr="1"/>
            <a:lstStyle/>
            <a:p>
              <a:pPr defTabSz="914400">
                <a:defRPr lang="zh-CN"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E+00" sourceLinked="0"/>
        <c:majorTickMark val="cross"/>
        <c:minorTickMark val="in"/>
        <c:tickLblPos val="low"/>
        <c:spPr>
          <a:noFill/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cap="none" spc="0" normalizeH="0" baseline="0">
                <a:solidFill>
                  <a:sysClr val="windowText" lastClr="000000"/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zh-CN"/>
          </a:p>
        </c:txPr>
        <c:crossAx val="857737989"/>
        <c:crossesAt val="0"/>
        <c:crossBetween val="midCat"/>
        <c:majorUnit val="10"/>
      </c:valAx>
      <c:valAx>
        <c:axId val="857737989"/>
        <c:scaling>
          <c:logBase val="10"/>
          <c:orientation val="minMax"/>
          <c:min val="9.9999999999999998E-17"/>
        </c:scaling>
        <c:delete val="0"/>
        <c:axPos val="l"/>
        <c:majorGridlines>
          <c:spPr>
            <a:ln w="9525" cap="flat" cmpd="sng" algn="ctr">
              <a:solidFill>
                <a:schemeClr val="accent6">
                  <a:lumMod val="20000"/>
                  <a:lumOff val="8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200" b="0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200">
                    <a:solidFill>
                      <a:sysClr val="windowText" lastClr="000000"/>
                    </a:solidFill>
                    <a:latin typeface="Times New Roman" panose="02020603050405020304" charset="0"/>
                  </a:rPr>
                  <a:t>BER-OUT</a:t>
                </a:r>
              </a:p>
            </c:rich>
          </c:tx>
          <c:layout>
            <c:manualLayout>
              <c:xMode val="edge"/>
              <c:yMode val="edge"/>
              <c:x val="8.3559119973989404E-2"/>
              <c:y val="0.373064488684702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0" vertOverflow="ellipsis" vert="horz" wrap="square" anchor="ctr" anchorCtr="1"/>
            <a:lstStyle/>
            <a:p>
              <a:pPr defTabSz="914400">
                <a:defRPr lang="zh-CN" sz="1200" b="0" i="0" u="none" strike="noStrike" kern="1200" baseline="0">
                  <a:solidFill>
                    <a:schemeClr val="accent6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E+00" sourceLinked="0"/>
        <c:majorTickMark val="cross"/>
        <c:minorTickMark val="out"/>
        <c:tickLblPos val="high"/>
        <c:spPr>
          <a:noFill/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cap="none" spc="0" normalizeH="0" baseline="0">
                <a:solidFill>
                  <a:sysClr val="windowText" lastClr="000000"/>
                </a:solidFill>
                <a:uFill>
                  <a:solidFill>
                    <a:schemeClr val="tx1">
                      <a:lumMod val="65000"/>
                      <a:lumOff val="35000"/>
                    </a:schemeClr>
                  </a:solidFill>
                </a:u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Times New Roman" panose="02020603050405020304" charset="0"/>
              </a:defRPr>
            </a:pPr>
            <a:endParaRPr lang="zh-CN"/>
          </a:p>
        </c:txPr>
        <c:crossAx val="445398277"/>
        <c:crosses val="max"/>
        <c:crossBetween val="midCat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795340758148604"/>
          <c:y val="6.5832355625081496E-2"/>
          <c:w val="0.258608358025953"/>
          <c:h val="0.107808629904836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200" b="0" i="0" u="none" strike="noStrike" kern="1200" cap="none" spc="0" normalizeH="0" baseline="0">
              <a:solidFill>
                <a:schemeClr val="accent6">
                  <a:lumMod val="50000"/>
                </a:schemeClr>
              </a:solidFill>
              <a:uFill>
                <a:solidFill>
                  <a:schemeClr val="tx1">
                    <a:lumMod val="65000"/>
                    <a:lumOff val="35000"/>
                  </a:schemeClr>
                </a:solidFill>
              </a:u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Times New Roman" panose="02020603050405020304" charset="0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lang="zh-CN">
          <a:solidFill>
            <a:schemeClr val="accent6">
              <a:lumMod val="50000"/>
            </a:schemeClr>
          </a:solidFill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EAF76FA-1C0C-4A3F-886C-F443C83FB54F}" type="datetimeFigureOut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4F8F0FB-7D09-4CAB-A34E-7BD9A50AE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54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A746-0D58-45D1-8703-97ABBC984D40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17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5A9A-C44D-4BDA-9F8B-83BAB7C88BA7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92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0BF9-7D5A-4BED-B5D8-6166278C6FA1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03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11A3-77B4-452E-A40A-B1AE5B919E69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0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AEAF0-D7CF-4040-A5FC-CB9EB19B77BE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82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3527-630C-450C-9386-8F2B03318DAB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86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CCB0-9B79-4232-8024-FA8DD5F4776B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70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B84B-3EC2-4E7B-BCEF-D4E142A4B2F1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83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79D39-E272-4A7A-BF12-2A1E7BA041D2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85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0AAB2-9449-4765-A081-039E840F334C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27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859B-3F53-42DC-A769-715CAB147FC5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28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0C36-C717-4563-A845-37B617453BF0}" type="datetime1">
              <a:rPr lang="zh-CN" altLang="en-US" smtClean="0"/>
              <a:t>2024/11/12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IEEE 802 Plenary, Montreal, CA.                                                                                                                       Nendica Meeting, 2024-07-18                                                                                                 Nendica Meeting, 2024-07-18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3EE01-7F2C-4ADF-A36C-B37B144F4B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4/1-24-0031-02-ICne-availability-challenges-and-requirements-of-aicn.docx" TargetMode="External"/><Relationship Id="rId2" Type="http://schemas.openxmlformats.org/officeDocument/2006/relationships/hyperlink" Target="https://listserv.ieee.org/cgi-bin/wa?A2=STDS-802-1-MINUTES;d7016f3b.24&amp;S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ntor.ieee.org/802.1/dcn/24/1-24-0043-01-ICne-brief-introduction-of-updates-to-1-24-0031-00-ic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3/bs/Objectives_16_0317.pdf" TargetMode="External"/><Relationship Id="rId2" Type="http://schemas.openxmlformats.org/officeDocument/2006/relationships/hyperlink" Target="https://www.ieee802.org/3/dj/public/adhoc/optics/0423_OPTX/brown_3dj_optx_01b_230413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Updates of 1-24-0031-</a:t>
            </a:r>
            <a:r>
              <a:rPr lang="en-US" altLang="zh-CN" b="1" dirty="0" smtClean="0"/>
              <a:t>02</a:t>
            </a:r>
            <a:r>
              <a:rPr lang="en-US" altLang="zh-CN" dirty="0" smtClean="0"/>
              <a:t>-ICne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ym typeface="+mn-ea"/>
              </a:rPr>
              <a:t>Presenter: </a:t>
            </a:r>
            <a:r>
              <a:rPr lang="en-US" altLang="zh-CN" dirty="0" err="1" smtClean="0">
                <a:sym typeface="+mn-ea"/>
              </a:rPr>
              <a:t>Yuehua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Wei </a:t>
            </a:r>
            <a:endParaRPr lang="en-US" altLang="zh-CN" dirty="0" smtClean="0">
              <a:sym typeface="+mn-ea"/>
            </a:endParaRPr>
          </a:p>
          <a:p>
            <a:r>
              <a:rPr lang="en-US" altLang="zh-CN" dirty="0" smtClean="0">
                <a:sym typeface="+mn-ea"/>
              </a:rPr>
              <a:t>(</a:t>
            </a:r>
            <a:r>
              <a:rPr lang="en-US" altLang="zh-CN" dirty="0">
                <a:sym typeface="+mn-ea"/>
              </a:rPr>
              <a:t>wei.yuehua@zte.com.cn</a:t>
            </a:r>
            <a:r>
              <a:rPr lang="en-US" altLang="zh-CN" dirty="0" smtClean="0">
                <a:sym typeface="+mn-ea"/>
              </a:rPr>
              <a:t>)</a:t>
            </a:r>
            <a:endParaRPr lang="zh-CN" altLang="en-US" dirty="0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798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Addressed comments </a:t>
            </a:r>
            <a:r>
              <a:rPr lang="en-US" altLang="zh-CN" dirty="0"/>
              <a:t>collected from the </a:t>
            </a:r>
            <a:r>
              <a:rPr lang="en-US" altLang="zh-CN" dirty="0" err="1">
                <a:hlinkClick r:id="rId2"/>
              </a:rPr>
              <a:t>Nendica</a:t>
            </a:r>
            <a:r>
              <a:rPr lang="en-US" altLang="zh-CN" dirty="0">
                <a:hlinkClick r:id="rId2"/>
              </a:rPr>
              <a:t> meeting held on </a:t>
            </a:r>
            <a:r>
              <a:rPr lang="en-US" altLang="zh-CN" dirty="0" smtClean="0">
                <a:hlinkClick r:id="rId2"/>
              </a:rPr>
              <a:t>2024-07-18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the </a:t>
            </a:r>
            <a:r>
              <a:rPr lang="en-US" altLang="zh-CN" dirty="0"/>
              <a:t>benefits of Link Layer </a:t>
            </a:r>
            <a:r>
              <a:rPr lang="en-US" altLang="zh-CN" dirty="0" smtClean="0"/>
              <a:t>Retransmission</a:t>
            </a:r>
            <a:r>
              <a:rPr lang="zh-CN" altLang="en-US" dirty="0" smtClean="0"/>
              <a:t>（</a:t>
            </a:r>
            <a:r>
              <a:rPr lang="en-US" altLang="zh-CN" dirty="0" smtClean="0"/>
              <a:t>LLR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r>
              <a:rPr lang="en-US" altLang="zh-CN" dirty="0"/>
              <a:t>should be </a:t>
            </a:r>
            <a:r>
              <a:rPr lang="en-US" altLang="zh-CN" dirty="0" smtClean="0"/>
              <a:t>quantified.</a:t>
            </a:r>
          </a:p>
          <a:p>
            <a:pPr lvl="1"/>
            <a:r>
              <a:rPr lang="en-US" altLang="zh-CN" dirty="0" smtClean="0"/>
              <a:t>Replace </a:t>
            </a:r>
            <a:r>
              <a:rPr lang="en-US" altLang="zh-CN" dirty="0"/>
              <a:t>RS(544,514</a:t>
            </a:r>
            <a:r>
              <a:rPr lang="en-US" altLang="zh-CN" dirty="0" smtClean="0"/>
              <a:t>) with light weighted FEC and LLR</a:t>
            </a:r>
          </a:p>
          <a:p>
            <a:r>
              <a:rPr lang="en-US" altLang="zh-CN" dirty="0" smtClean="0"/>
              <a:t>Added one more co-author</a:t>
            </a:r>
            <a:r>
              <a:rPr lang="zh-CN" altLang="en-US" dirty="0" smtClean="0"/>
              <a:t>：</a:t>
            </a:r>
            <a:r>
              <a:rPr lang="en-US" altLang="zh-CN" dirty="0" err="1" smtClean="0"/>
              <a:t>Lv</a:t>
            </a:r>
            <a:r>
              <a:rPr lang="en-US" altLang="zh-CN" dirty="0" smtClean="0"/>
              <a:t> Yong</a:t>
            </a:r>
          </a:p>
          <a:p>
            <a:r>
              <a:rPr lang="en-US" altLang="zh-CN" dirty="0" smtClean="0"/>
              <a:t>Added more references.</a:t>
            </a:r>
          </a:p>
          <a:p>
            <a:r>
              <a:rPr lang="en-US" altLang="zh-CN" dirty="0" smtClean="0"/>
              <a:t>Ver02</a:t>
            </a:r>
            <a:r>
              <a:rPr lang="zh-CN" altLang="en-US" dirty="0" smtClean="0"/>
              <a:t>：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mentor.ieee.org/802.1/dcn/24/1-24-0031-</a:t>
            </a:r>
            <a:r>
              <a:rPr lang="en-US" altLang="zh-CN" b="1" dirty="0" smtClean="0">
                <a:solidFill>
                  <a:srgbClr val="FF0000"/>
                </a:solidFill>
                <a:hlinkClick r:id="rId3"/>
              </a:rPr>
              <a:t>02</a:t>
            </a:r>
            <a:r>
              <a:rPr lang="en-US" altLang="zh-CN" dirty="0" smtClean="0">
                <a:hlinkClick r:id="rId3"/>
              </a:rPr>
              <a:t>-ICne-availability-challenges-and-requirements-of-aicn.docx</a:t>
            </a:r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212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49069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hlinkClick r:id="rId2"/>
              </a:rPr>
              <a:t>https://mentor.ieee.org/802.1/dcn/24/1-24-0043-01-ICne-brief-introduction-of-updates-to-1-24-0031-00-icne.pdf</a:t>
            </a:r>
            <a:endParaRPr lang="zh-CN" altLang="en-US" sz="2400" dirty="0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323" y="2103438"/>
            <a:ext cx="9456527" cy="435600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56730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benefit quantization of </a:t>
            </a:r>
            <a:r>
              <a:rPr lang="en-US" altLang="zh-CN" dirty="0" smtClean="0"/>
              <a:t>light weighted </a:t>
            </a:r>
            <a:r>
              <a:rPr lang="en-US" altLang="zh-CN" dirty="0" smtClean="0"/>
              <a:t>FEC and </a:t>
            </a:r>
            <a:r>
              <a:rPr lang="en-US" altLang="zh-CN" dirty="0" smtClean="0"/>
              <a:t>LLR——parameters(1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Take IEEE802.3 400GE as an </a:t>
            </a:r>
            <a:r>
              <a:rPr lang="en-US" altLang="zh-CN" dirty="0" smtClean="0"/>
              <a:t>example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 smtClean="0"/>
              <a:t>The pre-FEC </a:t>
            </a:r>
            <a:r>
              <a:rPr lang="en-US" altLang="zh-CN" dirty="0"/>
              <a:t>BER is </a:t>
            </a:r>
            <a:r>
              <a:rPr lang="en-US" altLang="zh-CN" dirty="0" smtClean="0"/>
              <a:t>2.4e-4</a:t>
            </a:r>
            <a:r>
              <a:rPr lang="en-US" altLang="zh-CN" kern="100" dirty="0">
                <a:solidFill>
                  <a:srgbClr val="0070C0"/>
                </a:solidFill>
              </a:rPr>
              <a:t>[8]</a:t>
            </a:r>
            <a:endParaRPr lang="en-US" altLang="zh-CN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 smtClean="0"/>
              <a:t>It </a:t>
            </a:r>
            <a:r>
              <a:rPr lang="en-US" altLang="zh-CN" dirty="0"/>
              <a:t>is based on PAM-4 signaling with RS(544,514) as its FEC scheme</a:t>
            </a:r>
            <a:endParaRPr lang="en-US" altLang="zh-CN" dirty="0" smtClean="0"/>
          </a:p>
          <a:p>
            <a:pPr marL="914400" lvl="1" indent="-457200">
              <a:buFont typeface="+mj-lt"/>
              <a:buAutoNum type="alphaLcParenR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Suppose transit N 64-octet frames on a 150 meters 400 Gb/s Ethernet optical fiber link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 smtClean="0"/>
              <a:t>1 frame loss every N frames, N = 1/FLR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 smtClean="0"/>
              <a:t>RTT ≈ 2*</a:t>
            </a:r>
            <a:r>
              <a:rPr lang="zh-CN" altLang="en-US" dirty="0" smtClean="0"/>
              <a:t>（</a:t>
            </a:r>
            <a:r>
              <a:rPr lang="en-US" altLang="zh-CN" dirty="0" smtClean="0"/>
              <a:t>Link latency + (Transmitter + Receiver Latencies)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≈ 2000</a:t>
            </a:r>
            <a:r>
              <a:rPr lang="en-US" altLang="zh-CN" baseline="30000" dirty="0" smtClean="0"/>
              <a:t> </a:t>
            </a:r>
            <a:r>
              <a:rPr lang="en-US" altLang="zh-CN" dirty="0" smtClean="0"/>
              <a:t>ns</a:t>
            </a:r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958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benefit quantization of Light-weighted FEC and </a:t>
            </a:r>
            <a:r>
              <a:rPr lang="en-US" altLang="zh-CN" dirty="0" smtClean="0"/>
              <a:t>LLR——parameters(2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5813612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Replace RS(544,514) with RS(274,258) plus link-layer retransmission mechanism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u="sng" kern="0" dirty="0" smtClean="0"/>
              <a:t>The latency </a:t>
            </a:r>
            <a:r>
              <a:rPr lang="en-US" altLang="zh-CN" u="sng" kern="0" dirty="0"/>
              <a:t>of a </a:t>
            </a:r>
            <a:r>
              <a:rPr lang="en-US" altLang="zh-CN" u="sng" kern="0" dirty="0" smtClean="0"/>
              <a:t>frame</a:t>
            </a:r>
            <a:r>
              <a:rPr lang="en-US" altLang="zh-CN" kern="0" dirty="0" smtClean="0"/>
              <a:t> equals the</a:t>
            </a:r>
            <a:r>
              <a:rPr lang="en-US" altLang="zh-CN" sz="2400" kern="0" dirty="0" smtClean="0"/>
              <a:t> </a:t>
            </a:r>
            <a:r>
              <a:rPr lang="en-US" altLang="zh-CN" kern="0" dirty="0" smtClean="0"/>
              <a:t>latency </a:t>
            </a:r>
            <a:r>
              <a:rPr lang="en-US" altLang="zh-CN" kern="0" dirty="0"/>
              <a:t>of a </a:t>
            </a:r>
            <a:r>
              <a:rPr lang="en-US" altLang="zh-CN" kern="0" dirty="0" err="1" smtClean="0"/>
              <a:t>codeword</a:t>
            </a:r>
            <a:r>
              <a:rPr lang="zh-CN" altLang="en-US" kern="0" dirty="0" smtClean="0"/>
              <a:t>，</a:t>
            </a:r>
            <a:r>
              <a:rPr lang="en-US" altLang="zh-CN" kern="0" dirty="0" smtClean="0"/>
              <a:t>including </a:t>
            </a:r>
            <a:r>
              <a:rPr lang="en-US" altLang="zh-CN" kern="0" dirty="0" err="1" smtClean="0"/>
              <a:t>codeword</a:t>
            </a:r>
            <a:r>
              <a:rPr lang="en-US" altLang="zh-CN" kern="0" dirty="0" smtClean="0"/>
              <a:t> encoding time</a:t>
            </a:r>
            <a:r>
              <a:rPr lang="zh-CN" altLang="en-US" kern="0" dirty="0" smtClean="0"/>
              <a:t>，</a:t>
            </a:r>
            <a:r>
              <a:rPr lang="en-US" altLang="zh-CN" kern="0" dirty="0" smtClean="0"/>
              <a:t>decoding time</a:t>
            </a:r>
            <a:r>
              <a:rPr lang="zh-CN" altLang="en-US" kern="0" dirty="0" smtClean="0"/>
              <a:t>， </a:t>
            </a:r>
            <a:r>
              <a:rPr lang="en-US" altLang="zh-CN" kern="0" dirty="0" smtClean="0"/>
              <a:t>correction time and </a:t>
            </a:r>
            <a:r>
              <a:rPr lang="en-US" altLang="zh-CN" kern="0" dirty="0" err="1" smtClean="0"/>
              <a:t>codeword</a:t>
            </a:r>
            <a:r>
              <a:rPr lang="en-US" altLang="zh-CN" kern="0" dirty="0" smtClean="0"/>
              <a:t> storage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Latency of LLR including </a:t>
            </a:r>
            <a:r>
              <a:rPr lang="en-US" altLang="zh-CN" u="sng" dirty="0" smtClean="0"/>
              <a:t>the </a:t>
            </a:r>
            <a:r>
              <a:rPr lang="en-US" altLang="zh-CN" u="sng" kern="0" dirty="0" smtClean="0"/>
              <a:t>latency </a:t>
            </a:r>
            <a:r>
              <a:rPr lang="en-US" altLang="zh-CN" u="sng" kern="0" dirty="0"/>
              <a:t>of a </a:t>
            </a:r>
            <a:r>
              <a:rPr lang="en-US" altLang="zh-CN" u="sng" kern="0" dirty="0" smtClean="0"/>
              <a:t>frame</a:t>
            </a:r>
            <a:r>
              <a:rPr lang="en-US" altLang="zh-CN" kern="0" dirty="0" smtClean="0"/>
              <a:t>  and a RTT</a:t>
            </a:r>
            <a:endParaRPr lang="en-US" altLang="zh-CN" kern="0" dirty="0"/>
          </a:p>
          <a:p>
            <a:pPr marL="971550" lvl="1" indent="-514350">
              <a:buFont typeface="+mj-lt"/>
              <a:buAutoNum type="arabicPeriod"/>
            </a:pPr>
            <a:endParaRPr lang="zh-CN" altLang="en-US" dirty="0"/>
          </a:p>
          <a:p>
            <a:pPr marL="971550" lvl="1" indent="-514350">
              <a:buFont typeface="+mj-lt"/>
              <a:buAutoNum type="arabicPeriod"/>
            </a:pPr>
            <a:endParaRPr lang="en-US" altLang="zh-CN" kern="0" dirty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914400" lvl="1" indent="-457200">
              <a:buFont typeface="+mj-lt"/>
              <a:buAutoNum type="alphaLcParenR"/>
            </a:pPr>
            <a:endParaRPr lang="en-US" altLang="zh-CN" dirty="0" smtClean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650259"/>
              </p:ext>
            </p:extLst>
          </p:nvPr>
        </p:nvGraphicFramePr>
        <p:xfrm>
          <a:off x="7417547" y="2355965"/>
          <a:ext cx="4406901" cy="3693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421504"/>
              </p:ext>
            </p:extLst>
          </p:nvPr>
        </p:nvGraphicFramePr>
        <p:xfrm>
          <a:off x="7417547" y="1780338"/>
          <a:ext cx="4406900" cy="3962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val="198220475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27228718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781573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8237340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15296932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891630863"/>
                    </a:ext>
                  </a:extLst>
                </a:gridCol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Pre-FEC BER</a:t>
                      </a:r>
                      <a:endParaRPr lang="en-US" sz="12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5.50E-04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3.60E-04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2.40E-04</a:t>
                      </a:r>
                      <a:endParaRPr lang="en-US" sz="12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1.70E-04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1.20E-04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7593649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Post-FEC BER</a:t>
                      </a:r>
                      <a:endParaRPr lang="en-US" sz="12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4.63E-07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2.41E-08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1.24E-09</a:t>
                      </a:r>
                      <a:endParaRPr lang="en-US" sz="1200" b="1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9.25E-11</a:t>
                      </a:r>
                      <a:endParaRPr lang="en-US" sz="12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6.40E-12</a:t>
                      </a:r>
                      <a:endParaRPr lang="en-US" sz="12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7410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16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Calculation process and result</a:t>
            </a:r>
            <a:endParaRPr lang="zh-CN" altLang="en-US" dirty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164295"/>
              </p:ext>
            </p:extLst>
          </p:nvPr>
        </p:nvGraphicFramePr>
        <p:xfrm>
          <a:off x="838200" y="1422401"/>
          <a:ext cx="10515601" cy="5150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7379">
                  <a:extLst>
                    <a:ext uri="{9D8B030D-6E8A-4147-A177-3AD203B41FA5}">
                      <a16:colId xmlns:a16="http://schemas.microsoft.com/office/drawing/2014/main" val="3815056541"/>
                    </a:ext>
                  </a:extLst>
                </a:gridCol>
                <a:gridCol w="3901966">
                  <a:extLst>
                    <a:ext uri="{9D8B030D-6E8A-4147-A177-3AD203B41FA5}">
                      <a16:colId xmlns:a16="http://schemas.microsoft.com/office/drawing/2014/main" val="640559258"/>
                    </a:ext>
                  </a:extLst>
                </a:gridCol>
                <a:gridCol w="4196256">
                  <a:extLst>
                    <a:ext uri="{9D8B030D-6E8A-4147-A177-3AD203B41FA5}">
                      <a16:colId xmlns:a16="http://schemas.microsoft.com/office/drawing/2014/main" val="2823559371"/>
                    </a:ext>
                  </a:extLst>
                </a:gridCol>
              </a:tblGrid>
              <a:tr h="647701">
                <a:tc>
                  <a:txBody>
                    <a:bodyPr/>
                    <a:lstStyle/>
                    <a:p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RS(544,514)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RS(274,258) 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+ LLR</a:t>
                      </a:r>
                      <a:endParaRPr lang="zh-CN" sz="1800" kern="100" dirty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999449215"/>
                  </a:ext>
                </a:extLst>
              </a:tr>
              <a:tr h="7680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Latency of a </a:t>
                      </a:r>
                      <a:r>
                        <a:rPr lang="en-US" sz="2000" kern="0" dirty="0" err="1">
                          <a:effectLst/>
                        </a:rPr>
                        <a:t>codeword</a:t>
                      </a:r>
                      <a:r>
                        <a:rPr lang="en-US" sz="2000" kern="0" dirty="0">
                          <a:effectLst/>
                        </a:rPr>
                        <a:t>/frame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Tcwa</a:t>
                      </a:r>
                      <a:r>
                        <a:rPr lang="en-US" sz="2000" kern="0" dirty="0">
                          <a:effectLst/>
                        </a:rPr>
                        <a:t> = 3+3+31+25.6 = 62.6ns</a:t>
                      </a:r>
                      <a:r>
                        <a:rPr lang="en-US" sz="2000" b="0" kern="100" dirty="0">
                          <a:solidFill>
                            <a:srgbClr val="0070C0"/>
                          </a:solidFill>
                          <a:effectLst/>
                        </a:rPr>
                        <a:t>[7]</a:t>
                      </a:r>
                      <a:endParaRPr lang="zh-CN" sz="1800" b="0" kern="100" dirty="0">
                        <a:solidFill>
                          <a:srgbClr val="0070C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Tcwb</a:t>
                      </a:r>
                      <a:r>
                        <a:rPr lang="en-US" sz="2000" kern="0" dirty="0">
                          <a:effectLst/>
                        </a:rPr>
                        <a:t> = 3+3+31/2+25.6/2 = </a:t>
                      </a:r>
                      <a:r>
                        <a:rPr lang="en-US" sz="2000" kern="0" dirty="0" smtClean="0">
                          <a:effectLst/>
                        </a:rPr>
                        <a:t>34.3ns</a:t>
                      </a:r>
                      <a:r>
                        <a:rPr lang="en-US" altLang="zh-CN" sz="1800" b="0" kern="100" dirty="0" smtClean="0">
                          <a:solidFill>
                            <a:srgbClr val="0070C0"/>
                          </a:solidFill>
                          <a:effectLst/>
                        </a:rPr>
                        <a:t>[7]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104529984"/>
                  </a:ext>
                </a:extLst>
              </a:tr>
              <a:tr h="6871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Post-FEC frame loss rate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FLRa</a:t>
                      </a:r>
                      <a:r>
                        <a:rPr lang="en-US" sz="2000" kern="0" dirty="0">
                          <a:effectLst/>
                        </a:rPr>
                        <a:t> =1.7*10</a:t>
                      </a:r>
                      <a:r>
                        <a:rPr lang="en-US" sz="2000" kern="0" baseline="30000" dirty="0">
                          <a:effectLst/>
                        </a:rPr>
                        <a:t>-12</a:t>
                      </a:r>
                      <a:r>
                        <a:rPr lang="en-US" sz="2000" b="0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[8]</a:t>
                      </a:r>
                      <a:endParaRPr lang="zh-CN" sz="2000" b="0" kern="1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FLRb</a:t>
                      </a:r>
                      <a:r>
                        <a:rPr lang="en-US" sz="2000" kern="0" dirty="0">
                          <a:effectLst/>
                        </a:rPr>
                        <a:t> = 64*8*1.24*10</a:t>
                      </a:r>
                      <a:r>
                        <a:rPr lang="en-US" sz="2000" kern="0" baseline="30000" dirty="0">
                          <a:effectLst/>
                        </a:rPr>
                        <a:t>-9</a:t>
                      </a:r>
                      <a:r>
                        <a:rPr lang="en-US" sz="2000" kern="0" dirty="0">
                          <a:effectLst/>
                        </a:rPr>
                        <a:t>= 6.35*10</a:t>
                      </a:r>
                      <a:r>
                        <a:rPr lang="en-US" sz="2000" kern="0" baseline="30000" dirty="0">
                          <a:effectLst/>
                        </a:rPr>
                        <a:t>-7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190997554"/>
                  </a:ext>
                </a:extLst>
              </a:tr>
              <a:tr h="4777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>
                          <a:effectLst/>
                        </a:rPr>
                        <a:t>Frame</a:t>
                      </a:r>
                      <a:r>
                        <a:rPr lang="en-US" altLang="zh-CN" sz="2000" kern="0" baseline="0" dirty="0" smtClean="0">
                          <a:effectLst/>
                        </a:rPr>
                        <a:t> numbers</a:t>
                      </a:r>
                      <a:r>
                        <a:rPr lang="en-US" sz="2000" kern="0" dirty="0" smtClean="0">
                          <a:effectLst/>
                        </a:rPr>
                        <a:t> 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N = 1/(</a:t>
                      </a:r>
                      <a:r>
                        <a:rPr lang="en-US" sz="2000" kern="0" dirty="0" err="1">
                          <a:effectLst/>
                        </a:rPr>
                        <a:t>FLRb-FLRa</a:t>
                      </a:r>
                      <a:r>
                        <a:rPr lang="en-US" sz="2000" kern="0" dirty="0">
                          <a:effectLst/>
                        </a:rPr>
                        <a:t>) = 1.57*10</a:t>
                      </a:r>
                      <a:r>
                        <a:rPr lang="en-US" sz="2000" kern="0" baseline="30000" dirty="0">
                          <a:effectLst/>
                        </a:rPr>
                        <a:t>6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795391"/>
                  </a:ext>
                </a:extLst>
              </a:tr>
              <a:tr h="6660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</a:rPr>
                        <a:t>Retransmitted frame numbers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Nra</a:t>
                      </a:r>
                      <a:r>
                        <a:rPr lang="en-US" sz="2000" kern="0" dirty="0">
                          <a:effectLst/>
                        </a:rPr>
                        <a:t> = 0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Nrb</a:t>
                      </a:r>
                      <a:r>
                        <a:rPr lang="en-US" sz="2000" kern="0" dirty="0">
                          <a:effectLst/>
                        </a:rPr>
                        <a:t> = 1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820117855"/>
                  </a:ext>
                </a:extLst>
              </a:tr>
              <a:tr h="731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Latency cost of N frames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Ta = </a:t>
                      </a:r>
                      <a:r>
                        <a:rPr lang="en-US" sz="2000" kern="0" dirty="0" err="1">
                          <a:effectLst/>
                        </a:rPr>
                        <a:t>Tcwa</a:t>
                      </a:r>
                      <a:r>
                        <a:rPr lang="en-US" sz="2000" kern="0" dirty="0">
                          <a:effectLst/>
                        </a:rPr>
                        <a:t>*N = 9.83*10</a:t>
                      </a:r>
                      <a:r>
                        <a:rPr lang="en-US" sz="2000" kern="0" baseline="30000" dirty="0">
                          <a:effectLst/>
                        </a:rPr>
                        <a:t>7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Tb = </a:t>
                      </a:r>
                      <a:r>
                        <a:rPr lang="en-US" sz="2000" kern="0" dirty="0" err="1">
                          <a:effectLst/>
                        </a:rPr>
                        <a:t>Tcwb</a:t>
                      </a:r>
                      <a:r>
                        <a:rPr lang="en-US" sz="2000" kern="0" dirty="0">
                          <a:effectLst/>
                        </a:rPr>
                        <a:t>*(N</a:t>
                      </a:r>
                      <a:r>
                        <a:rPr lang="en-US" sz="2000" b="1" kern="0" dirty="0">
                          <a:solidFill>
                            <a:srgbClr val="FF0000"/>
                          </a:solidFill>
                          <a:effectLst/>
                        </a:rPr>
                        <a:t>+1</a:t>
                      </a:r>
                      <a:r>
                        <a:rPr lang="en-US" sz="2000" kern="0" dirty="0">
                          <a:effectLst/>
                        </a:rPr>
                        <a:t>) </a:t>
                      </a:r>
                      <a:r>
                        <a:rPr lang="en-US" sz="2000" b="1" kern="0" dirty="0">
                          <a:solidFill>
                            <a:srgbClr val="FF0000"/>
                          </a:solidFill>
                          <a:effectLst/>
                        </a:rPr>
                        <a:t>+ RTT*1 </a:t>
                      </a:r>
                      <a:r>
                        <a:rPr lang="en-US" sz="2000" kern="0" dirty="0">
                          <a:effectLst/>
                        </a:rPr>
                        <a:t>= 34.3*(1.57*10</a:t>
                      </a:r>
                      <a:r>
                        <a:rPr lang="en-US" sz="2000" kern="0" baseline="30000" dirty="0">
                          <a:effectLst/>
                        </a:rPr>
                        <a:t>6</a:t>
                      </a:r>
                      <a:r>
                        <a:rPr lang="en-US" sz="2000" kern="0" dirty="0">
                          <a:effectLst/>
                        </a:rPr>
                        <a:t> +1) + 2*10</a:t>
                      </a:r>
                      <a:r>
                        <a:rPr lang="en-US" sz="2000" kern="0" baseline="30000" dirty="0">
                          <a:effectLst/>
                        </a:rPr>
                        <a:t>3</a:t>
                      </a:r>
                      <a:r>
                        <a:rPr lang="en-US" sz="2000" kern="0" dirty="0">
                          <a:effectLst/>
                        </a:rPr>
                        <a:t>= </a:t>
                      </a:r>
                      <a:r>
                        <a:rPr lang="en-US" sz="2000" kern="0" dirty="0" smtClean="0">
                          <a:effectLst/>
                        </a:rPr>
                        <a:t>5.39*10</a:t>
                      </a:r>
                      <a:r>
                        <a:rPr lang="en-US" sz="2000" kern="0" baseline="30000" dirty="0" smtClean="0">
                          <a:effectLst/>
                        </a:rPr>
                        <a:t>7</a:t>
                      </a:r>
                      <a:endParaRPr lang="en-US" altLang="zh-CN" sz="2000" kern="0" baseline="0" dirty="0" smtClean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0" baseline="0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LLR time cost is about 2us per </a:t>
                      </a:r>
                      <a:r>
                        <a:rPr lang="en-US" altLang="zh-CN" sz="2000" kern="0" dirty="0" smtClean="0">
                          <a:solidFill>
                            <a:srgbClr val="FF0000"/>
                          </a:solidFill>
                          <a:effectLst/>
                        </a:rPr>
                        <a:t>1.57*10</a:t>
                      </a:r>
                      <a:r>
                        <a:rPr lang="en-US" altLang="zh-CN" sz="2000" kern="0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en-US" altLang="zh-CN" sz="2000" kern="0" baseline="0" dirty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kern="0" baseline="0" dirty="0" smtClean="0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frames.</a:t>
                      </a:r>
                      <a:endParaRPr lang="zh-CN" altLang="zh-CN" sz="1800" kern="100" dirty="0" smtClean="0">
                        <a:solidFill>
                          <a:srgbClr val="FF0000"/>
                        </a:solidFill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228160055"/>
                  </a:ext>
                </a:extLst>
              </a:tr>
              <a:tr h="6660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Latency benefit per N frames</a:t>
                      </a:r>
                      <a:endParaRPr lang="zh-CN" sz="18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err="1">
                          <a:effectLst/>
                        </a:rPr>
                        <a:t>Tn</a:t>
                      </a:r>
                      <a:r>
                        <a:rPr lang="en-US" sz="2000" kern="0" dirty="0">
                          <a:effectLst/>
                        </a:rPr>
                        <a:t> = Ta - Tb = 4.44*10</a:t>
                      </a:r>
                      <a:r>
                        <a:rPr lang="en-US" sz="2000" kern="0" baseline="30000" dirty="0">
                          <a:effectLst/>
                        </a:rPr>
                        <a:t>7 </a:t>
                      </a:r>
                      <a:r>
                        <a:rPr lang="en-US" sz="2000" kern="0" dirty="0">
                          <a:effectLst/>
                        </a:rPr>
                        <a:t>ns</a:t>
                      </a:r>
                      <a:endParaRPr lang="zh-CN" sz="18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148784"/>
                  </a:ext>
                </a:extLst>
              </a:tr>
            </a:tbl>
          </a:graphicData>
        </a:graphic>
      </p:graphicFrame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37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Light weighted FEC significantly save latency of frame transmission</a:t>
            </a:r>
          </a:p>
          <a:p>
            <a:pPr lvl="1"/>
            <a:r>
              <a:rPr lang="en-US" altLang="zh-CN" dirty="0" smtClean="0"/>
              <a:t>The frame loss rate increasing accordingly could be fixed by LLR</a:t>
            </a:r>
          </a:p>
          <a:p>
            <a:pPr lvl="2"/>
            <a:r>
              <a:rPr lang="en-US" altLang="zh-CN" dirty="0" smtClean="0"/>
              <a:t>The latency cost of LLR is </a:t>
            </a:r>
            <a:r>
              <a:rPr lang="en-US" altLang="zh-CN" dirty="0" smtClean="0"/>
              <a:t>insignificant</a:t>
            </a:r>
          </a:p>
          <a:p>
            <a:r>
              <a:rPr lang="en-US" altLang="zh-CN" dirty="0" smtClean="0"/>
              <a:t>Use light weighted FEC plus LLR is a </a:t>
            </a:r>
            <a:r>
              <a:rPr lang="en-US" altLang="zh-CN" smtClean="0"/>
              <a:t>reasonable solution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975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0" indent="-355600" algn="just">
              <a:spcAft>
                <a:spcPts val="0"/>
              </a:spcAft>
              <a:buFont typeface="+mj-lt"/>
              <a:buAutoNum type="arabicPeriod" startAt="7"/>
            </a:pPr>
            <a:r>
              <a:rPr lang="en-US" altLang="zh-CN" u="sng" kern="100" dirty="0">
                <a:solidFill>
                  <a:srgbClr val="0563C1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2"/>
              </a:rPr>
              <a:t>https://www.ieee802.org/3/dj/public/adhoc/optics/0423_OPTX/brown_3dj_optx_01b_230413.pdf</a:t>
            </a:r>
            <a:endParaRPr lang="zh-CN" altLang="zh-CN" sz="24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7"/>
            </a:pPr>
            <a:r>
              <a:rPr lang="en-US" altLang="zh-CN" kern="1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IEEE802.3-2022</a:t>
            </a:r>
            <a:endParaRPr lang="zh-CN" altLang="zh-CN" sz="24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7"/>
            </a:pPr>
            <a:r>
              <a:rPr lang="en-US" altLang="zh-CN" kern="1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CN" kern="1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  <a:hlinkClick r:id="rId3"/>
              </a:rPr>
              <a:t>www.ieee802.org/3/bs/Objectives_16_0317.pdf</a:t>
            </a:r>
            <a:endParaRPr lang="zh-CN" altLang="zh-CN" sz="2400" kern="100" dirty="0">
              <a:latin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Vancouver, CA.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2024-11-14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666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1524001" y="6356350"/>
            <a:ext cx="9143999" cy="365125"/>
          </a:xfrm>
        </p:spPr>
        <p:txBody>
          <a:bodyPr/>
          <a:lstStyle/>
          <a:p>
            <a:r>
              <a:rPr lang="en-US" altLang="zh-CN" dirty="0" smtClean="0"/>
              <a:t>IEEE 802 Plenary, Montreal, CA.                                                                                                                       </a:t>
            </a:r>
            <a:r>
              <a:rPr lang="en-US" altLang="zh-CN" dirty="0" err="1" smtClean="0"/>
              <a:t>Nendica</a:t>
            </a:r>
            <a:r>
              <a:rPr lang="en-US" altLang="zh-CN" dirty="0" smtClean="0"/>
              <a:t> Meeting, 2024-07-18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362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9036</TotalTime>
  <Words>461</Words>
  <Application>Microsoft Office PowerPoint</Application>
  <PresentationFormat>宽屏</PresentationFormat>
  <Paragraphs>79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宋体</vt:lpstr>
      <vt:lpstr>Arial</vt:lpstr>
      <vt:lpstr>Times New Roman</vt:lpstr>
      <vt:lpstr>Office 主题​​</vt:lpstr>
      <vt:lpstr>Updates of 1-24-0031-02-ICne</vt:lpstr>
      <vt:lpstr>Updates</vt:lpstr>
      <vt:lpstr>Recap</vt:lpstr>
      <vt:lpstr>The benefit quantization of light weighted FEC and LLR——parameters(1)</vt:lpstr>
      <vt:lpstr>The benefit quantization of Light-weighted FEC and LLR——parameters(2)</vt:lpstr>
      <vt:lpstr>Calculation process and result</vt:lpstr>
      <vt:lpstr>Conclusion</vt:lpstr>
      <vt:lpstr>References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Wyh00019655</dc:creator>
  <cp:lastModifiedBy>Wyh00019655</cp:lastModifiedBy>
  <cp:revision>117</cp:revision>
  <cp:lastPrinted>2024-07-18T09:07:58Z</cp:lastPrinted>
  <dcterms:created xsi:type="dcterms:W3CDTF">2024-07-04T10:29:21Z</dcterms:created>
  <dcterms:modified xsi:type="dcterms:W3CDTF">2024-11-12T12:37:31Z</dcterms:modified>
</cp:coreProperties>
</file>