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743" r:id="rId2"/>
  </p:sldMasterIdLst>
  <p:notesMasterIdLst>
    <p:notesMasterId r:id="rId6"/>
  </p:notesMasterIdLst>
  <p:handoutMasterIdLst>
    <p:handoutMasterId r:id="rId7"/>
  </p:handoutMasterIdLst>
  <p:sldIdLst>
    <p:sldId id="404" r:id="rId3"/>
    <p:sldId id="402" r:id="rId4"/>
    <p:sldId id="403" r:id="rId5"/>
  </p:sldIdLst>
  <p:sldSz cx="6858000" cy="5143500"/>
  <p:notesSz cx="6858000" cy="9144000"/>
  <p:defaultTextStyle>
    <a:defPPr>
      <a:defRPr lang="en-US"/>
    </a:defPPr>
    <a:lvl1pPr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1pPr>
    <a:lvl2pPr marL="342900" indent="1143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2pPr>
    <a:lvl3pPr marL="685800" indent="2286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3pPr>
    <a:lvl4pPr marL="1028700" indent="3429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4pPr>
    <a:lvl5pPr marL="1371600" indent="4572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5pPr>
    <a:lvl6pPr marL="2286000" algn="l" defTabSz="914400" rtl="0" eaLnBrk="1" latinLnBrk="0" hangingPunct="1">
      <a:defRPr sz="1400" kern="1200">
        <a:solidFill>
          <a:schemeClr val="tx1"/>
        </a:solidFill>
        <a:latin typeface="Montserrat" charset="0"/>
        <a:ea typeface="MS PGothic" panose="020B0600070205080204" pitchFamily="34" charset="-128"/>
        <a:cs typeface="+mn-cs"/>
      </a:defRPr>
    </a:lvl6pPr>
    <a:lvl7pPr marL="2743200" algn="l" defTabSz="914400" rtl="0" eaLnBrk="1" latinLnBrk="0" hangingPunct="1">
      <a:defRPr sz="1400" kern="1200">
        <a:solidFill>
          <a:schemeClr val="tx1"/>
        </a:solidFill>
        <a:latin typeface="Montserrat" charset="0"/>
        <a:ea typeface="MS PGothic" panose="020B0600070205080204" pitchFamily="34" charset="-128"/>
        <a:cs typeface="+mn-cs"/>
      </a:defRPr>
    </a:lvl7pPr>
    <a:lvl8pPr marL="3200400" algn="l" defTabSz="914400" rtl="0" eaLnBrk="1" latinLnBrk="0" hangingPunct="1">
      <a:defRPr sz="1400" kern="1200">
        <a:solidFill>
          <a:schemeClr val="tx1"/>
        </a:solidFill>
        <a:latin typeface="Montserrat" charset="0"/>
        <a:ea typeface="MS PGothic" panose="020B0600070205080204" pitchFamily="34" charset="-128"/>
        <a:cs typeface="+mn-cs"/>
      </a:defRPr>
    </a:lvl8pPr>
    <a:lvl9pPr marL="3657600" algn="l" defTabSz="914400" rtl="0" eaLnBrk="1" latinLnBrk="0" hangingPunct="1">
      <a:defRPr sz="1400" kern="1200">
        <a:solidFill>
          <a:schemeClr val="tx1"/>
        </a:solidFill>
        <a:latin typeface="Montserrat"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5E2"/>
    <a:srgbClr val="4AC9E3"/>
    <a:srgbClr val="00629B"/>
    <a:srgbClr val="A7A8AA"/>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04" autoAdjust="0"/>
    <p:restoredTop sz="94645"/>
  </p:normalViewPr>
  <p:slideViewPr>
    <p:cSldViewPr snapToGrid="0">
      <p:cViewPr varScale="1">
        <p:scale>
          <a:sx n="165" d="100"/>
          <a:sy n="165" d="100"/>
        </p:scale>
        <p:origin x="1488" y="184"/>
      </p:cViewPr>
      <p:guideLst>
        <p:guide orient="horz" pos="16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0582AC-BE7E-4432-A2F0-72768340577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F1144772-CED4-489C-AF85-6693E9267F89}"/>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48D81FFC-D829-441C-A667-B7864DEB216F}" type="datetimeFigureOut">
              <a:rPr lang="en-US" altLang="en-US"/>
              <a:pPr/>
              <a:t>7/15/24</a:t>
            </a:fld>
            <a:endParaRPr lang="en-US" altLang="en-US"/>
          </a:p>
        </p:txBody>
      </p:sp>
      <p:sp>
        <p:nvSpPr>
          <p:cNvPr id="4" name="Footer Placeholder 3">
            <a:extLst>
              <a:ext uri="{FF2B5EF4-FFF2-40B4-BE49-F238E27FC236}">
                <a16:creationId xmlns:a16="http://schemas.microsoft.com/office/drawing/2014/main" id="{1F941CBF-5B25-4FCB-AD19-874CDB63158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C563FFF7-7FDE-4F96-AACC-6A9C117AB19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8D86D26-ECE3-48C1-90BB-31AC74D2913D}" type="slidenum">
              <a:rPr lang="en-US" altLang="en-US"/>
              <a:pPr/>
              <a:t>‹#›</a:t>
            </a:fld>
            <a:endParaRPr lang="en-US" altLang="en-US"/>
          </a:p>
        </p:txBody>
      </p:sp>
    </p:spTree>
    <p:extLst>
      <p:ext uri="{BB962C8B-B14F-4D97-AF65-F5344CB8AC3E}">
        <p14:creationId xmlns:p14="http://schemas.microsoft.com/office/powerpoint/2010/main" val="40992805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F7D762A-95AD-4FB2-94C0-EEA87A0DA13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B2827D90-4B31-4D02-94EF-FEF4F47A9C1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1C76F331-BD3E-484F-8059-CA4757439B75}" type="datetimeFigureOut">
              <a:rPr lang="en-US" altLang="en-US"/>
              <a:pPr/>
              <a:t>7/15/24</a:t>
            </a:fld>
            <a:endParaRPr lang="en-US" altLang="en-US"/>
          </a:p>
        </p:txBody>
      </p:sp>
      <p:sp>
        <p:nvSpPr>
          <p:cNvPr id="4" name="Slide Image Placeholder 3">
            <a:extLst>
              <a:ext uri="{FF2B5EF4-FFF2-40B4-BE49-F238E27FC236}">
                <a16:creationId xmlns:a16="http://schemas.microsoft.com/office/drawing/2014/main" id="{D6A25CF7-9CD5-4798-BB70-DD02F5FDC00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E93243A-0E87-4820-A262-2BBAEA298B5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91833C7-A281-447F-B828-893FEA29711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AACAD4D-0DBE-4E8A-9B14-3CBE1036252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7D7D9FF-9D04-457C-AA73-BF314A27324C}" type="slidenum">
              <a:rPr lang="en-US" altLang="en-US"/>
              <a:pPr/>
              <a:t>‹#›</a:t>
            </a:fld>
            <a:endParaRPr lang="en-US" altLang="en-US"/>
          </a:p>
        </p:txBody>
      </p:sp>
    </p:spTree>
    <p:extLst>
      <p:ext uri="{BB962C8B-B14F-4D97-AF65-F5344CB8AC3E}">
        <p14:creationId xmlns:p14="http://schemas.microsoft.com/office/powerpoint/2010/main" val="4052858286"/>
      </p:ext>
    </p:extLst>
  </p:cSld>
  <p:clrMap bg1="lt1" tx1="dk1" bg2="lt2" tx2="dk2" accent1="accent1" accent2="accent2" accent3="accent3" accent4="accent4" accent5="accent5" accent6="accent6" hlink="hlink" folHlink="folHlink"/>
  <p:hf hdr="0" ftr="0" dt="0"/>
  <p:notesStyle>
    <a:lvl1pPr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ＭＳ Ｐゴシック" charset="0"/>
      </a:defRPr>
    </a:lvl1pPr>
    <a:lvl2pPr marL="3429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2pPr>
    <a:lvl3pPr marL="6858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3pPr>
    <a:lvl4pPr marL="10287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4pPr>
    <a:lvl5pPr marL="13716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31286" cy="47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217952" y="11186"/>
            <a:ext cx="1640045" cy="23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rgbClr val="000000"/>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96423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171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9" name="Rectangle 8">
            <a:extLst>
              <a:ext uri="{FF2B5EF4-FFF2-40B4-BE49-F238E27FC236}">
                <a16:creationId xmlns:a16="http://schemas.microsoft.com/office/drawing/2014/main" id="{9F09B140-FFD8-483F-B6E6-1A1D619E488F}"/>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72373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32863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746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31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740446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220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5721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058136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4955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0391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chemeClr val="bg1"/>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342900" y="4429125"/>
            <a:ext cx="2314575" cy="274638"/>
          </a:xfrm>
          <a:prstGeom prst="rect">
            <a:avLst/>
          </a:prstGeom>
        </p:spPr>
        <p:txBody>
          <a:bodyPr anchor="b" anchorCtr="0"/>
          <a:lstStyle>
            <a:lvl1pPr algn="l" fontAlgn="auto">
              <a:spcBef>
                <a:spcPts val="0"/>
              </a:spcBef>
              <a:spcAft>
                <a:spcPts val="0"/>
              </a:spcAft>
              <a:defRPr sz="525">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18599" cy="46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96423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217952" y="11185"/>
            <a:ext cx="1640046" cy="239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0665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2"/>
            <a:ext cx="1947863" cy="158748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2"/>
            <a:ext cx="1949054"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2"/>
            <a:ext cx="1943057"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5334407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8100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411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36327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637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4373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995570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5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21517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562197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48215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127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28544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2889857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291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95247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533119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54807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05285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A3F5CFA9-9451-41D5-BAE8-EC153F4019B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697755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0CE3B435-6F5B-4504-9BF0-779F2CE511EF}"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3637659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8481206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514350" y="1200150"/>
            <a:ext cx="2811780" cy="3257550"/>
          </a:xfrm>
        </p:spPr>
        <p:txBody>
          <a:bodyPr/>
          <a:lstStyle>
            <a:lvl1pPr marL="0" indent="0">
              <a:buFontTx/>
              <a:buNone/>
              <a:defRPr sz="1200"/>
            </a:lvl1pPr>
            <a:lvl2pPr marL="205740" indent="-207169">
              <a:spcBef>
                <a:spcPts val="825"/>
              </a:spcBef>
              <a:buClr>
                <a:schemeClr val="accent1"/>
              </a:buClr>
              <a:buFont typeface="Wingdings 2" pitchFamily="18" charset="2"/>
              <a:buChar char="¾"/>
              <a:defRPr sz="1200"/>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3531870" y="1200150"/>
            <a:ext cx="2811780" cy="3257550"/>
          </a:xfrm>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D7A47271-C732-436E-B168-F8B28CC4EA2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336358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1" y="1200150"/>
            <a:ext cx="2814638" cy="3257550"/>
          </a:xfrm>
        </p:spPr>
        <p:txBody>
          <a:bodyPr/>
          <a:lstStyle>
            <a:lvl1pPr marL="205740" indent="-204788">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3529012" y="1200150"/>
            <a:ext cx="2814638" cy="3257550"/>
          </a:xfrm>
        </p:spPr>
        <p:txBody>
          <a:bodyPr/>
          <a:lstStyle>
            <a:lvl1pPr>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45EF18AB-88B2-4996-843E-66D61CE34E4C}"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8167899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5" name="Rectangle 6"/>
          <p:cNvSpPr>
            <a:spLocks noGrp="1" noChangeArrowheads="1"/>
          </p:cNvSpPr>
          <p:nvPr>
            <p:ph type="sldNum" sz="quarter" idx="12"/>
          </p:nvPr>
        </p:nvSpPr>
        <p:spPr/>
        <p:txBody>
          <a:bodyPr/>
          <a:lstStyle>
            <a:lvl1pPr>
              <a:defRPr/>
            </a:lvl1pPr>
          </a:lstStyle>
          <a:p>
            <a:pPr>
              <a:defRPr/>
            </a:pPr>
            <a:fld id="{1C6CF3FF-3A4E-4DE9-A2EB-F91D4BBDF2AB}"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91857783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4" name="Rectangle 6"/>
          <p:cNvSpPr>
            <a:spLocks noGrp="1" noChangeArrowheads="1"/>
          </p:cNvSpPr>
          <p:nvPr>
            <p:ph type="sldNum" sz="quarter" idx="12"/>
          </p:nvPr>
        </p:nvSpPr>
        <p:spPr/>
        <p:txBody>
          <a:bodyPr/>
          <a:lstStyle>
            <a:lvl1pPr>
              <a:defRPr/>
            </a:lvl1pPr>
          </a:lstStyle>
          <a:p>
            <a:pPr>
              <a:defRPr/>
            </a:pPr>
            <a:fld id="{306B0273-C8A9-4B40-BEBC-0CA17FB3B91E}"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44917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12429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32819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45880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3082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35696422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40.xml"/><Relationship Id="rId7" Type="http://schemas.openxmlformats.org/officeDocument/2006/relationships/theme" Target="../theme/theme2.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342900" y="274639"/>
            <a:ext cx="6172200" cy="371475"/>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342900" y="1370013"/>
            <a:ext cx="6172200" cy="3262312"/>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6" r:id="rId3"/>
    <p:sldLayoutId id="2147483705" r:id="rId4"/>
    <p:sldLayoutId id="2147483719" r:id="rId5"/>
    <p:sldLayoutId id="2147483707" r:id="rId6"/>
    <p:sldLayoutId id="2147483720" r:id="rId7"/>
    <p:sldLayoutId id="2147483721" r:id="rId8"/>
    <p:sldLayoutId id="2147483708" r:id="rId9"/>
    <p:sldLayoutId id="2147483722" r:id="rId10"/>
    <p:sldLayoutId id="2147483723" r:id="rId11"/>
    <p:sldLayoutId id="2147483709" r:id="rId12"/>
    <p:sldLayoutId id="2147483717" r:id="rId13"/>
    <p:sldLayoutId id="2147483710" r:id="rId14"/>
    <p:sldLayoutId id="2147483724" r:id="rId15"/>
    <p:sldLayoutId id="2147483725" r:id="rId16"/>
    <p:sldLayoutId id="2147483711" r:id="rId17"/>
    <p:sldLayoutId id="2147483726" r:id="rId18"/>
    <p:sldLayoutId id="2147483727" r:id="rId19"/>
    <p:sldLayoutId id="2147483718" r:id="rId20"/>
    <p:sldLayoutId id="2147483728" r:id="rId21"/>
    <p:sldLayoutId id="2147483729" r:id="rId22"/>
    <p:sldLayoutId id="2147483712" r:id="rId23"/>
    <p:sldLayoutId id="2147483730" r:id="rId24"/>
    <p:sldLayoutId id="2147483731" r:id="rId25"/>
    <p:sldLayoutId id="2147483736" r:id="rId26"/>
    <p:sldLayoutId id="2147483737" r:id="rId27"/>
    <p:sldLayoutId id="2147483738" r:id="rId28"/>
    <p:sldLayoutId id="2147483713" r:id="rId29"/>
    <p:sldLayoutId id="2147483732" r:id="rId30"/>
    <p:sldLayoutId id="2147483733" r:id="rId31"/>
    <p:sldLayoutId id="2147483714" r:id="rId32"/>
    <p:sldLayoutId id="2147483734" r:id="rId33"/>
    <p:sldLayoutId id="2147483735" r:id="rId34"/>
    <p:sldLayoutId id="2147483740" r:id="rId35"/>
    <p:sldLayoutId id="2147483715" r:id="rId36"/>
    <p:sldLayoutId id="2147483739" r:id="rId37"/>
  </p:sldLayoutIdLst>
  <p:hf hdr="0" ftr="0" dt="0"/>
  <p:txStyles>
    <p:titleStyle>
      <a:lvl1pPr algn="l" defTabSz="514350" rtl="0" eaLnBrk="1" fontAlgn="base" hangingPunct="1">
        <a:lnSpc>
          <a:spcPct val="90000"/>
        </a:lnSpc>
        <a:spcBef>
          <a:spcPct val="0"/>
        </a:spcBef>
        <a:spcAft>
          <a:spcPct val="0"/>
        </a:spcAft>
        <a:defRPr sz="2000"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2pPr>
      <a:lvl3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3pPr>
      <a:lvl4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4pPr>
      <a:lvl5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5pPr>
      <a:lvl6pPr marL="3429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6pPr>
      <a:lvl7pPr marL="6858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7pPr>
      <a:lvl8pPr marL="10287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8pPr>
      <a:lvl9pPr marL="13716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9pPr>
    </p:titleStyle>
    <p:bodyStyle>
      <a:lvl1pPr marL="0" indent="0" algn="l" defTabSz="514350" rtl="0" eaLnBrk="1" fontAlgn="base" hangingPunct="1">
        <a:lnSpc>
          <a:spcPct val="90000"/>
        </a:lnSpc>
        <a:spcBef>
          <a:spcPts val="563"/>
        </a:spcBef>
        <a:spcAft>
          <a:spcPct val="0"/>
        </a:spcAft>
        <a:defRPr sz="1200" b="1" i="0" kern="1200" cap="none" baseline="0">
          <a:solidFill>
            <a:schemeClr val="tx1"/>
          </a:solidFill>
          <a:latin typeface="Montserrat" pitchFamily="2" charset="77"/>
          <a:ea typeface="MS PGothic" panose="020B0600070205080204" pitchFamily="34" charset="-128"/>
          <a:cs typeface="Montserrat" pitchFamily="2" charset="77"/>
        </a:defRPr>
      </a:lvl1pPr>
      <a:lvl2pPr marL="2381" indent="-2381" algn="l" defTabSz="514350" rtl="0" eaLnBrk="1" fontAlgn="base" hangingPunct="1">
        <a:lnSpc>
          <a:spcPct val="90000"/>
        </a:lnSpc>
        <a:spcBef>
          <a:spcPts val="450"/>
        </a:spcBef>
        <a:spcAft>
          <a:spcPct val="0"/>
        </a:spcAft>
        <a:defRPr sz="11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84535" indent="-83344" algn="l" defTabSz="514350" rtl="0" eaLnBrk="1" fontAlgn="base" hangingPunct="1">
        <a:spcBef>
          <a:spcPts val="300"/>
        </a:spcBef>
        <a:spcAft>
          <a:spcPct val="0"/>
        </a:spcAft>
        <a:buClr>
          <a:srgbClr val="4AC9E3"/>
        </a:buClr>
        <a:buFont typeface="Wingdings" panose="05000000000000000000" pitchFamily="2" charset="2"/>
        <a:buChar char="§"/>
        <a:defRPr sz="10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228600" indent="-142875" algn="l" defTabSz="514350" rtl="0" eaLnBrk="1" fontAlgn="base" hangingPunct="1">
        <a:spcBef>
          <a:spcPts val="150"/>
        </a:spcBef>
        <a:spcAft>
          <a:spcPct val="0"/>
        </a:spcAft>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342900" indent="-114300" algn="l" defTabSz="513160" rtl="0" eaLnBrk="1" fontAlgn="base" hangingPunct="1">
        <a:spcBef>
          <a:spcPts val="150"/>
        </a:spcBef>
        <a:spcAft>
          <a:spcPct val="0"/>
        </a:spcAft>
        <a:buClr>
          <a:srgbClr val="4AC9E3"/>
        </a:buClr>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514350" rtl="0" eaLnBrk="1" latinLnBrk="0" hangingPunct="1">
        <a:defRPr sz="1050" kern="1200">
          <a:solidFill>
            <a:schemeClr val="tx1"/>
          </a:solidFill>
          <a:latin typeface="+mn-lt"/>
          <a:ea typeface="+mn-ea"/>
          <a:cs typeface="+mn-cs"/>
        </a:defRPr>
      </a:lvl1pPr>
      <a:lvl2pPr marL="257175" algn="l" defTabSz="514350" rtl="0" eaLnBrk="1" latinLnBrk="0" hangingPunct="1">
        <a:defRPr sz="1050" kern="1200">
          <a:solidFill>
            <a:schemeClr val="tx1"/>
          </a:solidFill>
          <a:latin typeface="+mn-lt"/>
          <a:ea typeface="+mn-ea"/>
          <a:cs typeface="+mn-cs"/>
        </a:defRPr>
      </a:lvl2pPr>
      <a:lvl3pPr marL="514350" algn="l" defTabSz="514350" rtl="0" eaLnBrk="1" latinLnBrk="0" hangingPunct="1">
        <a:defRPr sz="1050" kern="1200">
          <a:solidFill>
            <a:schemeClr val="tx1"/>
          </a:solidFill>
          <a:latin typeface="+mn-lt"/>
          <a:ea typeface="+mn-ea"/>
          <a:cs typeface="+mn-cs"/>
        </a:defRPr>
      </a:lvl3pPr>
      <a:lvl4pPr marL="771525" algn="l" defTabSz="514350" rtl="0" eaLnBrk="1" latinLnBrk="0" hangingPunct="1">
        <a:defRPr sz="1050" kern="1200">
          <a:solidFill>
            <a:schemeClr val="tx1"/>
          </a:solidFill>
          <a:latin typeface="+mn-lt"/>
          <a:ea typeface="+mn-ea"/>
          <a:cs typeface="+mn-cs"/>
        </a:defRPr>
      </a:lvl4pPr>
      <a:lvl5pPr marL="1028700" algn="l" defTabSz="514350" rtl="0" eaLnBrk="1" latinLnBrk="0" hangingPunct="1">
        <a:defRPr sz="1050" kern="1200">
          <a:solidFill>
            <a:schemeClr val="tx1"/>
          </a:solidFill>
          <a:latin typeface="+mn-lt"/>
          <a:ea typeface="+mn-ea"/>
          <a:cs typeface="+mn-cs"/>
        </a:defRPr>
      </a:lvl5pPr>
      <a:lvl6pPr marL="1285875" algn="l" defTabSz="514350" rtl="0" eaLnBrk="1" latinLnBrk="0" hangingPunct="1">
        <a:defRPr sz="1050" kern="1200">
          <a:solidFill>
            <a:schemeClr val="tx1"/>
          </a:solidFill>
          <a:latin typeface="+mn-lt"/>
          <a:ea typeface="+mn-ea"/>
          <a:cs typeface="+mn-cs"/>
        </a:defRPr>
      </a:lvl6pPr>
      <a:lvl7pPr marL="1543050" algn="l" defTabSz="514350" rtl="0" eaLnBrk="1" latinLnBrk="0" hangingPunct="1">
        <a:defRPr sz="1050" kern="1200">
          <a:solidFill>
            <a:schemeClr val="tx1"/>
          </a:solidFill>
          <a:latin typeface="+mn-lt"/>
          <a:ea typeface="+mn-ea"/>
          <a:cs typeface="+mn-cs"/>
        </a:defRPr>
      </a:lvl7pPr>
      <a:lvl8pPr marL="1800225" algn="l" defTabSz="514350" rtl="0" eaLnBrk="1" latinLnBrk="0" hangingPunct="1">
        <a:defRPr sz="1050" kern="1200">
          <a:solidFill>
            <a:schemeClr val="tx1"/>
          </a:solidFill>
          <a:latin typeface="+mn-lt"/>
          <a:ea typeface="+mn-ea"/>
          <a:cs typeface="+mn-cs"/>
        </a:defRPr>
      </a:lvl8pPr>
      <a:lvl9pPr marL="2057400" algn="l" defTabSz="514350" rtl="0" eaLnBrk="1" latinLnBrk="0" hangingPunct="1">
        <a:defRPr sz="10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userDrawn="1">
          <p15:clr>
            <a:srgbClr val="F26B43"/>
          </p15:clr>
        </p15:guide>
        <p15:guide id="2" pos="4104" userDrawn="1">
          <p15:clr>
            <a:srgbClr val="F26B43"/>
          </p15:clr>
        </p15:guide>
        <p15:guide id="3" pos="774" userDrawn="1">
          <p15:clr>
            <a:srgbClr val="F26B43"/>
          </p15:clr>
        </p15:guide>
        <p15:guide id="4" pos="882" userDrawn="1">
          <p15:clr>
            <a:srgbClr val="F26B43"/>
          </p15:clr>
        </p15:guide>
        <p15:guide id="5" pos="1440" userDrawn="1">
          <p15:clr>
            <a:srgbClr val="F26B43"/>
          </p15:clr>
        </p15:guide>
        <p15:guide id="6" pos="1548" userDrawn="1">
          <p15:clr>
            <a:srgbClr val="F26B43"/>
          </p15:clr>
        </p15:guide>
        <p15:guide id="7" pos="2106" userDrawn="1">
          <p15:clr>
            <a:srgbClr val="F26B43"/>
          </p15:clr>
        </p15:guide>
        <p15:guide id="8" pos="2214" userDrawn="1">
          <p15:clr>
            <a:srgbClr val="F26B43"/>
          </p15:clr>
        </p15:guide>
        <p15:guide id="9" pos="2772" userDrawn="1">
          <p15:clr>
            <a:srgbClr val="F26B43"/>
          </p15:clr>
        </p15:guide>
        <p15:guide id="10" pos="2880" userDrawn="1">
          <p15:clr>
            <a:srgbClr val="F26B43"/>
          </p15:clr>
        </p15:guide>
        <p15:guide id="11" pos="3438" userDrawn="1">
          <p15:clr>
            <a:srgbClr val="F26B43"/>
          </p15:clr>
        </p15:guide>
        <p15:guide id="12" pos="354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182166"/>
            <a:ext cx="5829300" cy="575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14350" y="1200150"/>
            <a:ext cx="582930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5314950" y="4972050"/>
            <a:ext cx="800100"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514350" y="4972050"/>
            <a:ext cx="3600450" cy="17145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charset="-128"/>
              </a:defRPr>
            </a:lvl1pPr>
          </a:lstStyle>
          <a:p>
            <a:pPr>
              <a:defRPr/>
            </a:pPr>
            <a:r>
              <a:rPr lang="en-US"/>
              <a:t>PowerPoint Title would go here</a:t>
            </a:r>
            <a:endParaRPr lang="en-US" dirty="0"/>
          </a:p>
        </p:txBody>
      </p:sp>
      <p:sp>
        <p:nvSpPr>
          <p:cNvPr id="1030" name="Rectangle 6"/>
          <p:cNvSpPr>
            <a:spLocks noGrp="1" noChangeArrowheads="1"/>
          </p:cNvSpPr>
          <p:nvPr>
            <p:ph type="sldNum" sz="quarter" idx="4"/>
          </p:nvPr>
        </p:nvSpPr>
        <p:spPr bwMode="auto">
          <a:xfrm>
            <a:off x="6343650" y="4972050"/>
            <a:ext cx="328613"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600" b="1"/>
            </a:lvl1pPr>
          </a:lstStyle>
          <a:p>
            <a:pPr>
              <a:defRPr/>
            </a:pPr>
            <a:fld id="{03207F6D-59AC-4164-916B-651575078657}" type="slidenum">
              <a:rPr lang="en-US" altLang="en-US"/>
              <a:pPr>
                <a:defRPr/>
              </a:pPr>
              <a:t>‹#›</a:t>
            </a:fld>
            <a:endParaRPr lang="en-US" altLang="en-US" sz="1050"/>
          </a:p>
        </p:txBody>
      </p:sp>
      <p:pic>
        <p:nvPicPr>
          <p:cNvPr id="1031" name="Picture 10" descr="IEEE_SA_Bar_Graphic_long_l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4645819"/>
            <a:ext cx="6862763" cy="311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6177839"/>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Lst>
  <p:hf hdr="0" ftr="0" dt="0"/>
  <p:txStyles>
    <p:titleStyle>
      <a:lvl1pPr algn="l" rtl="0" eaLnBrk="0" fontAlgn="base" hangingPunct="0">
        <a:spcBef>
          <a:spcPct val="0"/>
        </a:spcBef>
        <a:spcAft>
          <a:spcPct val="0"/>
        </a:spcAft>
        <a:defRPr sz="21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5pPr>
      <a:lvl6pPr marL="3429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6pPr>
      <a:lvl7pPr marL="6858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7pPr>
      <a:lvl8pPr marL="10287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8pPr>
      <a:lvl9pPr marL="13716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9pPr>
    </p:titleStyle>
    <p:bodyStyle>
      <a:lvl1pPr marL="204788" indent="-204788" algn="l" rtl="0" eaLnBrk="0" fontAlgn="base" hangingPunct="0">
        <a:spcBef>
          <a:spcPts val="825"/>
        </a:spcBef>
        <a:spcAft>
          <a:spcPct val="0"/>
        </a:spcAft>
        <a:buClr>
          <a:schemeClr val="accent1"/>
        </a:buClr>
        <a:buSzPct val="100000"/>
        <a:buFont typeface="Wingdings 2" panose="05020102010507070707" pitchFamily="18" charset="2"/>
        <a:buChar char=""/>
        <a:defRPr sz="1200">
          <a:solidFill>
            <a:schemeClr val="tx1"/>
          </a:solidFill>
          <a:latin typeface="+mn-lt"/>
          <a:ea typeface="MS PGothic" panose="020B0600070205080204" pitchFamily="34" charset="-128"/>
          <a:cs typeface="ＭＳ Ｐゴシック" pitchFamily="-112" charset="-128"/>
        </a:defRPr>
      </a:lvl1pPr>
      <a:lvl2pPr marL="428625" indent="-207169" algn="l" rtl="0" eaLnBrk="0" fontAlgn="base" hangingPunct="0">
        <a:spcBef>
          <a:spcPts val="300"/>
        </a:spcBef>
        <a:spcAft>
          <a:spcPct val="0"/>
        </a:spcAft>
        <a:buChar char="–"/>
        <a:defRPr sz="1200">
          <a:solidFill>
            <a:schemeClr val="tx1"/>
          </a:solidFill>
          <a:latin typeface="+mn-lt"/>
          <a:ea typeface="MS PGothic" panose="020B0600070205080204" pitchFamily="34" charset="-128"/>
          <a:cs typeface="ＭＳ Ｐゴシック" pitchFamily="-112" charset="-128"/>
        </a:defRPr>
      </a:lvl2pPr>
      <a:lvl3pPr marL="607219" indent="-171450" algn="l" rtl="0" eaLnBrk="0" fontAlgn="base" hangingPunct="0">
        <a:spcBef>
          <a:spcPts val="300"/>
        </a:spcBef>
        <a:spcAft>
          <a:spcPct val="0"/>
        </a:spcAft>
        <a:buChar char="•"/>
        <a:defRPr sz="1050">
          <a:solidFill>
            <a:schemeClr val="tx1"/>
          </a:solidFill>
          <a:latin typeface="+mn-lt"/>
          <a:ea typeface="MS PGothic" panose="020B0600070205080204" pitchFamily="34" charset="-128"/>
          <a:cs typeface="ＭＳ Ｐゴシック" pitchFamily="-112" charset="-128"/>
        </a:defRPr>
      </a:lvl3pPr>
      <a:lvl4pPr marL="771525"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4pPr>
      <a:lvl5pPr marL="900113"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5pPr>
      <a:lvl6pPr marL="1885950" indent="-171450" algn="l" rtl="0" eaLnBrk="1" fontAlgn="base" hangingPunct="1">
        <a:spcBef>
          <a:spcPct val="20000"/>
        </a:spcBef>
        <a:spcAft>
          <a:spcPct val="0"/>
        </a:spcAft>
        <a:defRPr sz="900">
          <a:solidFill>
            <a:schemeClr val="tx1"/>
          </a:solidFill>
          <a:latin typeface="+mn-lt"/>
          <a:ea typeface="+mn-ea"/>
        </a:defRPr>
      </a:lvl6pPr>
      <a:lvl7pPr marL="2228850" indent="-171450" algn="l" rtl="0" eaLnBrk="1" fontAlgn="base" hangingPunct="1">
        <a:spcBef>
          <a:spcPct val="20000"/>
        </a:spcBef>
        <a:spcAft>
          <a:spcPct val="0"/>
        </a:spcAft>
        <a:defRPr sz="900">
          <a:solidFill>
            <a:schemeClr val="tx1"/>
          </a:solidFill>
          <a:latin typeface="+mn-lt"/>
          <a:ea typeface="+mn-ea"/>
        </a:defRPr>
      </a:lvl7pPr>
      <a:lvl8pPr marL="2571750" indent="-171450" algn="l" rtl="0" eaLnBrk="1" fontAlgn="base" hangingPunct="1">
        <a:spcBef>
          <a:spcPct val="20000"/>
        </a:spcBef>
        <a:spcAft>
          <a:spcPct val="0"/>
        </a:spcAft>
        <a:defRPr sz="900">
          <a:solidFill>
            <a:schemeClr val="tx1"/>
          </a:solidFill>
          <a:latin typeface="+mn-lt"/>
          <a:ea typeface="+mn-ea"/>
        </a:defRPr>
      </a:lvl8pPr>
      <a:lvl9pPr marL="2914650" indent="-171450" algn="l" rtl="0" eaLnBrk="1" fontAlgn="base" hangingPunct="1">
        <a:spcBef>
          <a:spcPct val="20000"/>
        </a:spcBef>
        <a:spcAft>
          <a:spcPct val="0"/>
        </a:spcAft>
        <a:defRPr sz="900">
          <a:solidFill>
            <a:schemeClr val="tx1"/>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4"/>
          <p:cNvSpPr>
            <a:spLocks noGrp="1" noChangeArrowheads="1"/>
          </p:cNvSpPr>
          <p:nvPr>
            <p:ph type="title"/>
          </p:nvPr>
        </p:nvSpPr>
        <p:spPr>
          <a:xfrm>
            <a:off x="342900" y="198439"/>
            <a:ext cx="6172200" cy="731459"/>
          </a:xfrm>
        </p:spPr>
        <p:txBody>
          <a:bodyPr>
            <a:normAutofit fontScale="90000"/>
          </a:bodyPr>
          <a:lstStyle/>
          <a:p>
            <a:pPr marL="0" marR="0">
              <a:spcBef>
                <a:spcPts val="0"/>
              </a:spcBef>
              <a:spcAft>
                <a:spcPts val="300"/>
              </a:spcAft>
            </a:pPr>
            <a:r>
              <a:rPr lang="en-US" altLang="en-US" sz="1500" dirty="0"/>
              <a:t>IC17-001 		</a:t>
            </a:r>
            <a:br>
              <a:rPr lang="en-US" altLang="en-US" sz="1500" dirty="0"/>
            </a:br>
            <a:r>
              <a:rPr lang="en-US" sz="1600" b="1" kern="1400" dirty="0">
                <a:effectLst/>
                <a:latin typeface="+mn-lt"/>
                <a:ea typeface="Times New Roman" panose="02020603050405020304" pitchFamily="18" charset="0"/>
              </a:rPr>
              <a:t>IEEE 802 Network Enhancements for the Next Decade</a:t>
            </a:r>
            <a:br>
              <a:rPr lang="en-US" sz="1600" dirty="0">
                <a:effectLst/>
                <a:latin typeface="+mn-lt"/>
                <a:ea typeface="Times New Roman" panose="02020603050405020304" pitchFamily="18" charset="0"/>
              </a:rPr>
            </a:br>
            <a:r>
              <a:rPr lang="x-none" sz="1600" b="1" kern="1400" dirty="0">
                <a:effectLst/>
                <a:latin typeface="+mn-lt"/>
                <a:ea typeface="Times New Roman" panose="02020603050405020304" pitchFamily="18" charset="0"/>
              </a:rPr>
              <a:t>Industry Connections Activity </a:t>
            </a:r>
            <a:r>
              <a:rPr lang="en-US" sz="1600" b="1" kern="1400" dirty="0">
                <a:effectLst/>
                <a:latin typeface="+mn-lt"/>
                <a:ea typeface="Times New Roman" panose="02020603050405020304" pitchFamily="18" charset="0"/>
              </a:rPr>
              <a:t>(Nendica) </a:t>
            </a:r>
            <a:br>
              <a:rPr lang="en-US" sz="1800" dirty="0">
                <a:effectLst/>
                <a:latin typeface="+mn-lt"/>
                <a:ea typeface="Times New Roman" panose="02020603050405020304" pitchFamily="18" charset="0"/>
              </a:rPr>
            </a:br>
            <a:r>
              <a:rPr lang="en-US" altLang="en-US" sz="1500" dirty="0">
                <a:latin typeface="+mj-lt"/>
              </a:rPr>
              <a:t>Type: </a:t>
            </a:r>
            <a:r>
              <a:rPr lang="en-US" altLang="en-US" sz="1500" b="0" dirty="0">
                <a:solidFill>
                  <a:srgbClr val="FF0000"/>
                </a:solidFill>
                <a:latin typeface="+mj-lt"/>
              </a:rPr>
              <a:t>Individual</a:t>
            </a:r>
            <a:r>
              <a:rPr lang="en-US" altLang="en-US" sz="1500" dirty="0">
                <a:solidFill>
                  <a:srgbClr val="FF0000"/>
                </a:solidFill>
                <a:latin typeface="+mj-lt"/>
              </a:rPr>
              <a:t>  </a:t>
            </a:r>
            <a:r>
              <a:rPr lang="en-US" altLang="en-US" sz="1500" dirty="0">
                <a:latin typeface="+mj-lt"/>
              </a:rPr>
              <a:t>Report Date: 18 July 2024</a:t>
            </a:r>
            <a:endParaRPr lang="en-US" altLang="en-US" b="0" dirty="0">
              <a:solidFill>
                <a:srgbClr val="FF0000"/>
              </a:solidFill>
              <a:latin typeface="+mj-lt"/>
            </a:endParaRPr>
          </a:p>
        </p:txBody>
      </p:sp>
      <p:sp>
        <p:nvSpPr>
          <p:cNvPr id="19459" name="Rectangle 15"/>
          <p:cNvSpPr>
            <a:spLocks noGrp="1" noChangeArrowheads="1"/>
          </p:cNvSpPr>
          <p:nvPr>
            <p:ph idx="1"/>
          </p:nvPr>
        </p:nvSpPr>
        <p:spPr>
          <a:xfrm>
            <a:off x="342900" y="1038498"/>
            <a:ext cx="6172200" cy="3627522"/>
          </a:xfrm>
        </p:spPr>
        <p:txBody>
          <a:bodyPr>
            <a:normAutofit fontScale="70000" lnSpcReduction="20000"/>
          </a:bodyPr>
          <a:lstStyle/>
          <a:p>
            <a:pPr marL="171450" indent="-171450" eaLnBrk="1" hangingPunct="1">
              <a:buClr>
                <a:srgbClr val="00B5E2"/>
              </a:buClr>
              <a:buFont typeface="Wingdings" panose="05000000000000000000" pitchFamily="2" charset="2"/>
              <a:buChar char="q"/>
            </a:pPr>
            <a:r>
              <a:rPr lang="en-US" altLang="en-US" sz="1600" b="1" dirty="0">
                <a:latin typeface="+mn-lt"/>
              </a:rPr>
              <a:t>Chair</a:t>
            </a:r>
            <a:r>
              <a:rPr lang="en-US" altLang="en-US" sz="1600" dirty="0">
                <a:latin typeface="+mn-lt"/>
              </a:rPr>
              <a:t>: Roger Marks, Affiliation: EthAirNet Associates</a:t>
            </a:r>
          </a:p>
          <a:p>
            <a:pPr marL="171450" indent="-171450">
              <a:buClr>
                <a:srgbClr val="00B5E2"/>
              </a:buClr>
              <a:buFont typeface="Wingdings" panose="05000000000000000000" pitchFamily="2" charset="2"/>
              <a:buChar char="q"/>
            </a:pPr>
            <a:r>
              <a:rPr lang="en-US" altLang="en-US" sz="1600" b="1" dirty="0">
                <a:latin typeface="+mn-lt"/>
              </a:rPr>
              <a:t>Participants</a:t>
            </a:r>
            <a:r>
              <a:rPr lang="en-US" altLang="en-US" sz="1600" dirty="0">
                <a:latin typeface="+mn-lt"/>
              </a:rPr>
              <a:t>:  </a:t>
            </a:r>
            <a:r>
              <a:rPr lang="en-US" altLang="en-US" sz="1600" dirty="0">
                <a:solidFill>
                  <a:srgbClr val="FF0000"/>
                </a:solidFill>
                <a:latin typeface="+mn-lt"/>
              </a:rPr>
              <a:t>(optional list of names)</a:t>
            </a:r>
          </a:p>
          <a:p>
            <a:pPr marL="171450" indent="-171450">
              <a:buClr>
                <a:srgbClr val="00B5E2"/>
              </a:buClr>
              <a:buFont typeface="Wingdings" panose="05000000000000000000" pitchFamily="2" charset="2"/>
              <a:buChar char="q"/>
            </a:pPr>
            <a:r>
              <a:rPr lang="en-US" altLang="en-US" sz="1600" b="1" dirty="0">
                <a:latin typeface="+mn-lt"/>
              </a:rPr>
              <a:t>Procedures</a:t>
            </a:r>
            <a:r>
              <a:rPr lang="en-US" altLang="en-US" sz="1600" dirty="0">
                <a:latin typeface="+mn-lt"/>
              </a:rPr>
              <a:t>: </a:t>
            </a:r>
          </a:p>
          <a:p>
            <a:pPr marL="171450" indent="-171450" eaLnBrk="1" hangingPunct="1">
              <a:buClr>
                <a:srgbClr val="00B5E2"/>
              </a:buClr>
              <a:buFont typeface="Arial" panose="020B0604020202020204" pitchFamily="34" charset="0"/>
              <a:buChar char="•"/>
            </a:pPr>
            <a:r>
              <a:rPr lang="en-US" altLang="en-US" sz="1600" dirty="0">
                <a:latin typeface="+mn-lt"/>
              </a:rPr>
              <a:t>IEEE 802 Policies &amp; Procedures</a:t>
            </a:r>
          </a:p>
          <a:p>
            <a:pPr marL="171450" indent="-171450" eaLnBrk="1" hangingPunct="1">
              <a:buClr>
                <a:srgbClr val="00B5E2"/>
              </a:buClr>
              <a:buFont typeface="Arial" panose="020B0604020202020204" pitchFamily="34" charset="0"/>
              <a:buChar char="•"/>
            </a:pPr>
            <a:r>
              <a:rPr lang="en-US" altLang="en-US" sz="1600" dirty="0">
                <a:latin typeface="+mn-lt"/>
              </a:rPr>
              <a:t>IEEE 802 LMSC Operations Manual</a:t>
            </a:r>
          </a:p>
          <a:p>
            <a:pPr marL="171450" indent="-171450" eaLnBrk="1" hangingPunct="1">
              <a:buClr>
                <a:srgbClr val="00B5E2"/>
              </a:buClr>
              <a:buFont typeface="Arial" panose="020B0604020202020204" pitchFamily="34" charset="0"/>
              <a:buChar char="•"/>
            </a:pPr>
            <a:r>
              <a:rPr lang="en-US" altLang="en-US" sz="1600" dirty="0">
                <a:latin typeface="+mn-lt"/>
              </a:rPr>
              <a:t>IEEE 802 Working Group Policies &amp; Procedures</a:t>
            </a:r>
          </a:p>
          <a:p>
            <a:pPr marL="171450" indent="-171450" eaLnBrk="1" hangingPunct="1">
              <a:buClr>
                <a:srgbClr val="00B5E2"/>
              </a:buClr>
              <a:buFont typeface="Arial" panose="020B0604020202020204" pitchFamily="34" charset="0"/>
              <a:buChar char="•"/>
            </a:pPr>
            <a:r>
              <a:rPr lang="en-US" altLang="en-US" sz="1600" dirty="0">
                <a:latin typeface="+mn-lt"/>
              </a:rPr>
              <a:t>IEEE 802 </a:t>
            </a:r>
            <a:r>
              <a:rPr lang="en-US" altLang="en-US" sz="1600" dirty="0" err="1">
                <a:latin typeface="+mn-lt"/>
              </a:rPr>
              <a:t>Nendica</a:t>
            </a:r>
            <a:r>
              <a:rPr lang="en-US" altLang="en-US" sz="1600" dirty="0">
                <a:latin typeface="+mn-lt"/>
              </a:rPr>
              <a:t> Report Development Process</a:t>
            </a:r>
          </a:p>
          <a:p>
            <a:pPr defTabSz="169863" eaLnBrk="1" hangingPunct="1">
              <a:buClr>
                <a:srgbClr val="00B5E2"/>
              </a:buClr>
            </a:pPr>
            <a:r>
              <a:rPr lang="en-US" altLang="en-US" sz="1600" dirty="0">
                <a:latin typeface="+mn-lt"/>
              </a:rPr>
              <a:t>	&lt;https://1.ieee802.org/802-nendica/ieee-802-nendica-procedures&gt;</a:t>
            </a:r>
          </a:p>
          <a:p>
            <a:pPr marL="171450" indent="-171450" eaLnBrk="1" hangingPunct="1">
              <a:buClr>
                <a:srgbClr val="00B5E2"/>
              </a:buClr>
              <a:buFont typeface="Wingdings" panose="05000000000000000000" pitchFamily="2" charset="2"/>
              <a:buChar char="q"/>
            </a:pPr>
            <a:r>
              <a:rPr lang="en-US" altLang="en-US" sz="1600" b="1" dirty="0">
                <a:latin typeface="+mn-lt"/>
              </a:rPr>
              <a:t>Deliverables Listed in the Approved ICAID</a:t>
            </a:r>
            <a:r>
              <a:rPr lang="en-US" altLang="en-US" sz="1600" dirty="0">
                <a:latin typeface="+mn-lt"/>
              </a:rPr>
              <a:t>:</a:t>
            </a:r>
            <a:r>
              <a:rPr lang="en-US" altLang="en-US" sz="1600" b="1" dirty="0">
                <a:solidFill>
                  <a:srgbClr val="FF0000"/>
                </a:solidFill>
                <a:latin typeface="+mn-lt"/>
              </a:rPr>
              <a:t> </a:t>
            </a:r>
            <a:r>
              <a:rPr lang="en-US" altLang="en-US" sz="1600" dirty="0">
                <a:solidFill>
                  <a:srgbClr val="FF0000"/>
                </a:solidFill>
                <a:latin typeface="+mn-lt"/>
              </a:rPr>
              <a:t>(This section will be prepopulated by the Industry Connections Administrator. DO NOT MODIFY)</a:t>
            </a:r>
          </a:p>
          <a:p>
            <a:pPr marL="0" marR="0">
              <a:spcBef>
                <a:spcPts val="0"/>
              </a:spcBef>
              <a:spcAft>
                <a:spcPts val="0"/>
              </a:spcAft>
            </a:pPr>
            <a:endParaRPr lang="en-US" sz="1800" b="0" dirty="0">
              <a:effectLst/>
              <a:latin typeface="+mn-lt"/>
              <a:ea typeface="Times New Roman" panose="02020603050405020304" pitchFamily="18" charset="0"/>
            </a:endParaRPr>
          </a:p>
          <a:p>
            <a:pPr marL="0" marR="0">
              <a:spcBef>
                <a:spcPts val="0"/>
              </a:spcBef>
              <a:spcAft>
                <a:spcPts val="0"/>
              </a:spcAft>
            </a:pPr>
            <a:r>
              <a:rPr lang="en-US" sz="1800" b="0" dirty="0">
                <a:effectLst/>
                <a:latin typeface="+mn-lt"/>
                <a:ea typeface="Times New Roman" panose="02020603050405020304" pitchFamily="18" charset="0"/>
              </a:rPr>
              <a:t>Deliverables will be of two types:  </a:t>
            </a:r>
          </a:p>
          <a:p>
            <a:pPr marR="0" lvl="0">
              <a:spcBef>
                <a:spcPts val="0"/>
              </a:spcBef>
              <a:spcAft>
                <a:spcPts val="0"/>
              </a:spcAft>
            </a:pPr>
            <a:endParaRPr lang="en-US" sz="1800" b="0" dirty="0">
              <a:effectLst/>
              <a:latin typeface="+mn-lt"/>
              <a:ea typeface="Times New Roman" panose="02020603050405020304" pitchFamily="18" charset="0"/>
            </a:endParaRPr>
          </a:p>
          <a:p>
            <a:pPr marR="0" lvl="0">
              <a:spcBef>
                <a:spcPts val="0"/>
              </a:spcBef>
              <a:spcAft>
                <a:spcPts val="0"/>
              </a:spcAft>
            </a:pPr>
            <a:r>
              <a:rPr lang="en-US" sz="1800" b="0" dirty="0">
                <a:effectLst/>
                <a:latin typeface="+mn-lt"/>
                <a:ea typeface="Times New Roman" panose="02020603050405020304" pitchFamily="18" charset="0"/>
              </a:rPr>
              <a:t>1. Records of the meetings, including minutes and supporting documents, some of which </a:t>
            </a:r>
          </a:p>
          <a:p>
            <a:pPr marR="0" lvl="0">
              <a:spcBef>
                <a:spcPts val="0"/>
              </a:spcBef>
              <a:spcAft>
                <a:spcPts val="0"/>
              </a:spcAft>
            </a:pPr>
            <a:r>
              <a:rPr lang="en-US" sz="1800" b="0" dirty="0">
                <a:latin typeface="+mn-lt"/>
                <a:ea typeface="Times New Roman" panose="02020603050405020304" pitchFamily="18" charset="0"/>
              </a:rPr>
              <a:t>    </a:t>
            </a:r>
            <a:r>
              <a:rPr lang="en-US" sz="1800" b="0" dirty="0">
                <a:effectLst/>
                <a:latin typeface="+mn-lt"/>
                <a:ea typeface="Times New Roman" panose="02020603050405020304" pitchFamily="18" charset="0"/>
              </a:rPr>
              <a:t>may be prepared for delivery to other venues for purposes such as encouraging interest </a:t>
            </a:r>
          </a:p>
          <a:p>
            <a:pPr marR="0" lvl="0">
              <a:spcBef>
                <a:spcPts val="0"/>
              </a:spcBef>
              <a:spcAft>
                <a:spcPts val="0"/>
              </a:spcAft>
            </a:pPr>
            <a:r>
              <a:rPr lang="en-US" sz="1800" b="0" dirty="0">
                <a:latin typeface="+mn-lt"/>
                <a:ea typeface="Times New Roman" panose="02020603050405020304" pitchFamily="18" charset="0"/>
              </a:rPr>
              <a:t>    </a:t>
            </a:r>
            <a:r>
              <a:rPr lang="en-US" sz="1800" b="0" dirty="0">
                <a:effectLst/>
                <a:latin typeface="+mn-lt"/>
                <a:ea typeface="Times New Roman" panose="02020603050405020304" pitchFamily="18" charset="0"/>
              </a:rPr>
              <a:t>and participation</a:t>
            </a:r>
          </a:p>
          <a:p>
            <a:pPr marR="0" lvl="0">
              <a:spcBef>
                <a:spcPts val="0"/>
              </a:spcBef>
              <a:spcAft>
                <a:spcPts val="0"/>
              </a:spcAft>
            </a:pPr>
            <a:endParaRPr lang="en-US" sz="1800" b="0" dirty="0">
              <a:effectLst/>
              <a:latin typeface="+mn-lt"/>
              <a:ea typeface="Times New Roman" panose="02020603050405020304" pitchFamily="18" charset="0"/>
            </a:endParaRPr>
          </a:p>
          <a:p>
            <a:pPr marR="0" lvl="0">
              <a:spcBef>
                <a:spcPts val="0"/>
              </a:spcBef>
              <a:spcAft>
                <a:spcPts val="0"/>
              </a:spcAft>
            </a:pPr>
            <a:r>
              <a:rPr lang="en-US" sz="1800" b="0" dirty="0">
                <a:effectLst/>
                <a:latin typeface="+mn-lt"/>
                <a:ea typeface="Times New Roman" panose="02020603050405020304" pitchFamily="18" charset="0"/>
              </a:rPr>
              <a:t>2. A set of reports and other consensus outputs documenting the findings of the IC activity,       </a:t>
            </a:r>
          </a:p>
          <a:p>
            <a:pPr marR="0" lvl="0">
              <a:spcBef>
                <a:spcPts val="0"/>
              </a:spcBef>
              <a:spcAft>
                <a:spcPts val="0"/>
              </a:spcAft>
            </a:pPr>
            <a:r>
              <a:rPr lang="en-US" sz="1800" b="0" dirty="0">
                <a:latin typeface="+mn-lt"/>
                <a:ea typeface="Times New Roman" panose="02020603050405020304" pitchFamily="18" charset="0"/>
              </a:rPr>
              <a:t>    </a:t>
            </a:r>
            <a:r>
              <a:rPr lang="en-US" sz="1800" b="0" dirty="0">
                <a:effectLst/>
                <a:latin typeface="+mn-lt"/>
                <a:ea typeface="Times New Roman" panose="02020603050405020304" pitchFamily="18" charset="0"/>
              </a:rPr>
              <a:t>with recommendations regarding overviews of current industry practice and trends, new </a:t>
            </a:r>
          </a:p>
          <a:p>
            <a:pPr marR="0" lvl="0">
              <a:spcBef>
                <a:spcPts val="0"/>
              </a:spcBef>
              <a:spcAft>
                <a:spcPts val="0"/>
              </a:spcAft>
            </a:pPr>
            <a:r>
              <a:rPr lang="en-US" sz="1800" b="0" dirty="0">
                <a:latin typeface="+mn-lt"/>
                <a:ea typeface="Times New Roman" panose="02020603050405020304" pitchFamily="18" charset="0"/>
              </a:rPr>
              <a:t>    </a:t>
            </a:r>
            <a:r>
              <a:rPr lang="en-US" sz="1800" b="0" dirty="0">
                <a:effectLst/>
                <a:latin typeface="+mn-lt"/>
                <a:ea typeface="Times New Roman" panose="02020603050405020304" pitchFamily="18" charset="0"/>
              </a:rPr>
              <a:t>standardization topics, documentation of use cases and user needs for those topics, and     </a:t>
            </a:r>
          </a:p>
          <a:p>
            <a:pPr marR="0" lvl="0">
              <a:spcBef>
                <a:spcPts val="0"/>
              </a:spcBef>
              <a:spcAft>
                <a:spcPts val="0"/>
              </a:spcAft>
            </a:pPr>
            <a:r>
              <a:rPr lang="en-US" sz="1800" b="0" dirty="0">
                <a:latin typeface="+mn-lt"/>
                <a:ea typeface="Times New Roman" panose="02020603050405020304" pitchFamily="18" charset="0"/>
              </a:rPr>
              <a:t>    </a:t>
            </a:r>
            <a:r>
              <a:rPr lang="en-US" sz="1800" b="0" dirty="0">
                <a:effectLst/>
                <a:latin typeface="+mn-lt"/>
                <a:ea typeface="Times New Roman" panose="02020603050405020304" pitchFamily="18" charset="0"/>
              </a:rPr>
              <a:t>proposed organizational approaches to ensure effective participation from user    </a:t>
            </a:r>
          </a:p>
          <a:p>
            <a:pPr marR="0" lvl="0">
              <a:spcBef>
                <a:spcPts val="0"/>
              </a:spcBef>
              <a:spcAft>
                <a:spcPts val="0"/>
              </a:spcAft>
            </a:pPr>
            <a:r>
              <a:rPr lang="en-US" sz="1800" b="0" dirty="0">
                <a:effectLst/>
                <a:latin typeface="+mn-lt"/>
                <a:ea typeface="Times New Roman" panose="02020603050405020304" pitchFamily="18" charset="0"/>
              </a:rPr>
              <a:t>    communities</a:t>
            </a:r>
          </a:p>
          <a:p>
            <a:pPr marL="0" marR="0">
              <a:spcBef>
                <a:spcPts val="0"/>
              </a:spcBef>
              <a:spcAft>
                <a:spcPts val="0"/>
              </a:spcAft>
            </a:pPr>
            <a:r>
              <a:rPr lang="en-US" sz="2100" dirty="0">
                <a:effectLst/>
                <a:latin typeface="+mn-lt"/>
                <a:ea typeface="Times New Roman" panose="02020603050405020304" pitchFamily="18" charset="0"/>
              </a:rPr>
              <a:t> </a:t>
            </a:r>
          </a:p>
          <a:p>
            <a:pPr eaLnBrk="1" hangingPunct="1"/>
            <a:endParaRPr lang="en-US" altLang="en-US" dirty="0"/>
          </a:p>
        </p:txBody>
      </p:sp>
      <p:sp>
        <p:nvSpPr>
          <p:cNvPr id="19460" name="Slide Number Placeholder 6"/>
          <p:cNvSpPr>
            <a:spLocks noGrp="1"/>
          </p:cNvSpPr>
          <p:nvPr>
            <p:ph type="sldNum" sz="quarter" idx="4294967295"/>
          </p:nvPr>
        </p:nvSpPr>
        <p:spPr>
          <a:xfrm>
            <a:off x="6350794" y="4666019"/>
            <a:ext cx="328612" cy="171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8021CC93-CE8E-470A-B951-6C2146856566}" type="slidenum">
              <a:rPr lang="en-US" altLang="en-US" sz="600">
                <a:solidFill>
                  <a:srgbClr val="000000"/>
                </a:solidFill>
              </a:rPr>
              <a:pPr/>
              <a:t>1</a:t>
            </a:fld>
            <a:endParaRPr lang="en-US" altLang="en-US" sz="600">
              <a:solidFill>
                <a:srgbClr val="000000"/>
              </a:solidFill>
            </a:endParaRPr>
          </a:p>
        </p:txBody>
      </p:sp>
      <p:sp>
        <p:nvSpPr>
          <p:cNvPr id="5" name="Footer Placeholder 1">
            <a:extLst>
              <a:ext uri="{FF2B5EF4-FFF2-40B4-BE49-F238E27FC236}">
                <a16:creationId xmlns:a16="http://schemas.microsoft.com/office/drawing/2014/main" id="{15897CCF-8F3E-3E03-961D-107EBD90D88E}"/>
              </a:ext>
            </a:extLst>
          </p:cNvPr>
          <p:cNvSpPr txBox="1">
            <a:spLocks/>
          </p:cNvSpPr>
          <p:nvPr/>
        </p:nvSpPr>
        <p:spPr>
          <a:xfrm>
            <a:off x="1250480" y="64855"/>
            <a:ext cx="5541031" cy="267166"/>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802.1-24-0039-00-ICne</a:t>
            </a:r>
          </a:p>
        </p:txBody>
      </p:sp>
      <p:sp>
        <p:nvSpPr>
          <p:cNvPr id="2" name="TextBox 1">
            <a:extLst>
              <a:ext uri="{FF2B5EF4-FFF2-40B4-BE49-F238E27FC236}">
                <a16:creationId xmlns:a16="http://schemas.microsoft.com/office/drawing/2014/main" id="{B6182383-060D-5199-635F-AA1CCA7140B9}"/>
              </a:ext>
            </a:extLst>
          </p:cNvPr>
          <p:cNvSpPr txBox="1"/>
          <p:nvPr/>
        </p:nvSpPr>
        <p:spPr>
          <a:xfrm>
            <a:off x="4367964" y="360621"/>
            <a:ext cx="2423547" cy="584775"/>
          </a:xfrm>
          <a:prstGeom prst="rect">
            <a:avLst/>
          </a:prstGeom>
          <a:noFill/>
        </p:spPr>
        <p:txBody>
          <a:bodyPr wrap="square" rtlCol="0">
            <a:spAutoFit/>
          </a:bodyPr>
          <a:lstStyle/>
          <a:p>
            <a:pPr algn="ctr"/>
            <a:r>
              <a:rPr lang="en-US" sz="3200" dirty="0">
                <a:highlight>
                  <a:srgbClr val="FFFF00"/>
                </a:highlight>
              </a:rPr>
              <a:t>DRAFT</a:t>
            </a:r>
          </a:p>
        </p:txBody>
      </p:sp>
    </p:spTree>
    <p:extLst>
      <p:ext uri="{BB962C8B-B14F-4D97-AF65-F5344CB8AC3E}">
        <p14:creationId xmlns:p14="http://schemas.microsoft.com/office/powerpoint/2010/main" val="203390104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342900" y="274639"/>
            <a:ext cx="6172200" cy="508025"/>
          </a:xfrm>
        </p:spPr>
        <p:txBody>
          <a:bodyPr>
            <a:normAutofit fontScale="90000"/>
          </a:bodyPr>
          <a:lstStyle/>
          <a:p>
            <a:pPr eaLnBrk="1" hangingPunct="1"/>
            <a:r>
              <a:rPr lang="en-US" altLang="en-US" sz="1400" dirty="0">
                <a:latin typeface="+mn-lt"/>
              </a:rPr>
              <a:t>IC17-001 		</a:t>
            </a:r>
            <a:br>
              <a:rPr lang="en-US" altLang="en-US" sz="1400" dirty="0">
                <a:latin typeface="+mn-lt"/>
              </a:rPr>
            </a:br>
            <a:r>
              <a:rPr lang="en-US" sz="1600" b="1" kern="1400" dirty="0">
                <a:effectLst/>
                <a:latin typeface="+mn-lt"/>
                <a:ea typeface="Times New Roman" panose="02020603050405020304" pitchFamily="18" charset="0"/>
              </a:rPr>
              <a:t>IEEE 802 Network Enhancements for the Next Decade</a:t>
            </a:r>
            <a:br>
              <a:rPr lang="en-US" sz="1600" dirty="0">
                <a:effectLst/>
                <a:latin typeface="+mn-lt"/>
                <a:ea typeface="Times New Roman" panose="02020603050405020304" pitchFamily="18" charset="0"/>
              </a:rPr>
            </a:br>
            <a:r>
              <a:rPr lang="x-none" sz="1600" b="1" kern="1400" dirty="0">
                <a:effectLst/>
                <a:latin typeface="+mn-lt"/>
                <a:ea typeface="Times New Roman" panose="02020603050405020304" pitchFamily="18" charset="0"/>
              </a:rPr>
              <a:t>Industry Connections Activity </a:t>
            </a:r>
            <a:r>
              <a:rPr lang="en-US" sz="1600" b="1" kern="1400" dirty="0">
                <a:effectLst/>
                <a:latin typeface="+mn-lt"/>
                <a:ea typeface="Times New Roman" panose="02020603050405020304" pitchFamily="18" charset="0"/>
              </a:rPr>
              <a:t>(</a:t>
            </a:r>
            <a:r>
              <a:rPr lang="en-US" sz="1600" b="1" kern="1400" dirty="0" err="1">
                <a:effectLst/>
                <a:latin typeface="+mn-lt"/>
                <a:ea typeface="Times New Roman" panose="02020603050405020304" pitchFamily="18" charset="0"/>
              </a:rPr>
              <a:t>Nendica</a:t>
            </a:r>
            <a:r>
              <a:rPr lang="en-US" sz="1600" b="1" kern="1400" dirty="0">
                <a:effectLst/>
                <a:latin typeface="Montserrat Medium" panose="020B0604020202020204" pitchFamily="2" charset="0"/>
                <a:ea typeface="Times New Roman" panose="02020603050405020304" pitchFamily="18" charset="0"/>
              </a:rPr>
              <a:t>)</a:t>
            </a:r>
            <a:endParaRPr lang="en-US" altLang="en-US" b="0" dirty="0">
              <a:solidFill>
                <a:srgbClr val="FF0000"/>
              </a:solidFill>
            </a:endParaRPr>
          </a:p>
        </p:txBody>
      </p:sp>
      <p:sp>
        <p:nvSpPr>
          <p:cNvPr id="20483" name="Rectangle 15"/>
          <p:cNvSpPr>
            <a:spLocks noGrp="1" noChangeArrowheads="1"/>
          </p:cNvSpPr>
          <p:nvPr>
            <p:ph idx="1"/>
          </p:nvPr>
        </p:nvSpPr>
        <p:spPr>
          <a:xfrm>
            <a:off x="342900" y="867905"/>
            <a:ext cx="6274876" cy="3397707"/>
          </a:xfrm>
        </p:spPr>
        <p:txBody>
          <a:bodyPr>
            <a:normAutofit/>
          </a:bodyPr>
          <a:lstStyle/>
          <a:p>
            <a:pPr marL="171450" indent="-171450" eaLnBrk="1" hangingPunct="1">
              <a:buClr>
                <a:srgbClr val="00B5E2"/>
              </a:buClr>
              <a:buFont typeface="Wingdings" panose="05000000000000000000" pitchFamily="2" charset="2"/>
              <a:buChar char="q"/>
            </a:pPr>
            <a:r>
              <a:rPr lang="en-US" altLang="en-US" b="1" dirty="0"/>
              <a:t>Status of Deliverables:</a:t>
            </a:r>
            <a:r>
              <a:rPr lang="en-US" altLang="en-US" dirty="0"/>
              <a:t> </a:t>
            </a:r>
          </a:p>
          <a:p>
            <a:pPr marL="171450" lvl="1" indent="-171450" eaLnBrk="1" hangingPunct="1">
              <a:buClr>
                <a:srgbClr val="00B5E2"/>
              </a:buClr>
              <a:buFont typeface="Arial" panose="020B0604020202020204" pitchFamily="34" charset="0"/>
              <a:buChar char="•"/>
            </a:pPr>
            <a:r>
              <a:rPr lang="en-US" altLang="en-US" dirty="0">
                <a:solidFill>
                  <a:srgbClr val="FF0000"/>
                </a:solidFill>
              </a:rPr>
              <a:t>List the status and target completion date for each deliverable </a:t>
            </a:r>
          </a:p>
          <a:p>
            <a:pPr marL="171450" lvl="1" indent="-171450" eaLnBrk="1" hangingPunct="1">
              <a:buClr>
                <a:srgbClr val="00B5E2"/>
              </a:buClr>
              <a:buFont typeface="Arial" panose="020B0604020202020204" pitchFamily="34" charset="0"/>
              <a:buChar char="•"/>
            </a:pPr>
            <a:r>
              <a:rPr lang="en-US" altLang="en-US" dirty="0">
                <a:solidFill>
                  <a:srgbClr val="FF0000"/>
                </a:solidFill>
              </a:rPr>
              <a:t>Provide % of completion per deliverable</a:t>
            </a:r>
          </a:p>
          <a:p>
            <a:pPr marL="171450" lvl="1" indent="-171450" eaLnBrk="1" hangingPunct="1">
              <a:buClr>
                <a:srgbClr val="00B5E2"/>
              </a:buClr>
              <a:buFont typeface="Arial" panose="020B0604020202020204" pitchFamily="34" charset="0"/>
              <a:buChar char="•"/>
            </a:pPr>
            <a:r>
              <a:rPr lang="en-US" altLang="en-US" dirty="0">
                <a:solidFill>
                  <a:srgbClr val="FF0000"/>
                </a:solidFill>
              </a:rPr>
              <a:t>Provide a brief description of the % completed</a:t>
            </a:r>
          </a:p>
          <a:p>
            <a:pPr marL="171450" lvl="1" indent="-171450" eaLnBrk="1" hangingPunct="1">
              <a:buClr>
                <a:srgbClr val="00B5E2"/>
              </a:buClr>
              <a:buFont typeface="Arial" panose="020B0604020202020204" pitchFamily="34" charset="0"/>
              <a:buChar char="•"/>
            </a:pPr>
            <a:endParaRPr lang="en-US" altLang="en-US" sz="1200" dirty="0">
              <a:solidFill>
                <a:srgbClr val="FF0000"/>
              </a:solidFill>
              <a:latin typeface="+mn-lt"/>
            </a:endParaRPr>
          </a:p>
          <a:p>
            <a:pPr marL="0" marR="0">
              <a:spcBef>
                <a:spcPts val="0"/>
              </a:spcBef>
              <a:spcAft>
                <a:spcPts val="0"/>
              </a:spcAft>
            </a:pPr>
            <a:r>
              <a:rPr lang="en-US" b="0" dirty="0">
                <a:effectLst/>
                <a:latin typeface="+mn-lt"/>
                <a:ea typeface="Times New Roman" panose="02020603050405020304" pitchFamily="18" charset="0"/>
              </a:rPr>
              <a:t>Deliverables will be of two types:  </a:t>
            </a:r>
          </a:p>
          <a:p>
            <a:pPr marR="0" lvl="0">
              <a:spcBef>
                <a:spcPts val="0"/>
              </a:spcBef>
              <a:spcAft>
                <a:spcPts val="0"/>
              </a:spcAft>
            </a:pPr>
            <a:endParaRPr lang="en-US" b="0" dirty="0">
              <a:effectLst/>
              <a:latin typeface="+mn-lt"/>
              <a:ea typeface="Times New Roman" panose="02020603050405020304" pitchFamily="18" charset="0"/>
            </a:endParaRPr>
          </a:p>
          <a:p>
            <a:pPr marR="0" lvl="0">
              <a:spcBef>
                <a:spcPts val="0"/>
              </a:spcBef>
              <a:spcAft>
                <a:spcPts val="0"/>
              </a:spcAft>
            </a:pPr>
            <a:r>
              <a:rPr lang="en-US" b="0" dirty="0">
                <a:effectLst/>
                <a:latin typeface="+mn-lt"/>
                <a:ea typeface="Times New Roman" panose="02020603050405020304" pitchFamily="18" charset="0"/>
              </a:rPr>
              <a:t>1. Records of the meetings, including minutes and supporting documents, some of which may be prepared for delivery to other venues for purposes such as encouraging interest and participation –  </a:t>
            </a:r>
            <a:r>
              <a:rPr lang="en-US" b="0" dirty="0">
                <a:solidFill>
                  <a:srgbClr val="FF0000"/>
                </a:solidFill>
                <a:effectLst/>
                <a:latin typeface="+mn-lt"/>
                <a:ea typeface="Times New Roman" panose="02020603050405020304" pitchFamily="18" charset="0"/>
              </a:rPr>
              <a:t>100% Complete</a:t>
            </a:r>
          </a:p>
          <a:p>
            <a:pPr marR="0" lvl="0">
              <a:spcBef>
                <a:spcPts val="0"/>
              </a:spcBef>
              <a:spcAft>
                <a:spcPts val="0"/>
              </a:spcAft>
            </a:pPr>
            <a:endParaRPr lang="en-US" b="0" dirty="0">
              <a:latin typeface="+mn-lt"/>
              <a:ea typeface="Times New Roman" panose="02020603050405020304" pitchFamily="18" charset="0"/>
            </a:endParaRPr>
          </a:p>
          <a:p>
            <a:pPr marR="0" lvl="0">
              <a:spcBef>
                <a:spcPts val="0"/>
              </a:spcBef>
              <a:spcAft>
                <a:spcPts val="0"/>
              </a:spcAft>
            </a:pPr>
            <a:endParaRPr lang="en-US" b="0" dirty="0">
              <a:latin typeface="+mn-lt"/>
              <a:ea typeface="Times New Roman" panose="02020603050405020304" pitchFamily="18" charset="0"/>
            </a:endParaRPr>
          </a:p>
          <a:p>
            <a:pPr marR="0" lvl="0" defTabSz="115888">
              <a:spcBef>
                <a:spcPts val="0"/>
              </a:spcBef>
              <a:spcAft>
                <a:spcPts val="0"/>
              </a:spcAft>
            </a:pPr>
            <a:r>
              <a:rPr lang="en-US" b="0" dirty="0">
                <a:effectLst/>
                <a:latin typeface="+mn-lt"/>
                <a:ea typeface="Times New Roman" panose="02020603050405020304" pitchFamily="18" charset="0"/>
              </a:rPr>
              <a:t>2. A set of reports and other consensus outputs documenting the findings of the IC activity, with recommendations regarding overviews of current industry practice and trends, new standardization topics, documentation of use cases and user needs for those topics, and proposed organizational approaches to ensure effective participation from user communities -	</a:t>
            </a:r>
            <a:r>
              <a:rPr lang="en-US" b="0" dirty="0">
                <a:solidFill>
                  <a:srgbClr val="FF0000"/>
                </a:solidFill>
                <a:effectLst/>
                <a:latin typeface="+mn-lt"/>
                <a:ea typeface="Times New Roman" panose="02020603050405020304" pitchFamily="18" charset="0"/>
              </a:rPr>
              <a:t>  100</a:t>
            </a:r>
            <a:r>
              <a:rPr lang="en-US" b="0" dirty="0">
                <a:solidFill>
                  <a:srgbClr val="FF0000"/>
                </a:solidFill>
                <a:latin typeface="+mn-lt"/>
                <a:ea typeface="Times New Roman" panose="02020603050405020304" pitchFamily="18" charset="0"/>
              </a:rPr>
              <a:t>% Complete; making preparations in anticipation of beginning work on a new </a:t>
            </a:r>
            <a:r>
              <a:rPr lang="en-US" b="0" dirty="0" err="1">
                <a:solidFill>
                  <a:srgbClr val="FF0000"/>
                </a:solidFill>
                <a:latin typeface="+mn-lt"/>
                <a:ea typeface="Times New Roman" panose="02020603050405020304" pitchFamily="18" charset="0"/>
              </a:rPr>
              <a:t>Nendica</a:t>
            </a:r>
            <a:r>
              <a:rPr lang="en-US" b="0" dirty="0">
                <a:solidFill>
                  <a:srgbClr val="FF0000"/>
                </a:solidFill>
                <a:latin typeface="+mn-lt"/>
                <a:ea typeface="Times New Roman" panose="02020603050405020304" pitchFamily="18" charset="0"/>
              </a:rPr>
              <a:t> report on “AI Computing Networks.”</a:t>
            </a:r>
          </a:p>
          <a:p>
            <a:pPr marR="0" lvl="0" defTabSz="115888">
              <a:spcBef>
                <a:spcPts val="0"/>
              </a:spcBef>
              <a:spcAft>
                <a:spcPts val="0"/>
              </a:spcAft>
            </a:pPr>
            <a:endParaRPr lang="en-US" altLang="en-US" b="1" dirty="0"/>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2</a:t>
            </a:fld>
            <a:endParaRPr lang="en-US" altLang="en-US" sz="600" dirty="0">
              <a:solidFill>
                <a:srgbClr val="000000"/>
              </a:solidFill>
            </a:endParaRPr>
          </a:p>
        </p:txBody>
      </p:sp>
    </p:spTree>
    <p:extLst>
      <p:ext uri="{BB962C8B-B14F-4D97-AF65-F5344CB8AC3E}">
        <p14:creationId xmlns:p14="http://schemas.microsoft.com/office/powerpoint/2010/main" val="190010904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342900" y="274639"/>
            <a:ext cx="6172200" cy="508025"/>
          </a:xfrm>
        </p:spPr>
        <p:txBody>
          <a:bodyPr>
            <a:normAutofit fontScale="90000"/>
          </a:bodyPr>
          <a:lstStyle/>
          <a:p>
            <a:pPr eaLnBrk="1" hangingPunct="1"/>
            <a:r>
              <a:rPr lang="en-US" altLang="en-US" sz="1400" dirty="0">
                <a:latin typeface="+mn-lt"/>
              </a:rPr>
              <a:t>IC17-001 		</a:t>
            </a:r>
            <a:br>
              <a:rPr lang="en-US" altLang="en-US" sz="1400" dirty="0">
                <a:latin typeface="+mn-lt"/>
              </a:rPr>
            </a:br>
            <a:r>
              <a:rPr lang="en-US" sz="1600" b="1" kern="1400" dirty="0">
                <a:effectLst/>
                <a:latin typeface="+mn-lt"/>
                <a:ea typeface="Times New Roman" panose="02020603050405020304" pitchFamily="18" charset="0"/>
              </a:rPr>
              <a:t>IEEE 802 Network Enhancements for the Next Decade</a:t>
            </a:r>
            <a:br>
              <a:rPr lang="en-US" sz="1600" dirty="0">
                <a:effectLst/>
                <a:latin typeface="+mn-lt"/>
                <a:ea typeface="Times New Roman" panose="02020603050405020304" pitchFamily="18" charset="0"/>
              </a:rPr>
            </a:br>
            <a:r>
              <a:rPr lang="x-none" sz="1600" b="1" kern="1400" dirty="0">
                <a:effectLst/>
                <a:latin typeface="+mn-lt"/>
                <a:ea typeface="Times New Roman" panose="02020603050405020304" pitchFamily="18" charset="0"/>
              </a:rPr>
              <a:t>Industry Connections Activity </a:t>
            </a:r>
            <a:r>
              <a:rPr lang="en-US" sz="1600" b="1" kern="1400" dirty="0">
                <a:effectLst/>
                <a:latin typeface="+mn-lt"/>
                <a:ea typeface="Times New Roman" panose="02020603050405020304" pitchFamily="18" charset="0"/>
              </a:rPr>
              <a:t>(</a:t>
            </a:r>
            <a:r>
              <a:rPr lang="en-US" sz="1600" b="1" kern="1400" dirty="0" err="1">
                <a:effectLst/>
                <a:latin typeface="+mn-lt"/>
                <a:ea typeface="Times New Roman" panose="02020603050405020304" pitchFamily="18" charset="0"/>
              </a:rPr>
              <a:t>Nendica</a:t>
            </a:r>
            <a:r>
              <a:rPr lang="en-US" sz="1600" b="1" kern="1400" dirty="0">
                <a:effectLst/>
                <a:latin typeface="+mn-lt"/>
                <a:ea typeface="Times New Roman" panose="02020603050405020304" pitchFamily="18" charset="0"/>
              </a:rPr>
              <a:t>)</a:t>
            </a:r>
            <a:endParaRPr lang="en-US" altLang="en-US" b="0" dirty="0">
              <a:solidFill>
                <a:srgbClr val="FF0000"/>
              </a:solidFill>
              <a:latin typeface="+mn-lt"/>
            </a:endParaRPr>
          </a:p>
        </p:txBody>
      </p:sp>
      <p:sp>
        <p:nvSpPr>
          <p:cNvPr id="20483" name="Rectangle 15"/>
          <p:cNvSpPr>
            <a:spLocks noGrp="1" noChangeArrowheads="1"/>
          </p:cNvSpPr>
          <p:nvPr>
            <p:ph idx="1"/>
          </p:nvPr>
        </p:nvSpPr>
        <p:spPr>
          <a:xfrm>
            <a:off x="342900" y="867905"/>
            <a:ext cx="6172200" cy="3397707"/>
          </a:xfrm>
        </p:spPr>
        <p:txBody>
          <a:bodyPr>
            <a:normAutofit/>
          </a:bodyPr>
          <a:lstStyle/>
          <a:p>
            <a:pPr marL="171450" indent="-171450">
              <a:buClr>
                <a:srgbClr val="00B5E2"/>
              </a:buClr>
              <a:buFont typeface="Wingdings" panose="05000000000000000000" pitchFamily="2" charset="2"/>
              <a:buChar char="q"/>
            </a:pPr>
            <a:r>
              <a:rPr lang="en-US" altLang="en-US" dirty="0">
                <a:latin typeface="+mj-lt"/>
              </a:rPr>
              <a:t>Additional Accomplishments: </a:t>
            </a:r>
            <a:r>
              <a:rPr lang="en-US" altLang="en-US" dirty="0">
                <a:highlight>
                  <a:srgbClr val="FFFF00"/>
                </a:highlight>
                <a:latin typeface="+mj-lt"/>
              </a:rPr>
              <a:t>Provide links</a:t>
            </a:r>
          </a:p>
          <a:p>
            <a:pPr marL="171450" lvl="1" indent="-171450">
              <a:buClr>
                <a:srgbClr val="00B5E2"/>
              </a:buClr>
              <a:buFont typeface="Arial" panose="020B0604020202020204" pitchFamily="34" charset="0"/>
              <a:buChar char="•"/>
            </a:pPr>
            <a:r>
              <a:rPr lang="en-US" altLang="en-US" dirty="0">
                <a:solidFill>
                  <a:srgbClr val="FF0000"/>
                </a:solidFill>
                <a:latin typeface="+mj-lt"/>
              </a:rPr>
              <a:t>New project proposals for vetting &lt;https://</a:t>
            </a:r>
            <a:r>
              <a:rPr lang="en-US" altLang="en-US" dirty="0" err="1">
                <a:solidFill>
                  <a:srgbClr val="FF0000"/>
                </a:solidFill>
                <a:latin typeface="+mj-lt"/>
              </a:rPr>
              <a:t>mentor.ieee.org</a:t>
            </a:r>
            <a:r>
              <a:rPr lang="en-US" altLang="en-US" dirty="0">
                <a:solidFill>
                  <a:srgbClr val="FF0000"/>
                </a:solidFill>
                <a:latin typeface="+mj-lt"/>
              </a:rPr>
              <a:t>/802.1/</a:t>
            </a:r>
            <a:r>
              <a:rPr lang="en-US" altLang="en-US" dirty="0" err="1">
                <a:solidFill>
                  <a:srgbClr val="FF0000"/>
                </a:solidFill>
                <a:latin typeface="+mj-lt"/>
              </a:rPr>
              <a:t>documents?is_group</a:t>
            </a:r>
            <a:r>
              <a:rPr lang="en-US" altLang="en-US" dirty="0">
                <a:solidFill>
                  <a:srgbClr val="FF0000"/>
                </a:solidFill>
                <a:latin typeface="+mj-lt"/>
              </a:rPr>
              <a:t>=</a:t>
            </a:r>
            <a:r>
              <a:rPr lang="en-US" altLang="en-US" dirty="0" err="1">
                <a:solidFill>
                  <a:srgbClr val="FF0000"/>
                </a:solidFill>
                <a:latin typeface="+mj-lt"/>
              </a:rPr>
              <a:t>ICne</a:t>
            </a:r>
            <a:r>
              <a:rPr lang="en-US" altLang="en-US" dirty="0">
                <a:solidFill>
                  <a:srgbClr val="FF0000"/>
                </a:solidFill>
                <a:latin typeface="+mj-lt"/>
              </a:rPr>
              <a:t>&gt;:</a:t>
            </a:r>
          </a:p>
          <a:p>
            <a:pPr marL="253604" lvl="2" indent="-171450">
              <a:buClr>
                <a:srgbClr val="00B5E2"/>
              </a:buClr>
              <a:buFont typeface="Arial" panose="020B0604020202020204" pitchFamily="34" charset="0"/>
              <a:buChar char="•"/>
            </a:pPr>
            <a:r>
              <a:rPr lang="en-US" altLang="en-US" i="1" dirty="0">
                <a:solidFill>
                  <a:srgbClr val="FF0000"/>
                </a:solidFill>
                <a:latin typeface="+mj-lt"/>
              </a:rPr>
              <a:t>Informative Annex Project Proposal for IEEE Std 802.1CB Sequence Recovery Function Configuration</a:t>
            </a:r>
          </a:p>
          <a:p>
            <a:pPr marL="253604" lvl="2" indent="-171450">
              <a:buClr>
                <a:srgbClr val="00B5E2"/>
              </a:buClr>
              <a:buFont typeface="Arial" panose="020B0604020202020204" pitchFamily="34" charset="0"/>
              <a:buChar char="•"/>
            </a:pPr>
            <a:r>
              <a:rPr lang="en-US" altLang="en-US" i="1" dirty="0">
                <a:solidFill>
                  <a:srgbClr val="FF0000"/>
                </a:solidFill>
                <a:latin typeface="+mj-lt"/>
              </a:rPr>
              <a:t>Reference Delay based One-way Delay Measurement</a:t>
            </a:r>
          </a:p>
          <a:p>
            <a:pPr marL="253604" lvl="2" indent="-171450">
              <a:buClr>
                <a:srgbClr val="00B5E2"/>
              </a:buClr>
              <a:buFont typeface="Arial" panose="020B0604020202020204" pitchFamily="34" charset="0"/>
              <a:buChar char="•"/>
            </a:pPr>
            <a:r>
              <a:rPr lang="en-US" altLang="en-US" i="1" dirty="0">
                <a:solidFill>
                  <a:srgbClr val="FF0000"/>
                </a:solidFill>
                <a:latin typeface="+mj-lt"/>
              </a:rPr>
              <a:t>Congestion Signaling (CSIG)</a:t>
            </a:r>
          </a:p>
          <a:p>
            <a:pPr marL="253604" lvl="2" indent="-171450">
              <a:buClr>
                <a:srgbClr val="00B5E2"/>
              </a:buClr>
              <a:buFont typeface="Arial" panose="020B0604020202020204" pitchFamily="34" charset="0"/>
              <a:buChar char="•"/>
            </a:pPr>
            <a:r>
              <a:rPr lang="en-US" altLang="en-US" i="1" dirty="0">
                <a:solidFill>
                  <a:srgbClr val="FF0000"/>
                </a:solidFill>
                <a:latin typeface="+mj-lt"/>
              </a:rPr>
              <a:t>Effective Performance Management in TSN</a:t>
            </a:r>
            <a:endParaRPr lang="en-US" altLang="en-US" dirty="0">
              <a:solidFill>
                <a:srgbClr val="FF0000"/>
              </a:solidFill>
              <a:latin typeface="+mj-lt"/>
            </a:endParaRPr>
          </a:p>
          <a:p>
            <a:pPr marL="0" lvl="1" indent="0">
              <a:buClr>
                <a:srgbClr val="00B5E2"/>
              </a:buClr>
            </a:pPr>
            <a:endParaRPr lang="en-US" altLang="en-US" dirty="0">
              <a:solidFill>
                <a:srgbClr val="FF0000"/>
              </a:solidFill>
              <a:latin typeface="+mj-lt"/>
            </a:endParaRPr>
          </a:p>
          <a:p>
            <a:pPr marL="171450" indent="-171450">
              <a:buClr>
                <a:srgbClr val="00B5E2"/>
              </a:buClr>
              <a:buFont typeface="Wingdings" panose="05000000000000000000" pitchFamily="2" charset="2"/>
              <a:buChar char="q"/>
            </a:pPr>
            <a:r>
              <a:rPr lang="en-US" altLang="en-US" dirty="0">
                <a:latin typeface="+mj-lt"/>
              </a:rPr>
              <a:t>Future Meetings: </a:t>
            </a:r>
            <a:r>
              <a:rPr lang="en-US" altLang="en-US" b="0" dirty="0">
                <a:solidFill>
                  <a:srgbClr val="FF0000"/>
                </a:solidFill>
                <a:latin typeface="+mj-lt"/>
              </a:rPr>
              <a:t>alternate Thursdays, 08:00-10:00 ET</a:t>
            </a:r>
          </a:p>
          <a:p>
            <a:pPr marL="171450" indent="-171450">
              <a:buClr>
                <a:srgbClr val="00B5E2"/>
              </a:buClr>
              <a:buFont typeface="Wingdings" panose="05000000000000000000" pitchFamily="2" charset="2"/>
              <a:buChar char="q"/>
            </a:pPr>
            <a:r>
              <a:rPr lang="en-US" altLang="en-US" dirty="0">
                <a:latin typeface="+mj-lt"/>
              </a:rPr>
              <a:t>Minutes: </a:t>
            </a:r>
            <a:r>
              <a:rPr lang="en-US" altLang="en-US" b="0" dirty="0">
                <a:solidFill>
                  <a:srgbClr val="FF0000"/>
                </a:solidFill>
                <a:latin typeface="+mj-lt"/>
              </a:rPr>
              <a:t>https://1.ieee802.org/802-nendica/</a:t>
            </a:r>
            <a:r>
              <a:rPr lang="en-US" altLang="en-US" b="0" dirty="0" err="1">
                <a:solidFill>
                  <a:srgbClr val="FF0000"/>
                </a:solidFill>
                <a:latin typeface="+mj-lt"/>
              </a:rPr>
              <a:t>nendica</a:t>
            </a:r>
            <a:r>
              <a:rPr lang="en-US" altLang="en-US" b="0" dirty="0">
                <a:solidFill>
                  <a:srgbClr val="FF0000"/>
                </a:solidFill>
                <a:latin typeface="+mj-lt"/>
              </a:rPr>
              <a:t>-meetings/</a:t>
            </a:r>
          </a:p>
          <a:p>
            <a:pPr marL="171450" indent="-171450">
              <a:buClr>
                <a:srgbClr val="00B5E2"/>
              </a:buClr>
              <a:buFont typeface="Wingdings" panose="05000000000000000000" pitchFamily="2" charset="2"/>
              <a:buChar char="q"/>
            </a:pPr>
            <a:r>
              <a:rPr lang="en-US" altLang="en-US" dirty="0">
                <a:latin typeface="+mj-lt"/>
              </a:rPr>
              <a:t>Issues: </a:t>
            </a:r>
            <a:r>
              <a:rPr lang="en-US" altLang="en-US" b="0" dirty="0">
                <a:solidFill>
                  <a:srgbClr val="FF0000"/>
                </a:solidFill>
                <a:latin typeface="+mj-lt"/>
              </a:rPr>
              <a:t>[Any major issues to be addressed; Any areas where the IEEE-SA Industry Connections Committee (</a:t>
            </a:r>
            <a:r>
              <a:rPr lang="en-US" altLang="en-US" b="0" dirty="0" err="1">
                <a:solidFill>
                  <a:srgbClr val="FF0000"/>
                </a:solidFill>
                <a:latin typeface="+mj-lt"/>
              </a:rPr>
              <a:t>ICCom</a:t>
            </a:r>
            <a:r>
              <a:rPr lang="en-US" altLang="en-US" b="0" dirty="0">
                <a:solidFill>
                  <a:srgbClr val="FF0000"/>
                </a:solidFill>
                <a:latin typeface="+mj-lt"/>
              </a:rPr>
              <a:t>) might be able to help] None. Catherine Berger of IEEE SA editorial staff provided a helpful in-person briefing on IEEE SA White Paper platform and support during the </a:t>
            </a:r>
            <a:r>
              <a:rPr lang="en-US" altLang="en-US" b="0" dirty="0" err="1">
                <a:solidFill>
                  <a:srgbClr val="FF0000"/>
                </a:solidFill>
                <a:latin typeface="+mj-lt"/>
              </a:rPr>
              <a:t>Nendica</a:t>
            </a:r>
            <a:r>
              <a:rPr lang="en-US" altLang="en-US" b="0" dirty="0">
                <a:solidFill>
                  <a:srgbClr val="FF0000"/>
                </a:solidFill>
                <a:latin typeface="+mj-lt"/>
              </a:rPr>
              <a:t> meeting of July 15, 2024.	</a:t>
            </a:r>
          </a:p>
          <a:p>
            <a:pPr eaLnBrk="1" hangingPunct="1"/>
            <a:endParaRPr lang="en-US" altLang="en-US" b="1" dirty="0"/>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3</a:t>
            </a:fld>
            <a:endParaRPr lang="en-US" altLang="en-US" sz="600" dirty="0">
              <a:solidFill>
                <a:srgbClr val="000000"/>
              </a:solidFill>
            </a:endParaRPr>
          </a:p>
        </p:txBody>
      </p:sp>
    </p:spTree>
    <p:extLst>
      <p:ext uri="{BB962C8B-B14F-4D97-AF65-F5344CB8AC3E}">
        <p14:creationId xmlns:p14="http://schemas.microsoft.com/office/powerpoint/2010/main" val="3970789503"/>
      </p:ext>
    </p:extLst>
  </p:cSld>
  <p:clrMapOvr>
    <a:masterClrMapping/>
  </p:clrMapOvr>
  <p:transition/>
</p:sld>
</file>

<file path=ppt/theme/theme1.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276EACC5-D495-4254-8286-CC0BE9216D96}" vid="{DFA36778-8498-4B1A-951F-34213C3E8099}"/>
    </a:ext>
  </a:ext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ieee-sa-template-4x3-LR-Final_rev1</Template>
  <TotalTime>886</TotalTime>
  <Words>544</Words>
  <Application>Microsoft Macintosh PowerPoint</Application>
  <PresentationFormat>Custom</PresentationFormat>
  <Paragraphs>51</Paragraphs>
  <Slides>3</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3</vt:i4>
      </vt:variant>
    </vt:vector>
  </HeadingPairs>
  <TitlesOfParts>
    <vt:vector size="15" baseType="lpstr">
      <vt:lpstr>Arial</vt:lpstr>
      <vt:lpstr>Calibri</vt:lpstr>
      <vt:lpstr>Lucida Grande</vt:lpstr>
      <vt:lpstr>Montserrat</vt:lpstr>
      <vt:lpstr>Montserrat ExtraBold</vt:lpstr>
      <vt:lpstr>Montserrat Medium</vt:lpstr>
      <vt:lpstr>Myriad Pro</vt:lpstr>
      <vt:lpstr>Verdana</vt:lpstr>
      <vt:lpstr>Wingdings</vt:lpstr>
      <vt:lpstr>Wingdings 2</vt:lpstr>
      <vt:lpstr>IEEE_template</vt:lpstr>
      <vt:lpstr>blank</vt:lpstr>
      <vt:lpstr>IC17-001    IEEE 802 Network Enhancements for the Next Decade Industry Connections Activity (Nendica)  Type: Individual  Report Date: 18 July 2024</vt:lpstr>
      <vt:lpstr>IC17-001    IEEE 802 Network Enhancements for the Next Decade Industry Connections Activity (Nendica)</vt:lpstr>
      <vt:lpstr>IC17-001    IEEE 802 Network Enhancements for the Next Decade Industry Connections Activity (Nendica)</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ICyy-nnn      Name of IC Activity Type: Entity/Individual  Report Date: Day month year</dc:title>
  <dc:creator>Joan Woolery</dc:creator>
  <cp:lastModifiedBy>Roger Marks</cp:lastModifiedBy>
  <cp:revision>43</cp:revision>
  <cp:lastPrinted>2019-10-04T14:43:47Z</cp:lastPrinted>
  <dcterms:created xsi:type="dcterms:W3CDTF">2019-10-22T15:50:24Z</dcterms:created>
  <dcterms:modified xsi:type="dcterms:W3CDTF">2024-07-15T23:44:22Z</dcterms:modified>
</cp:coreProperties>
</file>