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4" autoAdjust="0"/>
    <p:restoredTop sz="94645"/>
  </p:normalViewPr>
  <p:slideViewPr>
    <p:cSldViewPr snapToGrid="0">
      <p:cViewPr varScale="1">
        <p:scale>
          <a:sx n="165" d="100"/>
          <a:sy n="165" d="100"/>
        </p:scale>
        <p:origin x="1488"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7/15/24</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7/15/24</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(Nendica) </a:t>
            </a:r>
            <a:br>
              <a:rPr lang="en-US" sz="1800" dirty="0">
                <a:effectLst/>
                <a:latin typeface="+mn-lt"/>
                <a:ea typeface="Times New Roman" panose="02020603050405020304" pitchFamily="18" charset="0"/>
              </a:rPr>
            </a:br>
            <a:r>
              <a:rPr lang="en-US" altLang="en-US" sz="1500" dirty="0">
                <a:latin typeface="+mj-lt"/>
              </a:rPr>
              <a:t>Type: </a:t>
            </a:r>
            <a:r>
              <a:rPr lang="en-US" altLang="en-US" sz="1500" b="0" dirty="0">
                <a:solidFill>
                  <a:srgbClr val="FF0000"/>
                </a:solidFill>
                <a:latin typeface="+mj-lt"/>
              </a:rPr>
              <a:t>Individual</a:t>
            </a:r>
            <a:r>
              <a:rPr lang="en-US" altLang="en-US" sz="1500" dirty="0">
                <a:solidFill>
                  <a:srgbClr val="FF0000"/>
                </a:solidFill>
                <a:latin typeface="+mj-lt"/>
              </a:rPr>
              <a:t>  </a:t>
            </a:r>
            <a:r>
              <a:rPr lang="en-US" altLang="en-US" sz="1500" dirty="0">
                <a:latin typeface="+mj-lt"/>
              </a:rPr>
              <a:t>Report Date: 18 July 2024</a:t>
            </a:r>
            <a:endParaRPr lang="en-US" altLang="en-US" b="0" dirty="0">
              <a:solidFill>
                <a:srgbClr val="FF0000"/>
              </a:solidFill>
              <a:latin typeface="+mj-lt"/>
            </a:endParaRPr>
          </a:p>
        </p:txBody>
      </p:sp>
      <p:sp>
        <p:nvSpPr>
          <p:cNvPr id="19459" name="Rectangle 15"/>
          <p:cNvSpPr>
            <a:spLocks noGrp="1" noChangeArrowheads="1"/>
          </p:cNvSpPr>
          <p:nvPr>
            <p:ph idx="1"/>
          </p:nvPr>
        </p:nvSpPr>
        <p:spPr>
          <a:xfrm>
            <a:off x="342900" y="1038498"/>
            <a:ext cx="6172200" cy="3627522"/>
          </a:xfrm>
        </p:spPr>
        <p:txBody>
          <a:bodyPr>
            <a:normAutofit fontScale="70000" lnSpcReduction="20000"/>
          </a:bodyPr>
          <a:lstStyle/>
          <a:p>
            <a:pPr marL="171450" indent="-171450" eaLnBrk="1" hangingPunct="1">
              <a:buClr>
                <a:srgbClr val="00B5E2"/>
              </a:buClr>
              <a:buFont typeface="Wingdings" panose="05000000000000000000" pitchFamily="2" charset="2"/>
              <a:buChar char="q"/>
            </a:pPr>
            <a:r>
              <a:rPr lang="en-US" altLang="en-US" sz="1600" b="1" dirty="0">
                <a:latin typeface="+mn-lt"/>
              </a:rPr>
              <a:t>Chair</a:t>
            </a:r>
            <a:r>
              <a:rPr lang="en-US" altLang="en-US" sz="1600" dirty="0">
                <a:latin typeface="+mn-lt"/>
              </a:rPr>
              <a:t>: Roger Marks, Affiliation: EthAirNet Associates</a:t>
            </a:r>
          </a:p>
          <a:p>
            <a:pPr marL="171450" indent="-171450">
              <a:buClr>
                <a:srgbClr val="00B5E2"/>
              </a:buClr>
              <a:buFont typeface="Wingdings" panose="05000000000000000000" pitchFamily="2" charset="2"/>
              <a:buChar char="q"/>
            </a:pPr>
            <a:r>
              <a:rPr lang="en-US" altLang="en-US" sz="1600" b="1" dirty="0">
                <a:latin typeface="+mn-lt"/>
              </a:rPr>
              <a:t>Participants</a:t>
            </a:r>
            <a:r>
              <a:rPr lang="en-US" altLang="en-US" sz="1600" dirty="0">
                <a:latin typeface="+mn-lt"/>
              </a:rPr>
              <a:t>:  </a:t>
            </a:r>
            <a:r>
              <a:rPr lang="en-US" altLang="en-US" sz="1600" dirty="0">
                <a:solidFill>
                  <a:srgbClr val="FF0000"/>
                </a:solidFill>
                <a:latin typeface="+mn-lt"/>
              </a:rPr>
              <a:t>(optional list of names)</a:t>
            </a:r>
          </a:p>
          <a:p>
            <a:pPr marL="171450" indent="-171450">
              <a:buClr>
                <a:srgbClr val="00B5E2"/>
              </a:buClr>
              <a:buFont typeface="Wingdings" panose="05000000000000000000" pitchFamily="2" charset="2"/>
              <a:buChar char="q"/>
            </a:pPr>
            <a:r>
              <a:rPr lang="en-US" altLang="en-US" sz="1600" b="1" dirty="0">
                <a:latin typeface="+mn-lt"/>
              </a:rPr>
              <a:t>Procedures</a:t>
            </a:r>
            <a:r>
              <a:rPr lang="en-US" altLang="en-US" sz="1600" dirty="0">
                <a:latin typeface="+mn-lt"/>
              </a:rPr>
              <a:t>: </a:t>
            </a:r>
          </a:p>
          <a:p>
            <a:pPr marL="171450" indent="-171450" eaLnBrk="1" hangingPunct="1">
              <a:buClr>
                <a:srgbClr val="00B5E2"/>
              </a:buClr>
              <a:buFont typeface="Arial" panose="020B0604020202020204" pitchFamily="34" charset="0"/>
              <a:buChar char="•"/>
            </a:pPr>
            <a:r>
              <a:rPr lang="en-US" altLang="en-US" sz="1600" dirty="0">
                <a:latin typeface="+mn-lt"/>
              </a:rPr>
              <a:t>IEEE 802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LMSC Operations Manual</a:t>
            </a:r>
          </a:p>
          <a:p>
            <a:pPr marL="171450" indent="-171450" eaLnBrk="1" hangingPunct="1">
              <a:buClr>
                <a:srgbClr val="00B5E2"/>
              </a:buClr>
              <a:buFont typeface="Arial" panose="020B0604020202020204" pitchFamily="34" charset="0"/>
              <a:buChar char="•"/>
            </a:pPr>
            <a:r>
              <a:rPr lang="en-US" altLang="en-US" sz="1600" dirty="0">
                <a:latin typeface="+mn-lt"/>
              </a:rPr>
              <a:t>IEEE 802 Working Group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a:t>
            </a:r>
            <a:r>
              <a:rPr lang="en-US" altLang="en-US" sz="1600" dirty="0" err="1">
                <a:latin typeface="+mn-lt"/>
              </a:rPr>
              <a:t>Nendica</a:t>
            </a:r>
            <a:r>
              <a:rPr lang="en-US" altLang="en-US" sz="1600" dirty="0">
                <a:latin typeface="+mn-lt"/>
              </a:rPr>
              <a:t> Report Development Process</a:t>
            </a:r>
          </a:p>
          <a:p>
            <a:pPr defTabSz="169863" eaLnBrk="1" hangingPunct="1">
              <a:buClr>
                <a:srgbClr val="00B5E2"/>
              </a:buClr>
            </a:pPr>
            <a:r>
              <a:rPr lang="en-US" altLang="en-US" sz="1600" dirty="0">
                <a:latin typeface="+mn-lt"/>
              </a:rPr>
              <a:t>	&lt;https://1.ieee802.org/802-nendica/ieee-802-nendica-procedures&gt;</a:t>
            </a:r>
          </a:p>
          <a:p>
            <a:pPr marL="171450" indent="-171450" eaLnBrk="1" hangingPunct="1">
              <a:buClr>
                <a:srgbClr val="00B5E2"/>
              </a:buClr>
              <a:buFont typeface="Wingdings" panose="05000000000000000000" pitchFamily="2" charset="2"/>
              <a:buChar char="q"/>
            </a:pPr>
            <a:r>
              <a:rPr lang="en-US" altLang="en-US" sz="1600" b="1" dirty="0">
                <a:latin typeface="+mn-lt"/>
              </a:rPr>
              <a:t>Deliverables Listed in the Approved ICAID</a:t>
            </a:r>
            <a:r>
              <a:rPr lang="en-US" altLang="en-US" sz="1600" dirty="0">
                <a:latin typeface="+mn-lt"/>
              </a:rPr>
              <a:t>:</a:t>
            </a:r>
            <a:r>
              <a:rPr lang="en-US" altLang="en-US" sz="1600" b="1" dirty="0">
                <a:solidFill>
                  <a:srgbClr val="FF0000"/>
                </a:solidFill>
                <a:latin typeface="+mn-lt"/>
              </a:rPr>
              <a:t> </a:t>
            </a:r>
            <a:r>
              <a:rPr lang="en-US" altLang="en-US" sz="1600" dirty="0">
                <a:solidFill>
                  <a:srgbClr val="FF0000"/>
                </a:solidFill>
                <a:latin typeface="+mn-lt"/>
              </a:rPr>
              <a:t>(This section will be prepopulated by the Industry Connections Administrator. DO NOT MODIFY)</a:t>
            </a:r>
          </a:p>
          <a:p>
            <a:pPr marL="0" marR="0">
              <a:spcBef>
                <a:spcPts val="0"/>
              </a:spcBef>
              <a:spcAft>
                <a:spcPts val="0"/>
              </a:spcAft>
            </a:pPr>
            <a:endParaRPr lang="en-US" sz="1800" b="0" dirty="0">
              <a:effectLst/>
              <a:latin typeface="+mn-lt"/>
              <a:ea typeface="Times New Roman" panose="02020603050405020304" pitchFamily="18" charset="0"/>
            </a:endParaRPr>
          </a:p>
          <a:p>
            <a:pPr marL="0" marR="0">
              <a:spcBef>
                <a:spcPts val="0"/>
              </a:spcBef>
              <a:spcAft>
                <a:spcPts val="0"/>
              </a:spcAft>
            </a:pPr>
            <a:r>
              <a:rPr lang="en-US" sz="1800" b="0" dirty="0">
                <a:effectLst/>
                <a:latin typeface="+mn-lt"/>
                <a:ea typeface="Times New Roman" panose="02020603050405020304" pitchFamily="18" charset="0"/>
              </a:rPr>
              <a:t>Deliverables will be of two types:  </a:t>
            </a:r>
          </a:p>
          <a:p>
            <a:pPr marR="0" lvl="0">
              <a:spcBef>
                <a:spcPts val="0"/>
              </a:spcBef>
              <a:spcAft>
                <a:spcPts val="0"/>
              </a:spcAft>
            </a:pPr>
            <a:endParaRPr lang="en-US" sz="1800" b="0" dirty="0">
              <a:effectLst/>
              <a:latin typeface="+mn-lt"/>
              <a:ea typeface="Times New Roman" panose="02020603050405020304" pitchFamily="18" charset="0"/>
            </a:endParaRPr>
          </a:p>
          <a:p>
            <a:pPr marR="0" lvl="0">
              <a:spcBef>
                <a:spcPts val="0"/>
              </a:spcBef>
              <a:spcAft>
                <a:spcPts val="0"/>
              </a:spcAft>
            </a:pPr>
            <a:r>
              <a:rPr lang="en-US" sz="1800" b="0" dirty="0">
                <a:effectLst/>
                <a:latin typeface="+mn-lt"/>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and participation</a:t>
            </a:r>
          </a:p>
          <a:p>
            <a:pPr marR="0" lvl="0">
              <a:spcBef>
                <a:spcPts val="0"/>
              </a:spcBef>
              <a:spcAft>
                <a:spcPts val="0"/>
              </a:spcAft>
            </a:pPr>
            <a:endParaRPr lang="en-US" sz="1800" b="0" dirty="0">
              <a:effectLst/>
              <a:latin typeface="+mn-lt"/>
              <a:ea typeface="Times New Roman" panose="02020603050405020304" pitchFamily="18" charset="0"/>
            </a:endParaRPr>
          </a:p>
          <a:p>
            <a:pPr marR="0" lvl="0">
              <a:spcBef>
                <a:spcPts val="0"/>
              </a:spcBef>
              <a:spcAft>
                <a:spcPts val="0"/>
              </a:spcAft>
            </a:pPr>
            <a:r>
              <a:rPr lang="en-US" sz="1800" b="0" dirty="0">
                <a:effectLst/>
                <a:latin typeface="+mn-lt"/>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proposed organizational approaches to ensure effective participation from user    </a:t>
            </a:r>
          </a:p>
          <a:p>
            <a:pPr marR="0" lvl="0">
              <a:spcBef>
                <a:spcPts val="0"/>
              </a:spcBef>
              <a:spcAft>
                <a:spcPts val="0"/>
              </a:spcAft>
            </a:pPr>
            <a:r>
              <a:rPr lang="en-US" sz="1800" b="0" dirty="0">
                <a:effectLst/>
                <a:latin typeface="+mn-lt"/>
                <a:ea typeface="Times New Roman" panose="02020603050405020304" pitchFamily="18" charset="0"/>
              </a:rPr>
              <a:t>    communities</a:t>
            </a:r>
          </a:p>
          <a:p>
            <a:pPr marL="0" marR="0">
              <a:spcBef>
                <a:spcPts val="0"/>
              </a:spcBef>
              <a:spcAft>
                <a:spcPts val="0"/>
              </a:spcAft>
            </a:pPr>
            <a:r>
              <a:rPr lang="en-US" sz="2100" dirty="0">
                <a:effectLst/>
                <a:latin typeface="+mn-lt"/>
                <a:ea typeface="Times New Roman" panose="02020603050405020304" pitchFamily="18" charset="0"/>
              </a:rPr>
              <a:t> </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0480" y="64855"/>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802.1-24-0039-00-ICne</a:t>
            </a:r>
          </a:p>
        </p:txBody>
      </p:sp>
      <p:sp>
        <p:nvSpPr>
          <p:cNvPr id="2" name="TextBox 1">
            <a:extLst>
              <a:ext uri="{FF2B5EF4-FFF2-40B4-BE49-F238E27FC236}">
                <a16:creationId xmlns:a16="http://schemas.microsoft.com/office/drawing/2014/main" id="{B6182383-060D-5199-635F-AA1CCA7140B9}"/>
              </a:ext>
            </a:extLst>
          </p:cNvPr>
          <p:cNvSpPr txBox="1"/>
          <p:nvPr/>
        </p:nvSpPr>
        <p:spPr>
          <a:xfrm>
            <a:off x="4367964" y="360621"/>
            <a:ext cx="2423547" cy="584775"/>
          </a:xfrm>
          <a:prstGeom prst="rect">
            <a:avLst/>
          </a:prstGeom>
          <a:noFill/>
        </p:spPr>
        <p:txBody>
          <a:bodyPr wrap="square" rtlCol="0">
            <a:spAutoFit/>
          </a:bodyPr>
          <a:lstStyle/>
          <a:p>
            <a:pPr algn="ctr"/>
            <a:r>
              <a:rPr lang="en-US" sz="3200" dirty="0">
                <a:highlight>
                  <a:srgbClr val="FFFF00"/>
                </a:highlight>
              </a:rPr>
              <a:t>DRAFT</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200" dirty="0">
              <a:solidFill>
                <a:srgbClr val="FF0000"/>
              </a:solidFill>
              <a:latin typeface="+mn-lt"/>
            </a:endParaRPr>
          </a:p>
          <a:p>
            <a:pPr marL="0" marR="0">
              <a:spcBef>
                <a:spcPts val="0"/>
              </a:spcBef>
              <a:spcAft>
                <a:spcPts val="0"/>
              </a:spcAft>
            </a:pPr>
            <a:r>
              <a:rPr lang="en-US" b="0" dirty="0">
                <a:effectLst/>
                <a:latin typeface="+mn-lt"/>
                <a:ea typeface="Times New Roman" panose="02020603050405020304" pitchFamily="18" charset="0"/>
              </a:rPr>
              <a:t>Deliverables will be of two types:  </a:t>
            </a:r>
          </a:p>
          <a:p>
            <a:pPr marR="0" lvl="0">
              <a:spcBef>
                <a:spcPts val="0"/>
              </a:spcBef>
              <a:spcAft>
                <a:spcPts val="0"/>
              </a:spcAft>
            </a:pPr>
            <a:endParaRPr lang="en-US" b="0" dirty="0">
              <a:effectLst/>
              <a:latin typeface="+mn-lt"/>
              <a:ea typeface="Times New Roman" panose="02020603050405020304" pitchFamily="18" charset="0"/>
            </a:endParaRPr>
          </a:p>
          <a:p>
            <a:pPr marR="0" lvl="0">
              <a:spcBef>
                <a:spcPts val="0"/>
              </a:spcBef>
              <a:spcAft>
                <a:spcPts val="0"/>
              </a:spcAft>
            </a:pPr>
            <a:r>
              <a:rPr lang="en-US" b="0" dirty="0">
                <a:effectLst/>
                <a:latin typeface="+mn-lt"/>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b="0" dirty="0">
                <a:solidFill>
                  <a:srgbClr val="FF0000"/>
                </a:solidFill>
                <a:effectLst/>
                <a:latin typeface="+mn-lt"/>
                <a:ea typeface="Times New Roman" panose="02020603050405020304" pitchFamily="18" charset="0"/>
              </a:rPr>
              <a:t>100% Complete</a:t>
            </a:r>
          </a:p>
          <a:p>
            <a:pPr marR="0" lvl="0">
              <a:spcBef>
                <a:spcPts val="0"/>
              </a:spcBef>
              <a:spcAft>
                <a:spcPts val="0"/>
              </a:spcAft>
            </a:pPr>
            <a:endParaRPr lang="en-US" b="0" dirty="0">
              <a:latin typeface="+mn-lt"/>
              <a:ea typeface="Times New Roman" panose="02020603050405020304" pitchFamily="18" charset="0"/>
            </a:endParaRPr>
          </a:p>
          <a:p>
            <a:pPr marR="0" lvl="0">
              <a:spcBef>
                <a:spcPts val="0"/>
              </a:spcBef>
              <a:spcAft>
                <a:spcPts val="0"/>
              </a:spcAft>
            </a:pPr>
            <a:endParaRPr lang="en-US" b="0" dirty="0">
              <a:latin typeface="+mn-lt"/>
              <a:ea typeface="Times New Roman" panose="02020603050405020304" pitchFamily="18" charset="0"/>
            </a:endParaRPr>
          </a:p>
          <a:p>
            <a:pPr marR="0" lvl="0" defTabSz="115888">
              <a:spcBef>
                <a:spcPts val="0"/>
              </a:spcBef>
              <a:spcAft>
                <a:spcPts val="0"/>
              </a:spcAft>
            </a:pPr>
            <a:r>
              <a:rPr lang="en-US" b="0" dirty="0">
                <a:effectLst/>
                <a:latin typeface="+mn-lt"/>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b="0" dirty="0">
                <a:solidFill>
                  <a:srgbClr val="FF0000"/>
                </a:solidFill>
                <a:effectLst/>
                <a:latin typeface="+mn-lt"/>
                <a:ea typeface="Times New Roman" panose="02020603050405020304" pitchFamily="18" charset="0"/>
              </a:rPr>
              <a:t>  100</a:t>
            </a:r>
            <a:r>
              <a:rPr lang="en-US" b="0" dirty="0">
                <a:solidFill>
                  <a:srgbClr val="FF0000"/>
                </a:solidFill>
                <a:latin typeface="+mn-lt"/>
                <a:ea typeface="Times New Roman" panose="02020603050405020304" pitchFamily="18" charset="0"/>
              </a:rPr>
              <a:t>% Complete; making preparations in anticipation of beginning work on a new </a:t>
            </a:r>
            <a:r>
              <a:rPr lang="en-US" b="0" dirty="0" err="1">
                <a:solidFill>
                  <a:srgbClr val="FF0000"/>
                </a:solidFill>
                <a:latin typeface="+mn-lt"/>
                <a:ea typeface="Times New Roman" panose="02020603050405020304" pitchFamily="18" charset="0"/>
              </a:rPr>
              <a:t>Nendica</a:t>
            </a:r>
            <a:r>
              <a:rPr lang="en-US" b="0" dirty="0">
                <a:solidFill>
                  <a:srgbClr val="FF0000"/>
                </a:solidFill>
                <a:latin typeface="+mn-lt"/>
                <a:ea typeface="Times New Roman" panose="02020603050405020304" pitchFamily="18" charset="0"/>
              </a:rPr>
              <a:t> report on “AI Computing Networks.”</a:t>
            </a:r>
          </a:p>
          <a:p>
            <a:pPr marR="0" lvl="0" defTabSz="115888">
              <a:spcBef>
                <a:spcPts val="0"/>
              </a:spcBef>
              <a:spcAft>
                <a:spcPts val="0"/>
              </a:spcAft>
            </a:pPr>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n-lt"/>
                <a:ea typeface="Times New Roman" panose="02020603050405020304" pitchFamily="18" charset="0"/>
              </a:rPr>
              <a:t>)</a:t>
            </a:r>
            <a:endParaRPr lang="en-US" altLang="en-US" b="0" dirty="0">
              <a:solidFill>
                <a:srgbClr val="FF0000"/>
              </a:solidFill>
              <a:latin typeface="+mn-lt"/>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latin typeface="+mj-lt"/>
              </a:rPr>
              <a:t>Additional Accomplishments: </a:t>
            </a:r>
            <a:r>
              <a:rPr lang="en-US" altLang="en-US" dirty="0">
                <a:highlight>
                  <a:srgbClr val="FFFF00"/>
                </a:highlight>
                <a:latin typeface="+mj-lt"/>
              </a:rPr>
              <a:t>Provide links</a:t>
            </a:r>
          </a:p>
          <a:p>
            <a:pPr marL="171450" lvl="1" indent="-171450">
              <a:buClr>
                <a:srgbClr val="00B5E2"/>
              </a:buClr>
              <a:buFont typeface="Arial" panose="020B0604020202020204" pitchFamily="34" charset="0"/>
              <a:buChar char="•"/>
            </a:pPr>
            <a:r>
              <a:rPr lang="en-US" altLang="en-US" dirty="0">
                <a:solidFill>
                  <a:srgbClr val="FF0000"/>
                </a:solidFill>
                <a:latin typeface="+mj-lt"/>
              </a:rPr>
              <a:t>New project proposals for vetting &lt;https://</a:t>
            </a:r>
            <a:r>
              <a:rPr lang="en-US" altLang="en-US" dirty="0" err="1">
                <a:solidFill>
                  <a:srgbClr val="FF0000"/>
                </a:solidFill>
                <a:latin typeface="+mj-lt"/>
              </a:rPr>
              <a:t>mentor.ieee.org</a:t>
            </a:r>
            <a:r>
              <a:rPr lang="en-US" altLang="en-US" dirty="0">
                <a:solidFill>
                  <a:srgbClr val="FF0000"/>
                </a:solidFill>
                <a:latin typeface="+mj-lt"/>
              </a:rPr>
              <a:t>/802.1/</a:t>
            </a:r>
            <a:r>
              <a:rPr lang="en-US" altLang="en-US" dirty="0" err="1">
                <a:solidFill>
                  <a:srgbClr val="FF0000"/>
                </a:solidFill>
                <a:latin typeface="+mj-lt"/>
              </a:rPr>
              <a:t>documents?is_group</a:t>
            </a:r>
            <a:r>
              <a:rPr lang="en-US" altLang="en-US" dirty="0">
                <a:solidFill>
                  <a:srgbClr val="FF0000"/>
                </a:solidFill>
                <a:latin typeface="+mj-lt"/>
              </a:rPr>
              <a:t>=</a:t>
            </a:r>
            <a:r>
              <a:rPr lang="en-US" altLang="en-US" dirty="0" err="1">
                <a:solidFill>
                  <a:srgbClr val="FF0000"/>
                </a:solidFill>
                <a:latin typeface="+mj-lt"/>
              </a:rPr>
              <a:t>ICne</a:t>
            </a:r>
            <a:r>
              <a:rPr lang="en-US" altLang="en-US" dirty="0">
                <a:solidFill>
                  <a:srgbClr val="FF0000"/>
                </a:solidFill>
                <a:latin typeface="+mj-lt"/>
              </a:rPr>
              <a:t>&gt;:</a:t>
            </a:r>
          </a:p>
          <a:p>
            <a:pPr marL="253604" lvl="2" indent="-171450">
              <a:buClr>
                <a:srgbClr val="00B5E2"/>
              </a:buClr>
              <a:buFont typeface="Arial" panose="020B0604020202020204" pitchFamily="34" charset="0"/>
              <a:buChar char="•"/>
            </a:pPr>
            <a:r>
              <a:rPr lang="en-US" altLang="en-US" i="1" dirty="0">
                <a:solidFill>
                  <a:srgbClr val="FF0000"/>
                </a:solidFill>
                <a:latin typeface="+mj-lt"/>
              </a:rPr>
              <a:t>Informative Annex Project Proposal for IEEE Std 802.1CB Sequence Recovery Function Configuration</a:t>
            </a:r>
          </a:p>
          <a:p>
            <a:pPr marL="253604" lvl="2" indent="-171450">
              <a:buClr>
                <a:srgbClr val="00B5E2"/>
              </a:buClr>
              <a:buFont typeface="Arial" panose="020B0604020202020204" pitchFamily="34" charset="0"/>
              <a:buChar char="•"/>
            </a:pPr>
            <a:r>
              <a:rPr lang="en-US" altLang="en-US" i="1" dirty="0">
                <a:solidFill>
                  <a:srgbClr val="FF0000"/>
                </a:solidFill>
                <a:latin typeface="+mj-lt"/>
              </a:rPr>
              <a:t>Reference Delay based One-way Delay Measurement</a:t>
            </a:r>
          </a:p>
          <a:p>
            <a:pPr marL="253604" lvl="2" indent="-171450">
              <a:buClr>
                <a:srgbClr val="00B5E2"/>
              </a:buClr>
              <a:buFont typeface="Arial" panose="020B0604020202020204" pitchFamily="34" charset="0"/>
              <a:buChar char="•"/>
            </a:pPr>
            <a:r>
              <a:rPr lang="en-US" altLang="en-US" i="1" dirty="0">
                <a:solidFill>
                  <a:srgbClr val="FF0000"/>
                </a:solidFill>
                <a:latin typeface="+mj-lt"/>
              </a:rPr>
              <a:t>Congestion Signaling (CSIG)</a:t>
            </a:r>
          </a:p>
          <a:p>
            <a:pPr marL="253604" lvl="2" indent="-171450">
              <a:buClr>
                <a:srgbClr val="00B5E2"/>
              </a:buClr>
              <a:buFont typeface="Arial" panose="020B0604020202020204" pitchFamily="34" charset="0"/>
              <a:buChar char="•"/>
            </a:pPr>
            <a:r>
              <a:rPr lang="en-US" altLang="en-US" i="1" dirty="0">
                <a:solidFill>
                  <a:srgbClr val="FF0000"/>
                </a:solidFill>
                <a:latin typeface="+mj-lt"/>
              </a:rPr>
              <a:t>Effective Performance Management in TSN</a:t>
            </a:r>
            <a:endParaRPr lang="en-US" altLang="en-US" dirty="0">
              <a:solidFill>
                <a:srgbClr val="FF0000"/>
              </a:solidFill>
              <a:latin typeface="+mj-lt"/>
            </a:endParaRPr>
          </a:p>
          <a:p>
            <a:pPr marL="0" lvl="1" indent="0">
              <a:buClr>
                <a:srgbClr val="00B5E2"/>
              </a:buClr>
            </a:pPr>
            <a:endParaRPr lang="en-US" altLang="en-US" dirty="0">
              <a:solidFill>
                <a:srgbClr val="FF0000"/>
              </a:solidFill>
              <a:latin typeface="+mj-lt"/>
            </a:endParaRPr>
          </a:p>
          <a:p>
            <a:pPr marL="171450" indent="-171450">
              <a:buClr>
                <a:srgbClr val="00B5E2"/>
              </a:buClr>
              <a:buFont typeface="Wingdings" panose="05000000000000000000" pitchFamily="2" charset="2"/>
              <a:buChar char="q"/>
            </a:pPr>
            <a:r>
              <a:rPr lang="en-US" altLang="en-US" dirty="0">
                <a:latin typeface="+mj-lt"/>
              </a:rPr>
              <a:t>Future Meetings: </a:t>
            </a:r>
            <a:r>
              <a:rPr lang="en-US" altLang="en-US" b="0" dirty="0">
                <a:solidFill>
                  <a:srgbClr val="FF0000"/>
                </a:solidFill>
                <a:latin typeface="+mj-lt"/>
              </a:rPr>
              <a:t>alternate Thursdays, 08:00-10:00 ET</a:t>
            </a:r>
          </a:p>
          <a:p>
            <a:pPr marL="171450" indent="-171450">
              <a:buClr>
                <a:srgbClr val="00B5E2"/>
              </a:buClr>
              <a:buFont typeface="Wingdings" panose="05000000000000000000" pitchFamily="2" charset="2"/>
              <a:buChar char="q"/>
            </a:pPr>
            <a:r>
              <a:rPr lang="en-US" altLang="en-US" dirty="0">
                <a:latin typeface="+mj-lt"/>
              </a:rPr>
              <a:t>Minutes: </a:t>
            </a:r>
            <a:r>
              <a:rPr lang="en-US" altLang="en-US" b="0" dirty="0">
                <a:solidFill>
                  <a:srgbClr val="FF0000"/>
                </a:solidFill>
                <a:latin typeface="+mj-lt"/>
              </a:rPr>
              <a:t>https://1.ieee802.org/802-nendica/</a:t>
            </a:r>
            <a:r>
              <a:rPr lang="en-US" altLang="en-US" b="0" dirty="0" err="1">
                <a:solidFill>
                  <a:srgbClr val="FF0000"/>
                </a:solidFill>
                <a:latin typeface="+mj-lt"/>
              </a:rPr>
              <a:t>nendica</a:t>
            </a:r>
            <a:r>
              <a:rPr lang="en-US" altLang="en-US" b="0" dirty="0">
                <a:solidFill>
                  <a:srgbClr val="FF0000"/>
                </a:solidFill>
                <a:latin typeface="+mj-lt"/>
              </a:rPr>
              <a:t>-meetings/</a:t>
            </a:r>
          </a:p>
          <a:p>
            <a:pPr marL="171450" indent="-171450">
              <a:buClr>
                <a:srgbClr val="00B5E2"/>
              </a:buClr>
              <a:buFont typeface="Wingdings" panose="05000000000000000000" pitchFamily="2" charset="2"/>
              <a:buChar char="q"/>
            </a:pPr>
            <a:r>
              <a:rPr lang="en-US" altLang="en-US" dirty="0">
                <a:latin typeface="+mj-lt"/>
              </a:rPr>
              <a:t>Issues: </a:t>
            </a:r>
            <a:r>
              <a:rPr lang="en-US" altLang="en-US" b="0" dirty="0">
                <a:solidFill>
                  <a:srgbClr val="FF0000"/>
                </a:solidFill>
                <a:latin typeface="+mj-lt"/>
              </a:rPr>
              <a:t>[Any major issues to be addressed; Any areas where the IEEE-SA Industry Connections Committee (</a:t>
            </a:r>
            <a:r>
              <a:rPr lang="en-US" altLang="en-US" b="0" dirty="0" err="1">
                <a:solidFill>
                  <a:srgbClr val="FF0000"/>
                </a:solidFill>
                <a:latin typeface="+mj-lt"/>
              </a:rPr>
              <a:t>ICCom</a:t>
            </a:r>
            <a:r>
              <a:rPr lang="en-US" altLang="en-US" b="0" dirty="0">
                <a:solidFill>
                  <a:srgbClr val="FF0000"/>
                </a:solidFill>
                <a:latin typeface="+mj-lt"/>
              </a:rPr>
              <a:t>) might be able to help] None. Catherine Berger of IEEE SA editorial staff provided a helpful in-person briefing on IEEE SA White Paper platform and support during the </a:t>
            </a:r>
            <a:r>
              <a:rPr lang="en-US" altLang="en-US" b="0" dirty="0" err="1">
                <a:solidFill>
                  <a:srgbClr val="FF0000"/>
                </a:solidFill>
                <a:latin typeface="+mj-lt"/>
              </a:rPr>
              <a:t>Nendica</a:t>
            </a:r>
            <a:r>
              <a:rPr lang="en-US" altLang="en-US" b="0" dirty="0">
                <a:solidFill>
                  <a:srgbClr val="FF0000"/>
                </a:solidFill>
                <a:latin typeface="+mj-lt"/>
              </a:rPr>
              <a:t> meeting of July 15, 2024.	</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886</TotalTime>
  <Words>544</Words>
  <Application>Microsoft Macintosh PowerPoint</Application>
  <PresentationFormat>Custom</PresentationFormat>
  <Paragraphs>51</Paragraphs>
  <Slides>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Arial</vt:lpstr>
      <vt:lpstr>Calibri</vt:lpstr>
      <vt:lpstr>Lucida Grande</vt:lpstr>
      <vt:lpstr>Montserrat</vt:lpstr>
      <vt:lpstr>Montserrat ExtraBold</vt:lpstr>
      <vt:lpstr>Montserrat Medium</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18 July 2024</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43</cp:revision>
  <cp:lastPrinted>2019-10-04T14:43:47Z</cp:lastPrinted>
  <dcterms:created xsi:type="dcterms:W3CDTF">2019-10-22T15:50:24Z</dcterms:created>
  <dcterms:modified xsi:type="dcterms:W3CDTF">2024-07-15T23:44:22Z</dcterms:modified>
</cp:coreProperties>
</file>