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9"/>
  </p:notesMasterIdLst>
  <p:sldIdLst>
    <p:sldId id="256" r:id="rId4"/>
    <p:sldId id="266" r:id="rId5"/>
    <p:sldId id="268" r:id="rId6"/>
    <p:sldId id="279" r:id="rId7"/>
    <p:sldId id="280" r:id="rId8"/>
    <p:sldId id="281" r:id="rId9"/>
    <p:sldId id="283" r:id="rId10"/>
    <p:sldId id="282" r:id="rId11"/>
    <p:sldId id="285" r:id="rId12"/>
    <p:sldId id="287" r:id="rId13"/>
    <p:sldId id="291" r:id="rId14"/>
    <p:sldId id="293" r:id="rId15"/>
    <p:sldId id="272" r:id="rId16"/>
    <p:sldId id="274" r:id="rId17"/>
    <p:sldId id="290" r:id="rId18"/>
    <p:sldId id="275" r:id="rId20"/>
    <p:sldId id="276" r:id="rId21"/>
    <p:sldId id="264" r:id="rId22"/>
    <p:sldId id="292" r:id="rId23"/>
  </p:sldIdLst>
  <p:sldSz cx="12190095" cy="6859270"/>
  <p:notesSz cx="6858000" cy="9144000"/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尚宇翔" initials="尚" lastIdx="1" clrIdx="0"/>
  <p:cmAuthor id="12" name="作者" initials="A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8"/>
      </p:cViewPr>
      <p:guideLst>
        <p:guide orient="horz" pos="213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736" y="1143000"/>
            <a:ext cx="548452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7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8900" y="6357544"/>
            <a:ext cx="2742771" cy="36519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182E3C2-EBF1-48C8-AC60-333D48433150}" type="slidenum">
              <a:rPr lang="zh-CN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49575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838080" y="1197198"/>
            <a:ext cx="10825059" cy="48253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段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957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8900" y="6357544"/>
            <a:ext cx="2742771" cy="365193"/>
          </a:xfrm>
        </p:spPr>
        <p:txBody>
          <a:bodyPr/>
          <a:lstStyle>
            <a:lvl1pPr algn="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182E3C2-EBF1-48C8-AC60-333D48433150}" type="slidenum">
              <a:rPr lang="zh-CN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4956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8900" y="6357544"/>
            <a:ext cx="2742771" cy="365193"/>
          </a:xfrm>
        </p:spPr>
        <p:txBody>
          <a:bodyPr/>
          <a:lstStyle>
            <a:lvl1pPr algn="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182E3C2-EBF1-48C8-AC60-333D48433150}" type="slidenum">
              <a:rPr lang="zh-CN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板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6931" y="-5715"/>
            <a:ext cx="12234539" cy="74689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板-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4.jpeg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1621-9FBA-4B22-A755-4B374320C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E2A6-0DB8-464B-B956-C507D21DF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4" name="图片 6" descr="ppt模板-0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</p:spPr>
      </p:pic>
      <p:sp>
        <p:nvSpPr>
          <p:cNvPr id="1049562" name="标题占位符 1"/>
          <p:cNvSpPr>
            <a:spLocks noGrp="1"/>
          </p:cNvSpPr>
          <p:nvPr>
            <p:ph type="title"/>
          </p:nvPr>
        </p:nvSpPr>
        <p:spPr>
          <a:xfrm>
            <a:off x="143317" y="44633"/>
            <a:ext cx="10513957" cy="576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9563" name="文本占位符 2"/>
          <p:cNvSpPr>
            <a:spLocks noGrp="1"/>
          </p:cNvSpPr>
          <p:nvPr>
            <p:ph type="body" idx="1"/>
          </p:nvPr>
        </p:nvSpPr>
        <p:spPr>
          <a:xfrm>
            <a:off x="547168" y="1325176"/>
            <a:ext cx="10513957" cy="435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5430" lvl="1" indent="-265430" algn="l" defTabSz="914400" rtl="0" eaLnBrk="1" latinLnBrk="0" hangingPunct="0">
              <a:lnSpc>
                <a:spcPct val="12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"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L="446405" lvl="2" indent="-180975" algn="l" defTabSz="914400" rtl="0" eaLnBrk="0" latinLnBrk="0" hangingPunct="0">
              <a:lnSpc>
                <a:spcPct val="120000"/>
              </a:lnSpc>
              <a:spcBef>
                <a:spcPts val="400"/>
              </a:spcBef>
              <a:buClr>
                <a:prstClr val="black"/>
              </a:buClr>
              <a:buFont typeface="Wingdings" panose="05000000000000000000" pitchFamily="2" charset="2"/>
              <a:buChar char="ü"/>
              <a:tabLst>
                <a:tab pos="443865" algn="l"/>
              </a:tabLst>
            </a:pPr>
            <a:r>
              <a:rPr lang="zh-CN" altLang="en-US" dirty="0"/>
              <a:t>第二级</a:t>
            </a:r>
            <a:endParaRPr lang="zh-CN" altLang="en-US" dirty="0"/>
          </a:p>
          <a:p>
            <a:pPr marL="627380" lvl="3" indent="-180975" algn="l" defTabSz="914400" rtl="0" eaLnBrk="0" latinLnBrk="0" hangingPunct="0">
              <a:spcBef>
                <a:spcPts val="200"/>
              </a:spcBef>
              <a:buFont typeface="微软雅黑" panose="020B0503020204020204" charset="-122"/>
              <a:buChar char="ￚ"/>
              <a:tabLst>
                <a:tab pos="532765" algn="l"/>
              </a:tabLst>
            </a:pPr>
            <a:r>
              <a:rPr lang="zh-CN" altLang="en-US" dirty="0"/>
              <a:t>第三级</a:t>
            </a:r>
            <a:endParaRPr lang="zh-CN" altLang="en-US" dirty="0"/>
          </a:p>
        </p:txBody>
      </p:sp>
      <p:sp>
        <p:nvSpPr>
          <p:cNvPr id="1049564" name="日期占位符 3"/>
          <p:cNvSpPr>
            <a:spLocks noGrp="1"/>
          </p:cNvSpPr>
          <p:nvPr>
            <p:ph type="dt" sz="half" idx="2"/>
          </p:nvPr>
        </p:nvSpPr>
        <p:spPr>
          <a:xfrm>
            <a:off x="838069" y="6357544"/>
            <a:ext cx="2742771" cy="365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04956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969" y="6357544"/>
            <a:ext cx="4114157" cy="365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1</a:t>
            </a: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049566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9358900" y="6357544"/>
            <a:ext cx="2742771" cy="36519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182E3C2-EBF1-48C8-AC60-333D48433150}" type="slidenum">
              <a:rPr lang="zh-CN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51180" indent="-457200" algn="l" defTabSz="914400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lang="zh-CN" altLang="en-US" sz="1800" b="1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32155" indent="-457200" algn="l" defTabSz="914400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lang="zh-CN" altLang="en-US" sz="1600" b="1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457200" algn="l" defTabSz="914400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lang="zh-CN" altLang="en-US" sz="1400" b="1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1.png"/><Relationship Id="rId7" Type="http://schemas.openxmlformats.org/officeDocument/2006/relationships/image" Target="../media/image41.png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32.png"/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6.png"/><Relationship Id="rId3" Type="http://schemas.openxmlformats.org/officeDocument/2006/relationships/image" Target="../media/image34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80232" y="1715282"/>
            <a:ext cx="10361851" cy="1470366"/>
          </a:xfrm>
        </p:spPr>
        <p:txBody>
          <a:bodyPr>
            <a:normAutofit fontScale="90000"/>
          </a:bodyPr>
          <a:lstStyle/>
          <a:p>
            <a:r>
              <a:rPr lang="en-US" altLang="zh-CN" sz="4400" dirty="0" smtClean="0">
                <a:sym typeface="+mn-ea"/>
              </a:rPr>
              <a:t>Reference Delay </a:t>
            </a:r>
            <a:r>
              <a:rPr lang="en-US" altLang="zh-CN" sz="4400" dirty="0" smtClean="0"/>
              <a:t>Based </a:t>
            </a:r>
            <a:r>
              <a:rPr lang="en-US" altLang="zh-CN" sz="4800" dirty="0" smtClean="0">
                <a:sym typeface="+mn-ea"/>
              </a:rPr>
              <a:t>One-way Delay Measurement 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8926" y="4144174"/>
            <a:ext cx="8533289" cy="2000264"/>
          </a:xfrm>
        </p:spPr>
        <p:txBody>
          <a:bodyPr>
            <a:normAutofit/>
          </a:bodyPr>
          <a:lstStyle/>
          <a:p>
            <a:pPr defTabSz="914400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charset="0"/>
                <a:ea typeface="Courier New" panose="02070309020205020404" charset="0"/>
                <a:cs typeface="Calibri" panose="020F0502020204030204" charset="0"/>
              </a:rPr>
              <a:t>Presenter: Kehan Yao (China mobile)</a:t>
            </a:r>
            <a:endParaRPr lang="en-US" altLang="zh-CN" sz="2000" dirty="0" smtClean="0">
              <a:solidFill>
                <a:schemeClr val="tx1"/>
              </a:solidFill>
              <a:latin typeface="Calibri" panose="020F0502020204030204" charset="0"/>
              <a:ea typeface="Courier New" panose="02070309020205020404" charset="0"/>
              <a:cs typeface="Calibri" panose="020F0502020204030204" charset="0"/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</a:pPr>
            <a:endParaRPr lang="en-US" altLang="zh-CN" sz="2000" dirty="0" smtClean="0">
              <a:solidFill>
                <a:schemeClr val="tx1"/>
              </a:solidFill>
              <a:latin typeface="Calibri" panose="020F0502020204030204" charset="0"/>
              <a:ea typeface="Courier New" panose="02070309020205020404" charset="0"/>
              <a:cs typeface="Calibri" panose="020F0502020204030204" charset="0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IEEE Nendica</a:t>
            </a:r>
            <a:endParaRPr lang="en-US" altLang="zh-CN" sz="2000" dirty="0" smtClean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2000" dirty="0" smtClean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18110" y="45720"/>
            <a:ext cx="10515600" cy="105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RD-OWD Measurement Procedure</a:t>
            </a:r>
            <a:endParaRPr lang="en-US" altLang="zh-CN" sz="4400" noProof="0" dirty="0" smtClean="0">
              <a:solidFill>
                <a:sysClr val="windowText" lastClr="000000"/>
              </a:solidFill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9" name="灯片编号占位符 3"/>
          <p:cNvSpPr>
            <a:spLocks noGrp="1"/>
          </p:cNvSpPr>
          <p:nvPr/>
        </p:nvSpPr>
        <p:spPr>
          <a:xfrm>
            <a:off x="9360363" y="63563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2E3C2-EBF1-48C8-AC60-333D48433150}" type="slidenum">
              <a:rPr lang="zh-CN" altLang="en-US" sz="1000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sz="10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18110" y="2697480"/>
            <a:ext cx="11165205" cy="1797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Where         represents the stability of the TSN grade clock,       represents the upper bound of Peak-to-Peak value of jitter.</a:t>
            </a:r>
            <a:endParaRPr lang="en-US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According to the reference </a:t>
            </a:r>
            <a:r>
              <a:rPr lang="en-US" altLang="zh-CN" sz="1800" baseline="30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[3]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,  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Annex B.1.1 and B.1.3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  is 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(1+100 ppm)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   is</a:t>
            </a:r>
            <a:r>
              <a:rPr lang="en-US" altLang="zh-CN" sz="1800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2ns</a:t>
            </a:r>
            <a:endParaRPr lang="en-US" altLang="zh-CN" sz="1800" b="1">
              <a:solidFill>
                <a:schemeClr val="accent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The detailed derivation can be seen in</a:t>
            </a:r>
            <a:r>
              <a:rPr lang="en-US" sz="1800" baseline="30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[2]</a:t>
            </a:r>
            <a:r>
              <a:rPr lang="en-US" sz="1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</a:t>
            </a:r>
            <a:r>
              <a:rPr lang="en-US" altLang="zh-CN" sz="1800" b="1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(</a:t>
            </a:r>
            <a:r>
              <a:rPr lang="en-US" altLang="zh-CN" sz="1800" b="1" i="1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Ⅳ.System model - B. The Non-Synchronized Time-Model) </a:t>
            </a:r>
            <a:r>
              <a:rPr lang="en-US" altLang="zh-CN" sz="1800" b="1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</a:t>
            </a:r>
            <a:endParaRPr lang="en-US" altLang="zh-CN" sz="1800" b="1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110" y="5949950"/>
            <a:ext cx="114490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 i="1" u="sng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[2]</a:t>
            </a:r>
            <a:r>
              <a:rPr lang="zh-CN" altLang="en-US" sz="1200" i="1" u="sng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Ludovic Thomas and Jean-Yves Le Boudec. 2020. On Time Synchronization Issues in Time-Sensitive Networks with Regulators and Nonideal Clocks. Proc. ACM Meas. Anal. Comput. Syst. 4, 2, Article 27 (June 2020), 41 pages. https://doi.org/10.1145/3392145</a:t>
            </a:r>
            <a:endParaRPr lang="zh-CN" altLang="en-US" sz="1200" i="1" u="sng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r>
              <a:rPr lang="zh-CN" altLang="en-US" sz="1200" i="1" u="sng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[</a:t>
            </a:r>
            <a:r>
              <a:rPr lang="en-US" altLang="zh-CN" sz="1200" i="1" u="sng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3</a:t>
            </a:r>
            <a:r>
              <a:rPr lang="zh-CN" altLang="en-US" sz="1200" i="1" u="sng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]</a:t>
            </a:r>
            <a:r>
              <a:rPr lang="zh-CN" altLang="en-US" sz="1200" i="1" u="sng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"IEEE Standard for Local and Metropolitan Area Networks--Timing and Synchronization for Time-Sensitive Applications," in IEEE Std 802.1AS-2020 (Revision of IEEE Std 802.1AS-2011) , vol., no., pp.1-421, 19 June 2020, doi: 10.1109/IEEESTD.2020.9121845. </a:t>
            </a:r>
            <a:endParaRPr lang="zh-CN" altLang="en-US" sz="1200" i="1" u="sng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endParaRPr lang="en-US" altLang="zh-CN" sz="1200" i="1" u="sng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70635" y="1692275"/>
            <a:ext cx="999490" cy="337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clock g</a:t>
            </a:r>
            <a:r>
              <a:rPr lang="zh-CN" altLang="en-US" sz="16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endParaRPr lang="zh-CN" altLang="en-US" sz="1600" b="1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2414528" y="1378905"/>
            <a:ext cx="206343" cy="963779"/>
          </a:xfrm>
          <a:prstGeom prst="leftBrace">
            <a:avLst>
              <a:gd name="adj1" fmla="val 9166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1662" y="1110977"/>
            <a:ext cx="6495670" cy="4850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45" y="1923415"/>
            <a:ext cx="5899150" cy="7740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466" y="1132564"/>
            <a:ext cx="497762" cy="4412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466" y="2063329"/>
            <a:ext cx="501572" cy="4310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468" y="3213786"/>
            <a:ext cx="208882" cy="3326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1275" y="3213788"/>
            <a:ext cx="226660" cy="36062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253" y="4033571"/>
            <a:ext cx="208882" cy="3326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700" y="4078023"/>
            <a:ext cx="226660" cy="3606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18110" y="45720"/>
            <a:ext cx="10515600" cy="105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RD-OWD Measurement Procedure</a:t>
            </a:r>
            <a:endParaRPr lang="en-US" altLang="zh-CN" sz="4400" noProof="0" dirty="0" smtClean="0">
              <a:solidFill>
                <a:sysClr val="windowText" lastClr="000000"/>
              </a:solidFill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9" name="灯片编号占位符 3"/>
          <p:cNvSpPr>
            <a:spLocks noGrp="1"/>
          </p:cNvSpPr>
          <p:nvPr/>
        </p:nvSpPr>
        <p:spPr>
          <a:xfrm>
            <a:off x="9360363" y="63563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2E3C2-EBF1-48C8-AC60-333D48433150}" type="slidenum">
              <a:rPr lang="zh-CN" altLang="en-US" sz="1000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sz="10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760" y="1302717"/>
            <a:ext cx="1165106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Given</a:t>
            </a:r>
            <a:r>
              <a:rPr lang="zh-CN" altLang="en-US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（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2</a:t>
            </a:r>
            <a:r>
              <a:rPr lang="zh-CN" altLang="en-US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）、（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5</a:t>
            </a:r>
            <a:r>
              <a:rPr lang="zh-CN" altLang="en-US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）、（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6</a:t>
            </a:r>
            <a:r>
              <a:rPr lang="zh-CN" altLang="en-US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）、（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7</a:t>
            </a:r>
            <a:r>
              <a:rPr lang="zh-CN" altLang="en-US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）、（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8</a:t>
            </a:r>
            <a:r>
              <a:rPr lang="zh-CN" altLang="en-US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）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formula</a:t>
            </a:r>
            <a:r>
              <a:rPr lang="zh-CN" altLang="en-US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（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4</a:t>
            </a:r>
            <a:r>
              <a:rPr lang="zh-CN" altLang="en-US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）</a:t>
            </a:r>
            <a:r>
              <a:rPr lang="en-US" altLang="zh-CN" sz="1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satisfies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：</a:t>
            </a:r>
            <a:endParaRPr lang="zh-CN" altLang="en-US" sz="1800" b="1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2171" y="816383"/>
            <a:ext cx="8535606" cy="529507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033" y="816383"/>
            <a:ext cx="397448" cy="408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27" y="1929364"/>
            <a:ext cx="9759060" cy="8456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542" y="2076661"/>
            <a:ext cx="493953" cy="4304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395" y="2656326"/>
            <a:ext cx="1165106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and</a:t>
            </a:r>
            <a:endParaRPr lang="en-US" altLang="zh-CN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699" y="3155993"/>
            <a:ext cx="9783821" cy="8126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592" y="3359161"/>
            <a:ext cx="615854" cy="39363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3488" y="4065806"/>
            <a:ext cx="1165106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According to derivations(See Appendix)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we can get the upper and lower bound of                      :                    </a:t>
            </a:r>
            <a:endParaRPr lang="zh-CN" altLang="en-US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The 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point estimate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and 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error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of                        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：</a:t>
            </a:r>
            <a:endParaRPr lang="zh-CN" altLang="en-US" sz="1800" b="1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233" y="4220726"/>
            <a:ext cx="1316784" cy="3606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5246" y="4581337"/>
            <a:ext cx="1316784" cy="3606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2324" y="5029585"/>
            <a:ext cx="8074033" cy="72251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3808" y="5474650"/>
            <a:ext cx="1165106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and</a:t>
            </a:r>
            <a:endParaRPr lang="en-US" altLang="zh-CN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8836" y="5791466"/>
            <a:ext cx="8438466" cy="62791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7433" y="5197834"/>
            <a:ext cx="565062" cy="3809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2354" y="5954001"/>
            <a:ext cx="596807" cy="3999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18110" y="45720"/>
            <a:ext cx="10515600" cy="105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Analysis</a:t>
            </a:r>
            <a:endParaRPr lang="en-US" altLang="zh-CN" sz="4400" noProof="0" dirty="0" smtClean="0">
              <a:solidFill>
                <a:sysClr val="windowText" lastClr="000000"/>
              </a:solidFill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9" name="灯片编号占位符 3"/>
          <p:cNvSpPr>
            <a:spLocks noGrp="1"/>
          </p:cNvSpPr>
          <p:nvPr/>
        </p:nvSpPr>
        <p:spPr>
          <a:xfrm>
            <a:off x="9360363" y="63563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2E3C2-EBF1-48C8-AC60-333D48433150}" type="slidenum">
              <a:rPr lang="zh-CN" altLang="en-US" sz="1000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sz="10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4387" y="909016"/>
            <a:ext cx="7916578" cy="62664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290" y="1053777"/>
            <a:ext cx="547284" cy="368877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118723" y="1557909"/>
            <a:ext cx="11651064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For                       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in formula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（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11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），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the precision of the first four items is1*10^(-9)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the same as </a:t>
            </a:r>
            <a:endParaRPr lang="en-US" altLang="zh-CN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for the last two items, the precision is defined by detnet initialized synchronized time precision. Assume it is 1*10^(-7)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about 100ns grade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therefore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the precision of                     is </a:t>
            </a:r>
            <a:r>
              <a:rPr lang="zh-CN" altLang="en-US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1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00n</a:t>
            </a:r>
            <a:r>
              <a:rPr lang="zh-CN" altLang="en-US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s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.</a:t>
            </a:r>
            <a:endParaRPr lang="en-US" altLang="zh-CN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For                        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the precision of the first item is 1*10^(-7)</a:t>
            </a:r>
            <a:endParaRPr lang="en-US" altLang="zh-CN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In the second item,     is 1*10^(-9)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   is 1*10^(-4)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totally it is 1*10^(-5)</a:t>
            </a:r>
            <a:endParaRPr lang="zh-CN" altLang="en-US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In the last item, the precision of the first part is 1*10^(-9), the latter part is 1*10^(-4)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totally it is 1*10^(-13)</a:t>
            </a:r>
            <a:endParaRPr lang="en-US" altLang="zh-CN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Therefore, the overal time precision is 1*10^(-5)</a:t>
            </a:r>
            <a:r>
              <a:rPr lang="zh-CN" alt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about </a:t>
            </a:r>
            <a:r>
              <a:rPr lang="zh-CN" altLang="en-US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10μs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.</a:t>
            </a:r>
            <a:endParaRPr lang="zh-CN" altLang="en-US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indent="0" algn="ctr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Theoretically</a:t>
            </a:r>
            <a:r>
              <a:rPr lang="zh-CN" altLang="en-US" sz="20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，</a:t>
            </a:r>
            <a:r>
              <a:rPr lang="en-US" altLang="zh-CN" sz="20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the precision of the estimated OWD of target packet is </a:t>
            </a:r>
            <a:r>
              <a:rPr lang="zh-CN" altLang="en-US" sz="20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10μs，</a:t>
            </a:r>
            <a:r>
              <a:rPr lang="en-US" altLang="zh-CN" sz="2000" b="1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and it can reach the common precision of PTP.</a:t>
            </a:r>
            <a:endParaRPr lang="zh-CN" altLang="en-US" sz="1800">
              <a:solidFill>
                <a:schemeClr val="tx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800">
              <a:solidFill>
                <a:schemeClr val="tx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84" y="1701394"/>
            <a:ext cx="1145996" cy="33713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769" y="1677846"/>
            <a:ext cx="226660" cy="36062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230" y="2493645"/>
            <a:ext cx="1022985" cy="30099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35" y="3818255"/>
            <a:ext cx="1167130" cy="33147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443" y="3001672"/>
            <a:ext cx="8438466" cy="62791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2048" y="3115954"/>
            <a:ext cx="596807" cy="39998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991" y="4121696"/>
            <a:ext cx="226660" cy="36062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1289" y="4149636"/>
            <a:ext cx="208882" cy="332688"/>
          </a:xfrm>
          <a:prstGeom prst="rect">
            <a:avLst/>
          </a:prstGeom>
        </p:spPr>
      </p:pic>
      <p:sp>
        <p:nvSpPr>
          <p:cNvPr id="52" name="右大括号 51"/>
          <p:cNvSpPr/>
          <p:nvPr/>
        </p:nvSpPr>
        <p:spPr>
          <a:xfrm rot="5400000">
            <a:off x="5976620" y="-957580"/>
            <a:ext cx="91440" cy="48945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右大括号 52"/>
          <p:cNvSpPr/>
          <p:nvPr/>
        </p:nvSpPr>
        <p:spPr>
          <a:xfrm rot="5400000">
            <a:off x="9258300" y="959485"/>
            <a:ext cx="77470" cy="107442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右大括号 53"/>
          <p:cNvSpPr/>
          <p:nvPr/>
        </p:nvSpPr>
        <p:spPr>
          <a:xfrm rot="5400000">
            <a:off x="7393305" y="1049655"/>
            <a:ext cx="78740" cy="498602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右大括号 54"/>
          <p:cNvSpPr/>
          <p:nvPr/>
        </p:nvSpPr>
        <p:spPr>
          <a:xfrm rot="5400000">
            <a:off x="3268345" y="3402965"/>
            <a:ext cx="77470" cy="37655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右大括号 55"/>
          <p:cNvSpPr/>
          <p:nvPr/>
        </p:nvSpPr>
        <p:spPr>
          <a:xfrm rot="5400000">
            <a:off x="4175760" y="3117215"/>
            <a:ext cx="76200" cy="941705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5852" y="1786720"/>
            <a:ext cx="63764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Packet Header Format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8728" y="4358488"/>
            <a:ext cx="6072230" cy="2857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Courier New" panose="02070309020205020404" charset="0"/>
                <a:cs typeface="Courier New" panose="02070309020205020404" charset="0"/>
              </a:rPr>
              <a:t>Measurement Header in TCP option (8 octets)</a:t>
            </a:r>
            <a:endParaRPr lang="zh-CN" altLang="en-US" sz="1400" b="1" dirty="0">
              <a:solidFill>
                <a:schemeClr val="tx1"/>
              </a:solidFill>
              <a:latin typeface="Courier New" panose="02070309020205020404" charset="0"/>
              <a:cs typeface="Courier New" panose="020703090202050204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09652" y="2858290"/>
            <a:ext cx="4822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sender encapsulates timestamp information and sender-receiver pair information in the Measurement Header of the sent packet. </a:t>
            </a:r>
            <a:endParaRPr lang="en-US" altLang="zh-CN" dirty="0" smtClean="0"/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position of the Measurement Header is in the option field of the TCP protocol header. </a:t>
            </a:r>
            <a:endParaRPr lang="en-US" altLang="zh-CN" kern="0" dirty="0" smtClean="0">
              <a:solidFill>
                <a:sysClr val="windowText" lastClr="00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6452396" y="3929860"/>
            <a:ext cx="785818" cy="5715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66050" y="1715282"/>
            <a:ext cx="863471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Measurement Header Format in Detail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1604" y="4144174"/>
            <a:ext cx="11358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Kind value can be 253 or 254, and the Length value is 8, which is in accordance with TCP option [RFC4727].</a:t>
            </a:r>
            <a:endParaRPr lang="en-US" altLang="zh-CN" dirty="0" smtClean="0"/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sender ID is one octet, and the receiver ID is also one octet.</a:t>
            </a:r>
            <a:endParaRPr lang="en-US" altLang="zh-CN" dirty="0" smtClean="0"/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sender side timestamp is 4 octets, which can store accurate timestamp information. </a:t>
            </a:r>
            <a:endParaRPr lang="en-US" altLang="zh-CN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34645" y="831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Simulations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6519" y="5590069"/>
            <a:ext cx="11358642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RD-OWD is accurate in one-way delay measurement and the average relative error is below 2%.</a:t>
            </a:r>
            <a:endParaRPr lang="en-US" altLang="zh-CN" sz="2000" dirty="0" smtClean="0"/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maximum value of absolute difference is about -100 µs(Y-axis in Figure 8), which is relatively small when compared with the preset delay of 5 ms.</a:t>
            </a:r>
            <a:endParaRPr lang="en-US" altLang="zh-CN" sz="20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490" y="1413510"/>
            <a:ext cx="2973070" cy="1712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35" y="3285490"/>
            <a:ext cx="2893060" cy="2156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40" y="2133600"/>
            <a:ext cx="6870700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62890" y="1174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Advantages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08" y="1413193"/>
            <a:ext cx="1160895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sz="2800" b="1" kern="0" dirty="0" smtClean="0">
                <a:solidFill>
                  <a:sysClr val="windowText" lastClr="000000"/>
                </a:solidFill>
              </a:rPr>
              <a:t>No need to deploy time synchronization</a:t>
            </a:r>
            <a:endParaRPr lang="en-US" altLang="zh-CN" sz="2800" b="1" kern="0" dirty="0" smtClean="0">
              <a:solidFill>
                <a:sysClr val="windowText" lastClr="000000"/>
              </a:solidFill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altLang="zh-CN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zh-CN" dirty="0" smtClean="0"/>
              <a:t>There is no need to deploy end-to-end accurate time synchronization, which reduces the deployment cost of accurate one-way delay measurement.</a:t>
            </a:r>
            <a:endParaRPr lang="en-US" altLang="zh-CN" b="1" kern="0" dirty="0" smtClean="0">
              <a:solidFill>
                <a:sysClr val="windowText" lastClr="000000"/>
              </a:solidFill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sz="2800" b="1" kern="0" dirty="0" smtClean="0">
                <a:solidFill>
                  <a:sysClr val="windowText" lastClr="000000"/>
                </a:solidFill>
              </a:rPr>
              <a:t>No impact on intermediate network devices</a:t>
            </a:r>
            <a:endParaRPr lang="en-US" altLang="zh-CN" sz="2800" b="1" kern="0" dirty="0" smtClean="0">
              <a:solidFill>
                <a:sysClr val="windowText" lastClr="000000"/>
              </a:solidFill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altLang="zh-CN" dirty="0" smtClean="0"/>
              <a:t>Leveraging reference delay for assistance, only time stamping is required at the sender and receiver. So there is no extra configuration for intermediate network devices. </a:t>
            </a:r>
            <a:endParaRPr lang="en-US" altLang="zh-CN" b="1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478790" y="3333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等线 Light" panose="02010600030101010101" charset="-122"/>
                <a:cs typeface="+mj-cs"/>
              </a:rPr>
              <a:t>Considerations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8728" y="1690688"/>
            <a:ext cx="11608953" cy="26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sz="2800" kern="0" noProof="0" dirty="0" smtClean="0">
                <a:solidFill>
                  <a:sysClr val="windowText" lastClr="000000"/>
                </a:solidFill>
              </a:rPr>
              <a:t>Are the scenarios in this case reasonable?</a:t>
            </a:r>
            <a:endParaRPr lang="en-US" altLang="zh-CN" sz="2800" kern="0" noProof="0" dirty="0" smtClean="0">
              <a:solidFill>
                <a:sysClr val="windowText" lastClr="000000"/>
              </a:solidFill>
            </a:endParaRPr>
          </a:p>
          <a:p>
            <a:pPr defTabSz="914400">
              <a:buFont typeface="Arial" panose="020B0604020202020204" pitchFamily="34" charset="0"/>
              <a:buChar char="•"/>
            </a:pPr>
            <a:endParaRPr lang="en-US" altLang="zh-CN" sz="2800" kern="0" dirty="0" smtClean="0">
              <a:solidFill>
                <a:sysClr val="windowText" lastClr="000000"/>
              </a:solidFill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sz="2800" kern="0" dirty="0" smtClean="0">
                <a:solidFill>
                  <a:sysClr val="windowText" lastClr="000000"/>
                </a:solidFill>
              </a:rPr>
              <a:t>Currently implemented in Simulations, will consider deploy in hardware-assisted environment.</a:t>
            </a:r>
            <a:endParaRPr lang="en-US" altLang="zh-CN" sz="2800" kern="0" dirty="0" smtClean="0">
              <a:solidFill>
                <a:sysClr val="windowText" lastClr="000000"/>
              </a:solidFill>
            </a:endParaRPr>
          </a:p>
          <a:p>
            <a:pPr defTabSz="914400">
              <a:buFont typeface="Arial" panose="020B0604020202020204" pitchFamily="34" charset="0"/>
              <a:buChar char="•"/>
            </a:pPr>
            <a:endParaRPr lang="en-US" altLang="zh-CN" kern="0" dirty="0" smtClean="0">
              <a:solidFill>
                <a:sysClr val="windowText" lastClr="000000"/>
              </a:solidFill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Any questions?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89434"/>
            <a:ext cx="10971372" cy="5938149"/>
          </a:xfrm>
        </p:spPr>
        <p:txBody>
          <a:bodyPr/>
          <a:lstStyle/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endParaRPr lang="en-US" altLang="zh-CN" sz="6000" dirty="0" smtClean="0"/>
          </a:p>
          <a:p>
            <a:pPr algn="ctr">
              <a:buNone/>
            </a:pPr>
            <a:r>
              <a:rPr lang="en-US" altLang="zh-CN" sz="6000" dirty="0" smtClean="0"/>
              <a:t> Thanks!</a:t>
            </a:r>
            <a:endParaRPr lang="zh-CN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182E3C2-EBF1-48C8-AC60-333D48433150}" type="slidenum">
              <a:rPr lang="zh-CN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24" y="714164"/>
            <a:ext cx="9231457" cy="29522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34" y="3752799"/>
            <a:ext cx="9358438" cy="26157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42" y="2076661"/>
            <a:ext cx="493953" cy="4304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692" y="4771180"/>
            <a:ext cx="615854" cy="3936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359072" y="3752799"/>
            <a:ext cx="657757" cy="69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359072" y="5798450"/>
            <a:ext cx="657757" cy="69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62890" y="-26670"/>
            <a:ext cx="1129728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Appendix: the derivation of formula (9) and (10)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62890" y="45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err="1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Introduction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08" y="1197293"/>
            <a:ext cx="11608953" cy="24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sz="2800" kern="0" dirty="0" smtClean="0">
                <a:solidFill>
                  <a:sysClr val="windowText" lastClr="000000"/>
                </a:solidFill>
              </a:rPr>
              <a:t>End-to-end one-way delay (OWD) measurement</a:t>
            </a:r>
            <a:endParaRPr lang="en-US" altLang="zh-CN" sz="2800" kern="0" noProof="0" dirty="0" smtClean="0">
              <a:solidFill>
                <a:sysClr val="windowText" lastClr="000000"/>
              </a:solidFill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altLang="zh-CN" kern="0" dirty="0" smtClean="0">
                <a:solidFill>
                  <a:sysClr val="windowText" lastClr="000000"/>
                </a:solidFill>
              </a:rPr>
              <a:t>E2E OWD is an important performance indicator for SLA guarantee</a:t>
            </a:r>
            <a:endParaRPr lang="en-US" altLang="zh-CN" kern="0" dirty="0" smtClean="0">
              <a:solidFill>
                <a:sysClr val="windowText" lastClr="000000"/>
              </a:solidFill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altLang="zh-CN" kern="0" dirty="0" smtClean="0">
                <a:solidFill>
                  <a:sysClr val="windowText" lastClr="000000"/>
                </a:solidFill>
              </a:rPr>
              <a:t>E2E OWD measurement is of great significance, especially for s</a:t>
            </a:r>
            <a:r>
              <a:rPr lang="en-US" altLang="zh-CN" sz="2400" kern="0" dirty="0" smtClean="0">
                <a:solidFill>
                  <a:sysClr val="windowText" lastClr="000000"/>
                </a:solidFill>
              </a:rPr>
              <a:t>ome applications like bulk data transfers and multimedia streaming, depend on the OWD more than RTT</a:t>
            </a:r>
            <a:endParaRPr lang="en-US" altLang="zh-CN" sz="2800" kern="0" dirty="0" smtClean="0">
              <a:solidFill>
                <a:sysClr val="windowText" lastClr="000000"/>
              </a:solidFill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sz="2800" kern="0" dirty="0" smtClean="0">
                <a:solidFill>
                  <a:sysClr val="windowText" lastClr="000000"/>
                </a:solidFill>
              </a:rPr>
              <a:t>An example: HD video surveillance service scenario in 5G network</a:t>
            </a:r>
            <a:endParaRPr lang="en-US" altLang="zh-CN" sz="2800" kern="0" dirty="0" smtClean="0">
              <a:solidFill>
                <a:sysClr val="windowText" lastClr="000000"/>
              </a:solidFill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end-to-end one-way delay is the sum of T1+T2+T3+T4 </a:t>
            </a:r>
            <a:endParaRPr lang="en-US" altLang="zh-CN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3160" y="3789680"/>
            <a:ext cx="6598920" cy="28505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18745" y="45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Introduction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948" y="1269048"/>
            <a:ext cx="11608953" cy="23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Font typeface="Arial" panose="020B0604020202020204" pitchFamily="34" charset="0"/>
              <a:buChar char="•"/>
            </a:pPr>
            <a:r>
              <a:rPr lang="en-US" altLang="zh-CN" sz="2800" kern="0" dirty="0" smtClean="0">
                <a:solidFill>
                  <a:sysClr val="windowText" lastClr="000000"/>
                </a:solidFill>
              </a:rPr>
              <a:t>Existing methods</a:t>
            </a:r>
            <a:r>
              <a:rPr lang="en-US" altLang="zh-CN" sz="2800" kern="0" baseline="30000" dirty="0" smtClean="0">
                <a:solidFill>
                  <a:sysClr val="windowText" lastClr="000000"/>
                </a:solidFill>
              </a:rPr>
              <a:t>[1]</a:t>
            </a:r>
            <a:endParaRPr lang="en-US" altLang="zh-CN" sz="2800" kern="0" dirty="0" smtClean="0">
              <a:solidFill>
                <a:sysClr val="windowText" lastClr="000000"/>
              </a:solidFill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altLang="zh-CN" kern="0" dirty="0" smtClean="0">
                <a:solidFill>
                  <a:sysClr val="windowText" lastClr="000000"/>
                </a:solidFill>
              </a:rPr>
              <a:t>End-to-end deployment of accurate clock synchronization, such as NTP, PTP or GPS; but the deployment cost is high.</a:t>
            </a:r>
            <a:endParaRPr lang="en-US" altLang="zh-CN" kern="0" dirty="0" smtClean="0">
              <a:solidFill>
                <a:sysClr val="windowText" lastClr="000000"/>
              </a:solidFill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altLang="zh-CN" kern="0" dirty="0" smtClean="0">
                <a:solidFill>
                  <a:sysClr val="windowText" lastClr="000000"/>
                </a:solidFill>
              </a:rPr>
              <a:t>Round-trip delay (RTT) is used to estimate end-to-end one-way delay; Due to the delay asymmetry of the uplink and downlink, the accuracy is low.</a:t>
            </a:r>
            <a:endParaRPr lang="en-US" altLang="zh-CN" sz="2800" kern="0" dirty="0" smtClean="0">
              <a:solidFill>
                <a:sysClr val="windowText" lastClr="000000"/>
              </a:solidFill>
            </a:endParaRPr>
          </a:p>
          <a:p>
            <a:pPr indent="0" defTabSz="914400">
              <a:buFont typeface="Arial" panose="020B0604020202020204" pitchFamily="34" charset="0"/>
              <a:buNone/>
            </a:pP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745" y="6454140"/>
            <a:ext cx="859155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 i="1">
                <a:latin typeface="Calibri" panose="020F0502020204030204" charset="0"/>
                <a:cs typeface="Calibri" panose="020F0502020204030204" charset="0"/>
              </a:rPr>
              <a:t>[1] </a:t>
            </a:r>
            <a:r>
              <a:rPr lang="en-US" altLang="zh-CN" sz="1200" i="1">
                <a:latin typeface="Calibri" panose="020F0502020204030204" charset="0"/>
                <a:cs typeface="Calibri" panose="020F0502020204030204" charset="0"/>
                <a:sym typeface="+mn-ea"/>
              </a:rPr>
              <a:t>DJALEL CHEFROUR, </a:t>
            </a:r>
            <a:r>
              <a:rPr lang="zh-CN" altLang="en-US" sz="1200" i="1">
                <a:latin typeface="Calibri" panose="020F0502020204030204" charset="0"/>
                <a:cs typeface="Calibri" panose="020F0502020204030204" charset="0"/>
              </a:rPr>
              <a:t>One-Way Delay Measurement From Traditional Networks to</a:t>
            </a:r>
            <a:r>
              <a:rPr lang="en-US" altLang="zh-CN" sz="1200" i="1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zh-CN" altLang="en-US" sz="1200" i="1">
                <a:latin typeface="Calibri" panose="020F0502020204030204" charset="0"/>
                <a:cs typeface="Calibri" panose="020F0502020204030204" charset="0"/>
              </a:rPr>
              <a:t>SDN: A Survey</a:t>
            </a:r>
            <a:r>
              <a:rPr lang="en-US" altLang="zh-CN" sz="1200" i="1">
                <a:latin typeface="Calibri" panose="020F0502020204030204" charset="0"/>
                <a:cs typeface="Calibri" panose="020F0502020204030204" charset="0"/>
              </a:rPr>
              <a:t>,  ACM Comput. Surv, 2021.</a:t>
            </a:r>
            <a:endParaRPr lang="en-US" altLang="zh-CN" sz="1200" i="1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62890" y="45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Introduction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08" y="1341438"/>
            <a:ext cx="11608953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914400">
              <a:buFont typeface="Arial" panose="020B0604020202020204" pitchFamily="34" charset="0"/>
              <a:buNone/>
            </a:pPr>
            <a:r>
              <a:rPr lang="en-US" altLang="zh-CN" sz="2800" b="1" kern="0" dirty="0" smtClean="0">
                <a:solidFill>
                  <a:sysClr val="windowText" lastClr="000000"/>
                </a:solidFill>
              </a:rPr>
              <a:t>A new method</a:t>
            </a:r>
            <a:endParaRPr lang="en-US" altLang="zh-CN" sz="2800" b="1" kern="0" dirty="0" smtClean="0">
              <a:solidFill>
                <a:sysClr val="windowText" lastClr="000000"/>
              </a:solidFill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altLang="zh-CN" kern="0" dirty="0" smtClean="0">
                <a:solidFill>
                  <a:sysClr val="windowText" lastClr="000000"/>
                </a:solidFill>
              </a:rPr>
              <a:t>This document introduces a new method to accurately measure end-to-end one-way delay using reference delay </a:t>
            </a:r>
            <a:r>
              <a:rPr lang="en-US" altLang="zh-CN" b="1" kern="0" dirty="0" smtClean="0">
                <a:solidFill>
                  <a:sysClr val="windowText" lastClr="000000"/>
                </a:solidFill>
              </a:rPr>
              <a:t>without deploying clock synchronization</a:t>
            </a:r>
            <a:r>
              <a:rPr lang="en-US" altLang="zh-CN" kern="0" dirty="0" smtClean="0">
                <a:solidFill>
                  <a:sysClr val="windowText" lastClr="000000"/>
                </a:solidFill>
              </a:rPr>
              <a:t>.</a:t>
            </a:r>
            <a:endParaRPr lang="en-US" altLang="zh-CN" kern="0" dirty="0" smtClean="0">
              <a:solidFill>
                <a:sysClr val="windowText" lastClr="000000"/>
              </a:solidFill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altLang="zh-CN" kern="0" dirty="0" smtClean="0">
                <a:solidFill>
                  <a:sysClr val="windowText" lastClr="000000"/>
                </a:solidFill>
              </a:rPr>
              <a:t>But we assume that there is a deterministic network link is co-deployed with other normal links, that means we can take advantage of the characteristics of detnet to measure the OWD of normal services. </a:t>
            </a:r>
            <a:endParaRPr lang="en-US" altLang="zh-CN" kern="0" dirty="0" smtClean="0">
              <a:solidFill>
                <a:sysClr val="windowText" lastClr="000000"/>
              </a:solidFill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altLang="zh-CN" kern="0" dirty="0" smtClean="0">
                <a:solidFill>
                  <a:sysClr val="windowText" lastClr="000000"/>
                </a:solidFill>
              </a:rPr>
              <a:t>In detnet, end-to-end delay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bounded and has low jitter.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 example can be found in deterministic networking[RFC8655].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89865" y="45720"/>
            <a:ext cx="10515600" cy="105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RD-OWD  Scenario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9" name="灯片编号占位符 3"/>
          <p:cNvSpPr>
            <a:spLocks noGrp="1"/>
          </p:cNvSpPr>
          <p:nvPr/>
        </p:nvSpPr>
        <p:spPr>
          <a:xfrm>
            <a:off x="9360363" y="63563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2E3C2-EBF1-48C8-AC60-333D48433150}" type="slidenum">
              <a:rPr lang="zh-CN" altLang="en-US" sz="1000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sz="10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2" name="图片 11" descr="路由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9660" y="2923540"/>
            <a:ext cx="493395" cy="353695"/>
          </a:xfrm>
          <a:prstGeom prst="rect">
            <a:avLst/>
          </a:prstGeom>
          <a:noFill/>
        </p:spPr>
      </p:pic>
      <p:pic>
        <p:nvPicPr>
          <p:cNvPr id="13" name="图片 12" descr="路由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0525" y="2923540"/>
            <a:ext cx="493395" cy="353695"/>
          </a:xfrm>
          <a:prstGeom prst="rect">
            <a:avLst/>
          </a:prstGeom>
        </p:spPr>
      </p:pic>
      <p:pic>
        <p:nvPicPr>
          <p:cNvPr id="14" name="图片 13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60" y="1853565"/>
            <a:ext cx="494030" cy="494030"/>
          </a:xfrm>
          <a:prstGeom prst="rect">
            <a:avLst/>
          </a:prstGeom>
        </p:spPr>
      </p:pic>
      <p:pic>
        <p:nvPicPr>
          <p:cNvPr id="15" name="图片 14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525" y="1853565"/>
            <a:ext cx="494030" cy="494030"/>
          </a:xfrm>
          <a:prstGeom prst="rect">
            <a:avLst/>
          </a:prstGeom>
        </p:spPr>
      </p:pic>
      <p:pic>
        <p:nvPicPr>
          <p:cNvPr id="16" name="图片 15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995" y="3914140"/>
            <a:ext cx="494030" cy="494030"/>
          </a:xfrm>
          <a:prstGeom prst="rect">
            <a:avLst/>
          </a:prstGeom>
        </p:spPr>
      </p:pic>
      <p:pic>
        <p:nvPicPr>
          <p:cNvPr id="17" name="图片 16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005" y="3914140"/>
            <a:ext cx="494030" cy="494030"/>
          </a:xfrm>
          <a:prstGeom prst="rect">
            <a:avLst/>
          </a:prstGeom>
        </p:spPr>
      </p:pic>
      <p:pic>
        <p:nvPicPr>
          <p:cNvPr id="18" name="图片 17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190" y="3914140"/>
            <a:ext cx="494030" cy="494030"/>
          </a:xfrm>
          <a:prstGeom prst="rect">
            <a:avLst/>
          </a:prstGeom>
        </p:spPr>
      </p:pic>
      <p:cxnSp>
        <p:nvCxnSpPr>
          <p:cNvPr id="19" name="直接箭头连接符 18"/>
          <p:cNvCxnSpPr>
            <a:endCxn id="12" idx="1"/>
          </p:cNvCxnSpPr>
          <p:nvPr/>
        </p:nvCxnSpPr>
        <p:spPr>
          <a:xfrm>
            <a:off x="3388995" y="3100705"/>
            <a:ext cx="1510665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5B9BD5"/>
          </a:lnRef>
          <a:fillRef idx="0">
            <a:srgbClr val="5B9BD5"/>
          </a:fillRef>
          <a:effectRef idx="2">
            <a:srgbClr val="5B9BD5"/>
          </a:effectRef>
          <a:fontRef idx="minor">
            <a:sysClr val="windowText" lastClr="000000"/>
          </a:fontRef>
        </p:style>
      </p:cxnSp>
      <p:cxnSp>
        <p:nvCxnSpPr>
          <p:cNvPr id="20" name="直接箭头连接符 19"/>
          <p:cNvCxnSpPr>
            <a:stCxn id="12" idx="3"/>
            <a:endCxn id="13" idx="1"/>
          </p:cNvCxnSpPr>
          <p:nvPr/>
        </p:nvCxnSpPr>
        <p:spPr>
          <a:xfrm>
            <a:off x="5393055" y="3100705"/>
            <a:ext cx="1347470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5B9BD5"/>
          </a:lnRef>
          <a:fillRef idx="0">
            <a:srgbClr val="5B9BD5"/>
          </a:fillRef>
          <a:effectRef idx="2">
            <a:srgbClr val="5B9BD5"/>
          </a:effectRef>
          <a:fontRef idx="minor">
            <a:sysClr val="windowText" lastClr="000000"/>
          </a:fontRef>
        </p:style>
      </p:cxnSp>
      <p:cxnSp>
        <p:nvCxnSpPr>
          <p:cNvPr id="21" name="直接箭头连接符 20"/>
          <p:cNvCxnSpPr>
            <a:stCxn id="13" idx="3"/>
          </p:cNvCxnSpPr>
          <p:nvPr/>
        </p:nvCxnSpPr>
        <p:spPr>
          <a:xfrm>
            <a:off x="7233920" y="3100705"/>
            <a:ext cx="1746250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5B9BD5"/>
          </a:lnRef>
          <a:fillRef idx="0">
            <a:srgbClr val="5B9BD5"/>
          </a:fillRef>
          <a:effectRef idx="2">
            <a:srgbClr val="5B9BD5"/>
          </a:effectRef>
          <a:fontRef idx="minor">
            <a:sysClr val="windowText" lastClr="000000"/>
          </a:fontRef>
        </p:style>
      </p:cxnSp>
      <p:cxnSp>
        <p:nvCxnSpPr>
          <p:cNvPr id="22" name="曲线连接符 21"/>
          <p:cNvCxnSpPr>
            <a:endCxn id="14" idx="1"/>
          </p:cNvCxnSpPr>
          <p:nvPr/>
        </p:nvCxnSpPr>
        <p:spPr>
          <a:xfrm rot="16200000">
            <a:off x="3609340" y="1633855"/>
            <a:ext cx="822960" cy="1757045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3" name="曲线连接符 22"/>
          <p:cNvCxnSpPr>
            <a:stCxn id="14" idx="3"/>
            <a:endCxn id="15" idx="1"/>
          </p:cNvCxnSpPr>
          <p:nvPr/>
        </p:nvCxnSpPr>
        <p:spPr>
          <a:xfrm>
            <a:off x="5393690" y="2100580"/>
            <a:ext cx="1346835" cy="3175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4" name="曲线连接符 23"/>
          <p:cNvCxnSpPr>
            <a:stCxn id="15" idx="3"/>
          </p:cNvCxnSpPr>
          <p:nvPr/>
        </p:nvCxnSpPr>
        <p:spPr>
          <a:xfrm>
            <a:off x="7234555" y="2100580"/>
            <a:ext cx="1992630" cy="822960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5" name="曲线连接符 24"/>
          <p:cNvCxnSpPr>
            <a:endCxn id="16" idx="1"/>
          </p:cNvCxnSpPr>
          <p:nvPr/>
        </p:nvCxnSpPr>
        <p:spPr>
          <a:xfrm rot="5400000" flipV="1">
            <a:off x="3204845" y="3215005"/>
            <a:ext cx="883920" cy="1008380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6" name="曲线连接符 25"/>
          <p:cNvCxnSpPr>
            <a:stCxn id="16" idx="3"/>
            <a:endCxn id="17" idx="1"/>
          </p:cNvCxnSpPr>
          <p:nvPr/>
        </p:nvCxnSpPr>
        <p:spPr>
          <a:xfrm>
            <a:off x="4645025" y="4161155"/>
            <a:ext cx="1363980" cy="3175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7" name="曲线连接符 26"/>
          <p:cNvCxnSpPr>
            <a:stCxn id="17" idx="3"/>
          </p:cNvCxnSpPr>
          <p:nvPr/>
        </p:nvCxnSpPr>
        <p:spPr>
          <a:xfrm flipV="1">
            <a:off x="6503035" y="4159885"/>
            <a:ext cx="1250950" cy="3175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38" name="曲线连接符 37"/>
          <p:cNvCxnSpPr>
            <a:stCxn id="18" idx="3"/>
          </p:cNvCxnSpPr>
          <p:nvPr/>
        </p:nvCxnSpPr>
        <p:spPr>
          <a:xfrm flipV="1">
            <a:off x="8237220" y="3277235"/>
            <a:ext cx="989965" cy="883920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pic>
        <p:nvPicPr>
          <p:cNvPr id="40" name="图片 39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5328285"/>
            <a:ext cx="494030" cy="494030"/>
          </a:xfrm>
          <a:prstGeom prst="rect">
            <a:avLst/>
          </a:prstGeom>
        </p:spPr>
      </p:pic>
      <p:pic>
        <p:nvPicPr>
          <p:cNvPr id="47" name="图片 46" descr="路由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05" y="6118225"/>
            <a:ext cx="438150" cy="314325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894715" y="5480050"/>
            <a:ext cx="1738630" cy="22987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style>
          <a:lnRef idx="1">
            <a:srgbClr val="FFC000"/>
          </a:lnRef>
          <a:fillRef idx="2">
            <a:srgbClr val="FFC000"/>
          </a:fillRef>
          <a:effectRef idx="1">
            <a:srgbClr val="FFC000"/>
          </a:effectRef>
          <a:fontRef idx="minor">
            <a:sysClr val="windowText" lastClr="000000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Normal Router</a:t>
            </a:r>
            <a:endParaRPr lang="en-US" altLang="zh-CN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94715" y="6152833"/>
            <a:ext cx="1738630" cy="22987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style>
          <a:lnRef idx="1">
            <a:srgbClr val="70AD47"/>
          </a:lnRef>
          <a:fillRef idx="2">
            <a:srgbClr val="70AD47"/>
          </a:fillRef>
          <a:effectRef idx="1">
            <a:srgbClr val="70AD47"/>
          </a:effectRef>
          <a:fontRef idx="minor">
            <a:sysClr val="windowText" lastClr="000000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9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TSN Router</a:t>
            </a:r>
            <a:endParaRPr lang="zh-CN" altLang="en-US" sz="9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3070860" y="6272530"/>
            <a:ext cx="569595" cy="635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5B9BD5"/>
          </a:lnRef>
          <a:fillRef idx="0">
            <a:srgbClr val="5B9BD5"/>
          </a:fillRef>
          <a:effectRef idx="2">
            <a:srgbClr val="5B9BD5"/>
          </a:effectRef>
          <a:fontRef idx="minor">
            <a:sysClr val="windowText" lastClr="000000"/>
          </a:fontRef>
        </p:style>
      </p:cxnSp>
      <p:sp>
        <p:nvSpPr>
          <p:cNvPr id="51" name="文本框 50"/>
          <p:cNvSpPr txBox="1"/>
          <p:nvPr/>
        </p:nvSpPr>
        <p:spPr>
          <a:xfrm>
            <a:off x="3978275" y="6153150"/>
            <a:ext cx="1511935" cy="22987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style>
          <a:lnRef idx="1">
            <a:srgbClr val="70AD47"/>
          </a:lnRef>
          <a:fillRef idx="2">
            <a:srgbClr val="70AD47"/>
          </a:fillRef>
          <a:effectRef idx="1">
            <a:srgbClr val="70AD47"/>
          </a:effectRef>
          <a:fontRef idx="minor">
            <a:sysClr val="windowText" lastClr="000000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9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Detnet Path</a:t>
            </a:r>
            <a:endParaRPr lang="en-US" altLang="zh-CN" sz="9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8" name="直接箭头连接符 57"/>
          <p:cNvCxnSpPr/>
          <p:nvPr/>
        </p:nvCxnSpPr>
        <p:spPr>
          <a:xfrm flipV="1">
            <a:off x="3070860" y="5593080"/>
            <a:ext cx="574675" cy="381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sp>
        <p:nvSpPr>
          <p:cNvPr id="61" name="文本框 60"/>
          <p:cNvSpPr txBox="1"/>
          <p:nvPr/>
        </p:nvSpPr>
        <p:spPr>
          <a:xfrm>
            <a:off x="3978275" y="5480050"/>
            <a:ext cx="1511935" cy="22987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style>
          <a:lnRef idx="1">
            <a:srgbClr val="FFC000"/>
          </a:lnRef>
          <a:fillRef idx="2">
            <a:srgbClr val="FFC000"/>
          </a:fillRef>
          <a:effectRef idx="1">
            <a:srgbClr val="FFC000"/>
          </a:effectRef>
          <a:fontRef idx="minor">
            <a:sysClr val="windowText" lastClr="000000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9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Normal Path</a:t>
            </a:r>
            <a:endParaRPr lang="en-US" altLang="zh-CN" sz="9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423160" y="2493010"/>
            <a:ext cx="8794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Sender i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119870" y="2493010"/>
            <a:ext cx="10591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Receiver g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4" name="图片 63" descr="时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20" y="1346835"/>
            <a:ext cx="557530" cy="557530"/>
          </a:xfrm>
          <a:prstGeom prst="rect">
            <a:avLst/>
          </a:prstGeom>
        </p:spPr>
      </p:pic>
      <p:pic>
        <p:nvPicPr>
          <p:cNvPr id="65" name="图片 64" descr="时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530" y="1258570"/>
            <a:ext cx="557530" cy="557530"/>
          </a:xfrm>
          <a:prstGeom prst="rect">
            <a:avLst/>
          </a:prstGeom>
        </p:spPr>
      </p:pic>
      <p:cxnSp>
        <p:nvCxnSpPr>
          <p:cNvPr id="70" name="直接箭头连接符 69"/>
          <p:cNvCxnSpPr/>
          <p:nvPr/>
        </p:nvCxnSpPr>
        <p:spPr>
          <a:xfrm flipH="1" flipV="1">
            <a:off x="1771650" y="1832610"/>
            <a:ext cx="574675" cy="51879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 w="med" len="med"/>
          </a:ln>
          <a:effectLst/>
        </p:spPr>
        <p:style>
          <a:lnRef idx="1">
            <a:sysClr val="windowText" lastClr="000000"/>
          </a:lnRef>
          <a:fillRef idx="0">
            <a:sysClr val="windowText" lastClr="000000"/>
          </a:fillRef>
          <a:effectRef idx="0">
            <a:sysClr val="windowText" lastClr="000000"/>
          </a:effectRef>
          <a:fontRef idx="minor">
            <a:sysClr val="windowText" lastClr="000000"/>
          </a:fontRef>
        </p:style>
      </p:cxnSp>
      <p:cxnSp>
        <p:nvCxnSpPr>
          <p:cNvPr id="71" name="直接箭头连接符 70"/>
          <p:cNvCxnSpPr/>
          <p:nvPr/>
        </p:nvCxnSpPr>
        <p:spPr>
          <a:xfrm flipV="1">
            <a:off x="10048875" y="1869440"/>
            <a:ext cx="390525" cy="47815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 w="med" len="med"/>
          </a:ln>
          <a:effectLst/>
        </p:spPr>
        <p:style>
          <a:lnRef idx="1">
            <a:sysClr val="windowText" lastClr="000000"/>
          </a:lnRef>
          <a:fillRef idx="0">
            <a:sysClr val="windowText" lastClr="000000"/>
          </a:fillRef>
          <a:effectRef idx="0">
            <a:sysClr val="windowText" lastClr="000000"/>
          </a:effectRef>
          <a:fontRef idx="minor">
            <a:sysClr val="windowText" lastClr="000000"/>
          </a:fontRef>
        </p:style>
      </p:cxnSp>
      <p:sp>
        <p:nvSpPr>
          <p:cNvPr id="74" name="文本框 73"/>
          <p:cNvSpPr txBox="1"/>
          <p:nvPr/>
        </p:nvSpPr>
        <p:spPr>
          <a:xfrm>
            <a:off x="1833245" y="1303020"/>
            <a:ext cx="12928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Local Clock i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659110" y="1832610"/>
            <a:ext cx="11442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/>
              <a:t> Local Clock g</a:t>
            </a:r>
            <a:endParaRPr lang="en-US" altLang="zh-CN" sz="1400" i="1"/>
          </a:p>
        </p:txBody>
      </p:sp>
      <p:sp>
        <p:nvSpPr>
          <p:cNvPr id="76" name="文本框 75"/>
          <p:cNvSpPr txBox="1"/>
          <p:nvPr/>
        </p:nvSpPr>
        <p:spPr>
          <a:xfrm>
            <a:off x="5735320" y="4625975"/>
            <a:ext cx="62217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At</a:t>
            </a:r>
            <a:r>
              <a:rPr lang="en-US" altLang="zh-CN" sz="1600" b="1">
                <a:solidFill>
                  <a:srgbClr val="5B9BD5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TRUE Time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T</a:t>
            </a:r>
            <a:r>
              <a:rPr lang="en-US" altLang="zh-CN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0 </a:t>
            </a:r>
            <a:r>
              <a:rPr lang="zh-CN" altLang="en-US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：</a:t>
            </a:r>
            <a:r>
              <a:rPr lang="zh-CN" altLang="en-US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（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maintained by a virtual global clock</a:t>
            </a:r>
            <a:r>
              <a:rPr lang="zh-CN" altLang="en-US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）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Sender i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shows h</a:t>
            </a:r>
            <a:r>
              <a:rPr lang="en-US" altLang="zh-CN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i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(T</a:t>
            </a:r>
            <a:r>
              <a:rPr lang="en-US" altLang="zh-CN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0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)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Receiver g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shows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h</a:t>
            </a:r>
            <a:r>
              <a:rPr lang="en-US" altLang="zh-CN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g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(T</a:t>
            </a:r>
            <a:r>
              <a:rPr lang="en-US" altLang="zh-CN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0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)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clock i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and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clock g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 are not time synchronized.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clock i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and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clock</a:t>
            </a:r>
            <a:r>
              <a:rPr lang="zh-CN" altLang="en-US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g</a:t>
            </a:r>
            <a:r>
              <a:rPr lang="zh-CN" altLang="en-US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are TSN grade clocks, satisfying the requirements for stability and bounded jitter.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cxnSp>
        <p:nvCxnSpPr>
          <p:cNvPr id="77" name="直接箭头连接符 76"/>
          <p:cNvCxnSpPr/>
          <p:nvPr/>
        </p:nvCxnSpPr>
        <p:spPr>
          <a:xfrm>
            <a:off x="8327390" y="5328285"/>
            <a:ext cx="738505" cy="5016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78" name="直接箭头连接符 77"/>
          <p:cNvCxnSpPr/>
          <p:nvPr/>
        </p:nvCxnSpPr>
        <p:spPr>
          <a:xfrm flipV="1">
            <a:off x="8362950" y="5589905"/>
            <a:ext cx="828675" cy="13970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79" name="文本框 78"/>
          <p:cNvSpPr txBox="1"/>
          <p:nvPr/>
        </p:nvSpPr>
        <p:spPr>
          <a:xfrm>
            <a:off x="9236075" y="5361306"/>
            <a:ext cx="1741805" cy="368300"/>
          </a:xfrm>
          <a:prstGeom prst="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style>
          <a:lnRef idx="1">
            <a:srgbClr val="5B9BD5"/>
          </a:lnRef>
          <a:fillRef idx="3">
            <a:srgbClr val="5B9BD5"/>
          </a:fillRef>
          <a:effectRef idx="2">
            <a:srgbClr val="5B9BD5"/>
          </a:effectRef>
          <a:fontRef idx="minor">
            <a:sysClr val="window" lastClr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  <a:defRPr/>
            </a:pPr>
            <a:r>
              <a:rPr lang="en-US" altLang="zh-CN" sz="9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time o</a:t>
            </a:r>
            <a:r>
              <a:rPr lang="zh-CN" altLang="en-US" sz="9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ffset</a:t>
            </a:r>
            <a:r>
              <a:rPr lang="en-US" altLang="zh-CN" sz="9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exists between </a:t>
            </a:r>
            <a:endParaRPr lang="en-US" altLang="zh-CN" sz="900" b="1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  <a:defRPr/>
            </a:pPr>
            <a:r>
              <a:rPr lang="en-US" altLang="zh-CN" sz="9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two clocks at any time</a:t>
            </a:r>
            <a:endParaRPr lang="en-US" altLang="zh-CN" sz="900" b="1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80" name="曲线连接符 79"/>
          <p:cNvCxnSpPr>
            <a:stCxn id="14" idx="2"/>
            <a:endCxn id="13" idx="0"/>
          </p:cNvCxnSpPr>
          <p:nvPr/>
        </p:nvCxnSpPr>
        <p:spPr>
          <a:xfrm rot="5400000" flipV="1">
            <a:off x="5779135" y="1714500"/>
            <a:ext cx="575945" cy="1840865"/>
          </a:xfrm>
          <a:prstGeom prst="curvedConnector3">
            <a:avLst>
              <a:gd name="adj1" fmla="val 25137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pic>
        <p:nvPicPr>
          <p:cNvPr id="81" name="图片 80" descr="c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820" y="2833370"/>
            <a:ext cx="511175" cy="511175"/>
          </a:xfrm>
          <a:prstGeom prst="rect">
            <a:avLst/>
          </a:prstGeom>
        </p:spPr>
      </p:pic>
      <p:pic>
        <p:nvPicPr>
          <p:cNvPr id="82" name="图片 81" descr="服务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170" y="2849880"/>
            <a:ext cx="477520" cy="477520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4900295" y="1033780"/>
            <a:ext cx="2741930" cy="782320"/>
          </a:xfrm>
          <a:prstGeom prst="rect">
            <a:avLst/>
          </a:prstGeom>
          <a:noFill/>
          <a:ln w="3175" cap="flat" cmpd="sng" algn="ctr">
            <a:solidFill>
              <a:srgbClr val="44546A">
                <a:lumMod val="60000"/>
                <a:lumOff val="40000"/>
              </a:srgbClr>
            </a:solidFill>
            <a:prstDash val="dash"/>
            <a:miter lim="800000"/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pic>
        <p:nvPicPr>
          <p:cNvPr id="84" name="图片 83" descr="时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146175"/>
            <a:ext cx="557530" cy="557530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5735320" y="1258570"/>
            <a:ext cx="13030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Global  Clock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447030" y="3213100"/>
            <a:ext cx="17062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Deterministic Link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583430" y="4408170"/>
            <a:ext cx="12185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Normal Link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18110" y="45720"/>
            <a:ext cx="10515600" cy="105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RD-OWD Measurement Procedure</a:t>
            </a:r>
            <a:endParaRPr lang="en-US" altLang="zh-CN" sz="4400" noProof="0" dirty="0" smtClean="0">
              <a:solidFill>
                <a:sysClr val="windowText" lastClr="000000"/>
              </a:solidFill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9" name="灯片编号占位符 3"/>
          <p:cNvSpPr>
            <a:spLocks noGrp="1"/>
          </p:cNvSpPr>
          <p:nvPr/>
        </p:nvSpPr>
        <p:spPr>
          <a:xfrm>
            <a:off x="9360363" y="63563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2E3C2-EBF1-48C8-AC60-333D48433150}" type="slidenum">
              <a:rPr lang="zh-CN" altLang="en-US" sz="1000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sz="10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2" name="图片 11" descr="路由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9660" y="2995295"/>
            <a:ext cx="493395" cy="353695"/>
          </a:xfrm>
          <a:prstGeom prst="rect">
            <a:avLst/>
          </a:prstGeom>
          <a:noFill/>
        </p:spPr>
      </p:pic>
      <p:pic>
        <p:nvPicPr>
          <p:cNvPr id="13" name="图片 12" descr="路由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0525" y="2995295"/>
            <a:ext cx="493395" cy="353695"/>
          </a:xfrm>
          <a:prstGeom prst="rect">
            <a:avLst/>
          </a:prstGeom>
        </p:spPr>
      </p:pic>
      <p:pic>
        <p:nvPicPr>
          <p:cNvPr id="14" name="图片 13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60" y="1925320"/>
            <a:ext cx="494030" cy="494030"/>
          </a:xfrm>
          <a:prstGeom prst="rect">
            <a:avLst/>
          </a:prstGeom>
        </p:spPr>
      </p:pic>
      <p:pic>
        <p:nvPicPr>
          <p:cNvPr id="15" name="图片 14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525" y="1925320"/>
            <a:ext cx="494030" cy="494030"/>
          </a:xfrm>
          <a:prstGeom prst="rect">
            <a:avLst/>
          </a:prstGeom>
        </p:spPr>
      </p:pic>
      <p:pic>
        <p:nvPicPr>
          <p:cNvPr id="16" name="图片 15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995" y="3985895"/>
            <a:ext cx="494030" cy="494030"/>
          </a:xfrm>
          <a:prstGeom prst="rect">
            <a:avLst/>
          </a:prstGeom>
        </p:spPr>
      </p:pic>
      <p:pic>
        <p:nvPicPr>
          <p:cNvPr id="17" name="图片 16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005" y="3985895"/>
            <a:ext cx="494030" cy="494030"/>
          </a:xfrm>
          <a:prstGeom prst="rect">
            <a:avLst/>
          </a:prstGeom>
        </p:spPr>
      </p:pic>
      <p:pic>
        <p:nvPicPr>
          <p:cNvPr id="18" name="图片 17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190" y="3985895"/>
            <a:ext cx="494030" cy="494030"/>
          </a:xfrm>
          <a:prstGeom prst="rect">
            <a:avLst/>
          </a:prstGeom>
        </p:spPr>
      </p:pic>
      <p:cxnSp>
        <p:nvCxnSpPr>
          <p:cNvPr id="19" name="直接箭头连接符 18"/>
          <p:cNvCxnSpPr>
            <a:endCxn id="12" idx="1"/>
          </p:cNvCxnSpPr>
          <p:nvPr/>
        </p:nvCxnSpPr>
        <p:spPr>
          <a:xfrm>
            <a:off x="3388995" y="3172460"/>
            <a:ext cx="1510665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5B9BD5"/>
          </a:lnRef>
          <a:fillRef idx="0">
            <a:srgbClr val="5B9BD5"/>
          </a:fillRef>
          <a:effectRef idx="2">
            <a:srgbClr val="5B9BD5"/>
          </a:effectRef>
          <a:fontRef idx="minor">
            <a:sysClr val="windowText" lastClr="000000"/>
          </a:fontRef>
        </p:style>
      </p:cxnSp>
      <p:cxnSp>
        <p:nvCxnSpPr>
          <p:cNvPr id="20" name="直接箭头连接符 19"/>
          <p:cNvCxnSpPr>
            <a:stCxn id="12" idx="3"/>
            <a:endCxn id="13" idx="1"/>
          </p:cNvCxnSpPr>
          <p:nvPr/>
        </p:nvCxnSpPr>
        <p:spPr>
          <a:xfrm>
            <a:off x="5393055" y="3172460"/>
            <a:ext cx="1347470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5B9BD5"/>
          </a:lnRef>
          <a:fillRef idx="0">
            <a:srgbClr val="5B9BD5"/>
          </a:fillRef>
          <a:effectRef idx="2">
            <a:srgbClr val="5B9BD5"/>
          </a:effectRef>
          <a:fontRef idx="minor">
            <a:sysClr val="windowText" lastClr="000000"/>
          </a:fontRef>
        </p:style>
      </p:cxnSp>
      <p:cxnSp>
        <p:nvCxnSpPr>
          <p:cNvPr id="21" name="直接箭头连接符 20"/>
          <p:cNvCxnSpPr>
            <a:stCxn id="13" idx="3"/>
          </p:cNvCxnSpPr>
          <p:nvPr/>
        </p:nvCxnSpPr>
        <p:spPr>
          <a:xfrm>
            <a:off x="7233920" y="3172460"/>
            <a:ext cx="1746250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5B9BD5"/>
          </a:lnRef>
          <a:fillRef idx="0">
            <a:srgbClr val="5B9BD5"/>
          </a:fillRef>
          <a:effectRef idx="2">
            <a:srgbClr val="5B9BD5"/>
          </a:effectRef>
          <a:fontRef idx="minor">
            <a:sysClr val="windowText" lastClr="000000"/>
          </a:fontRef>
        </p:style>
      </p:cxnSp>
      <p:cxnSp>
        <p:nvCxnSpPr>
          <p:cNvPr id="22" name="曲线连接符 21"/>
          <p:cNvCxnSpPr>
            <a:endCxn id="14" idx="1"/>
          </p:cNvCxnSpPr>
          <p:nvPr/>
        </p:nvCxnSpPr>
        <p:spPr>
          <a:xfrm rot="16200000">
            <a:off x="3609340" y="1705610"/>
            <a:ext cx="822960" cy="1757045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3" name="曲线连接符 22"/>
          <p:cNvCxnSpPr>
            <a:stCxn id="14" idx="3"/>
            <a:endCxn id="15" idx="1"/>
          </p:cNvCxnSpPr>
          <p:nvPr/>
        </p:nvCxnSpPr>
        <p:spPr>
          <a:xfrm>
            <a:off x="5393690" y="2172335"/>
            <a:ext cx="1346835" cy="3175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4" name="曲线连接符 23"/>
          <p:cNvCxnSpPr>
            <a:stCxn id="15" idx="3"/>
          </p:cNvCxnSpPr>
          <p:nvPr/>
        </p:nvCxnSpPr>
        <p:spPr>
          <a:xfrm>
            <a:off x="7234555" y="2172335"/>
            <a:ext cx="1992630" cy="822960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5" name="曲线连接符 24"/>
          <p:cNvCxnSpPr>
            <a:endCxn id="16" idx="1"/>
          </p:cNvCxnSpPr>
          <p:nvPr/>
        </p:nvCxnSpPr>
        <p:spPr>
          <a:xfrm rot="5400000" flipV="1">
            <a:off x="3204845" y="3286760"/>
            <a:ext cx="883920" cy="1008380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6" name="曲线连接符 25"/>
          <p:cNvCxnSpPr>
            <a:stCxn id="16" idx="3"/>
            <a:endCxn id="17" idx="1"/>
          </p:cNvCxnSpPr>
          <p:nvPr/>
        </p:nvCxnSpPr>
        <p:spPr>
          <a:xfrm>
            <a:off x="4645025" y="4232910"/>
            <a:ext cx="1363980" cy="3175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7" name="曲线连接符 26"/>
          <p:cNvCxnSpPr>
            <a:stCxn id="17" idx="3"/>
          </p:cNvCxnSpPr>
          <p:nvPr/>
        </p:nvCxnSpPr>
        <p:spPr>
          <a:xfrm flipV="1">
            <a:off x="6503035" y="4231640"/>
            <a:ext cx="1250950" cy="3175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38" name="曲线连接符 37"/>
          <p:cNvCxnSpPr>
            <a:stCxn id="18" idx="3"/>
          </p:cNvCxnSpPr>
          <p:nvPr/>
        </p:nvCxnSpPr>
        <p:spPr>
          <a:xfrm flipV="1">
            <a:off x="8237220" y="3348990"/>
            <a:ext cx="989965" cy="883920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sp>
        <p:nvSpPr>
          <p:cNvPr id="62" name="文本框 61"/>
          <p:cNvSpPr txBox="1"/>
          <p:nvPr/>
        </p:nvSpPr>
        <p:spPr>
          <a:xfrm>
            <a:off x="2423160" y="2564765"/>
            <a:ext cx="8794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Sender i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119870" y="2564765"/>
            <a:ext cx="10591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Receiver g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4" name="图片 63" descr="时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20" y="1418590"/>
            <a:ext cx="557530" cy="557530"/>
          </a:xfrm>
          <a:prstGeom prst="rect">
            <a:avLst/>
          </a:prstGeom>
        </p:spPr>
      </p:pic>
      <p:pic>
        <p:nvPicPr>
          <p:cNvPr id="65" name="图片 64" descr="时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530" y="1330325"/>
            <a:ext cx="557530" cy="557530"/>
          </a:xfrm>
          <a:prstGeom prst="rect">
            <a:avLst/>
          </a:prstGeom>
        </p:spPr>
      </p:pic>
      <p:cxnSp>
        <p:nvCxnSpPr>
          <p:cNvPr id="70" name="直接箭头连接符 69"/>
          <p:cNvCxnSpPr/>
          <p:nvPr/>
        </p:nvCxnSpPr>
        <p:spPr>
          <a:xfrm flipH="1" flipV="1">
            <a:off x="1771650" y="1904365"/>
            <a:ext cx="574675" cy="51879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 w="med" len="med"/>
          </a:ln>
          <a:effectLst/>
        </p:spPr>
        <p:style>
          <a:lnRef idx="1">
            <a:sysClr val="windowText" lastClr="000000"/>
          </a:lnRef>
          <a:fillRef idx="0">
            <a:sysClr val="windowText" lastClr="000000"/>
          </a:fillRef>
          <a:effectRef idx="0">
            <a:sysClr val="windowText" lastClr="000000"/>
          </a:effectRef>
          <a:fontRef idx="minor">
            <a:sysClr val="windowText" lastClr="000000"/>
          </a:fontRef>
        </p:style>
      </p:cxnSp>
      <p:cxnSp>
        <p:nvCxnSpPr>
          <p:cNvPr id="71" name="直接箭头连接符 70"/>
          <p:cNvCxnSpPr/>
          <p:nvPr/>
        </p:nvCxnSpPr>
        <p:spPr>
          <a:xfrm flipV="1">
            <a:off x="10048875" y="1941195"/>
            <a:ext cx="390525" cy="47815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 w="med" len="med"/>
          </a:ln>
          <a:effectLst/>
        </p:spPr>
        <p:style>
          <a:lnRef idx="1">
            <a:sysClr val="windowText" lastClr="000000"/>
          </a:lnRef>
          <a:fillRef idx="0">
            <a:sysClr val="windowText" lastClr="000000"/>
          </a:fillRef>
          <a:effectRef idx="0">
            <a:sysClr val="windowText" lastClr="000000"/>
          </a:effectRef>
          <a:fontRef idx="minor">
            <a:sysClr val="windowText" lastClr="000000"/>
          </a:fontRef>
        </p:style>
      </p:cxnSp>
      <p:sp>
        <p:nvSpPr>
          <p:cNvPr id="74" name="文本框 73"/>
          <p:cNvSpPr txBox="1"/>
          <p:nvPr/>
        </p:nvSpPr>
        <p:spPr>
          <a:xfrm>
            <a:off x="1833245" y="1374775"/>
            <a:ext cx="12928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Local Clock i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659110" y="1904365"/>
            <a:ext cx="11442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/>
              <a:t> Local Clock g</a:t>
            </a:r>
            <a:endParaRPr lang="en-US" altLang="zh-CN" sz="1400" i="1"/>
          </a:p>
        </p:txBody>
      </p:sp>
      <p:sp>
        <p:nvSpPr>
          <p:cNvPr id="76" name="文本框 75"/>
          <p:cNvSpPr txBox="1"/>
          <p:nvPr/>
        </p:nvSpPr>
        <p:spPr>
          <a:xfrm>
            <a:off x="190500" y="4942205"/>
            <a:ext cx="1116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At</a:t>
            </a:r>
            <a:r>
              <a:rPr lang="en-US" altLang="zh-CN" sz="1600" b="1">
                <a:solidFill>
                  <a:srgbClr val="5B9BD5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TRUE Time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T</a:t>
            </a:r>
            <a:r>
              <a:rPr lang="en-US" altLang="zh-CN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</a:t>
            </a:r>
            <a:r>
              <a:rPr lang="en-US" altLang="zh-CN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1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r>
              <a:rPr lang="zh-CN" altLang="en-US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：</a:t>
            </a:r>
            <a:r>
              <a:rPr lang="zh-CN" altLang="en-US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（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maintained by a virtual global clock</a:t>
            </a:r>
            <a:r>
              <a:rPr lang="zh-CN" altLang="en-US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）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Sender i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sends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Reference Packet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out, and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clock i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shows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h</a:t>
            </a:r>
            <a:r>
              <a:rPr lang="en-US" altLang="zh-CN" sz="1600" b="1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i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(T</a:t>
            </a:r>
            <a:r>
              <a:rPr lang="en-US" altLang="zh-CN" sz="1600" b="1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S1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)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The Reference Packet is transmitted through the deterministic link, and arrived at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Receiver g.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At the moment,the </a:t>
            </a:r>
            <a:r>
              <a:rPr lang="en-US" altLang="zh-CN" sz="16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TRUE Time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is T</a:t>
            </a:r>
            <a:r>
              <a:rPr lang="en-US" altLang="zh-CN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r1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, and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clock g 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shows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h</a:t>
            </a:r>
            <a:r>
              <a:rPr lang="en-US" altLang="zh-CN" sz="1600" b="1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g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(T</a:t>
            </a:r>
            <a:r>
              <a:rPr lang="en-US" altLang="zh-CN" sz="1600" b="1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r1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)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.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The </a:t>
            </a:r>
            <a:r>
              <a:rPr lang="en-US" altLang="zh-CN" sz="16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TRUE Reference delay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is: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cxnSp>
        <p:nvCxnSpPr>
          <p:cNvPr id="80" name="曲线连接符 79"/>
          <p:cNvCxnSpPr>
            <a:stCxn id="14" idx="2"/>
            <a:endCxn id="13" idx="0"/>
          </p:cNvCxnSpPr>
          <p:nvPr/>
        </p:nvCxnSpPr>
        <p:spPr>
          <a:xfrm rot="5400000" flipV="1">
            <a:off x="5779135" y="1786255"/>
            <a:ext cx="575945" cy="1840865"/>
          </a:xfrm>
          <a:prstGeom prst="curvedConnector3">
            <a:avLst>
              <a:gd name="adj1" fmla="val 25137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pic>
        <p:nvPicPr>
          <p:cNvPr id="81" name="图片 80" descr="c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820" y="2905125"/>
            <a:ext cx="511175" cy="511175"/>
          </a:xfrm>
          <a:prstGeom prst="rect">
            <a:avLst/>
          </a:prstGeom>
        </p:spPr>
      </p:pic>
      <p:pic>
        <p:nvPicPr>
          <p:cNvPr id="82" name="图片 81" descr="服务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170" y="2921635"/>
            <a:ext cx="477520" cy="477520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4900295" y="1105535"/>
            <a:ext cx="2741930" cy="782320"/>
          </a:xfrm>
          <a:prstGeom prst="rect">
            <a:avLst/>
          </a:prstGeom>
          <a:noFill/>
          <a:ln w="3175" cap="flat" cmpd="sng" algn="ctr">
            <a:solidFill>
              <a:srgbClr val="44546A">
                <a:lumMod val="60000"/>
                <a:lumOff val="40000"/>
              </a:srgbClr>
            </a:solidFill>
            <a:prstDash val="dash"/>
            <a:miter lim="800000"/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pic>
        <p:nvPicPr>
          <p:cNvPr id="84" name="图片 83" descr="时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217930"/>
            <a:ext cx="557530" cy="557530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5735320" y="1330325"/>
            <a:ext cx="13030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Global  Clock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447030" y="3284855"/>
            <a:ext cx="17062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Deterministic Link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583430" y="4479925"/>
            <a:ext cx="12185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Normal Link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0" y="3279140"/>
            <a:ext cx="1464310" cy="27559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style>
          <a:lnRef idx="1">
            <a:srgbClr val="70AD47"/>
          </a:lnRef>
          <a:fillRef idx="2">
            <a:srgbClr val="70AD47"/>
          </a:fillRef>
          <a:effectRef idx="1">
            <a:srgbClr val="70AD47"/>
          </a:effectRef>
          <a:fontRef idx="minor">
            <a:sysClr val="windowText" lastClr="000000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buClrTx/>
              <a:buSzTx/>
              <a:buFontTx/>
            </a:pP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Reference Packet </a:t>
            </a:r>
            <a:endParaRPr lang="zh-CN" altLang="en-US" sz="12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9260" y="6315075"/>
            <a:ext cx="3903980" cy="450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390" y="6355715"/>
            <a:ext cx="379730" cy="3409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18110" y="45720"/>
            <a:ext cx="10515600" cy="105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RD-OWD Measurement Procedure</a:t>
            </a:r>
            <a:endParaRPr lang="en-US" altLang="zh-CN" sz="4400" noProof="0" dirty="0" smtClean="0">
              <a:solidFill>
                <a:sysClr val="windowText" lastClr="000000"/>
              </a:solidFill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9" name="灯片编号占位符 3"/>
          <p:cNvSpPr>
            <a:spLocks noGrp="1"/>
          </p:cNvSpPr>
          <p:nvPr/>
        </p:nvSpPr>
        <p:spPr>
          <a:xfrm>
            <a:off x="9360363" y="63563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2E3C2-EBF1-48C8-AC60-333D48433150}" type="slidenum">
              <a:rPr lang="zh-CN" altLang="en-US" sz="1000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sz="10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18110" y="1125220"/>
            <a:ext cx="1116520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For                              , it satisfies</a:t>
            </a:r>
            <a:r>
              <a:rPr lang="en-US" sz="1800" baseline="30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[2]</a:t>
            </a:r>
            <a:r>
              <a:rPr 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:</a:t>
            </a:r>
            <a:endParaRPr lang="en-US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Where </a:t>
            </a:r>
            <a:r>
              <a:rPr lang="en-US" sz="18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L </a:t>
            </a:r>
            <a:r>
              <a:rPr 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is the upper bound of deterministic link delay, </a:t>
            </a:r>
            <a:r>
              <a:rPr lang="en-US" sz="18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J</a:t>
            </a:r>
            <a:r>
              <a:rPr 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is the maximum value of jitter, which is the difference of the delay upper bound and delay lower bound. </a:t>
            </a:r>
            <a:endParaRPr lang="en-US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980" y="1197610"/>
            <a:ext cx="1270000" cy="4127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1701165"/>
            <a:ext cx="3383280" cy="405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565" y="1715770"/>
            <a:ext cx="365125" cy="3327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745" y="6238240"/>
            <a:ext cx="114490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 i="1" u="sng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[2]</a:t>
            </a:r>
            <a:r>
              <a:rPr lang="zh-CN" altLang="en-US" sz="1200" i="1" u="sng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Ludovic Thomas and </a:t>
            </a:r>
            <a:r>
              <a:rPr lang="zh-CN" altLang="en-US" sz="1200" i="1" u="sng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Jean-Yves Le Boudec. 2020. On Time Synchronization Issues in Time-Sensitive Networks with Regulators and Nonideal Clocks. Proc. ACM Meas. Anal. Comput. Syst. 4, 2, Article 27 (June 2020), 41 pages. https://doi.org/10.1145/3392145</a:t>
            </a:r>
            <a:endParaRPr lang="zh-CN" altLang="en-US" sz="1200" i="1" u="sng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/>
        </p:nvSpPr>
        <p:spPr>
          <a:xfrm>
            <a:off x="9360363" y="63563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2E3C2-EBF1-48C8-AC60-333D48433150}" type="slidenum">
              <a:rPr lang="zh-CN" altLang="en-US" sz="1000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sz="10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2" name="图片 11" descr="路由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9660" y="2923540"/>
            <a:ext cx="493395" cy="353695"/>
          </a:xfrm>
          <a:prstGeom prst="rect">
            <a:avLst/>
          </a:prstGeom>
          <a:noFill/>
        </p:spPr>
      </p:pic>
      <p:pic>
        <p:nvPicPr>
          <p:cNvPr id="13" name="图片 12" descr="路由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0525" y="2923540"/>
            <a:ext cx="493395" cy="353695"/>
          </a:xfrm>
          <a:prstGeom prst="rect">
            <a:avLst/>
          </a:prstGeom>
        </p:spPr>
      </p:pic>
      <p:pic>
        <p:nvPicPr>
          <p:cNvPr id="14" name="图片 13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60" y="1853565"/>
            <a:ext cx="494030" cy="494030"/>
          </a:xfrm>
          <a:prstGeom prst="rect">
            <a:avLst/>
          </a:prstGeom>
        </p:spPr>
      </p:pic>
      <p:pic>
        <p:nvPicPr>
          <p:cNvPr id="15" name="图片 14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525" y="1853565"/>
            <a:ext cx="494030" cy="494030"/>
          </a:xfrm>
          <a:prstGeom prst="rect">
            <a:avLst/>
          </a:prstGeom>
        </p:spPr>
      </p:pic>
      <p:pic>
        <p:nvPicPr>
          <p:cNvPr id="16" name="图片 15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995" y="3914140"/>
            <a:ext cx="494030" cy="494030"/>
          </a:xfrm>
          <a:prstGeom prst="rect">
            <a:avLst/>
          </a:prstGeom>
        </p:spPr>
      </p:pic>
      <p:pic>
        <p:nvPicPr>
          <p:cNvPr id="17" name="图片 16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005" y="3914140"/>
            <a:ext cx="494030" cy="494030"/>
          </a:xfrm>
          <a:prstGeom prst="rect">
            <a:avLst/>
          </a:prstGeom>
        </p:spPr>
      </p:pic>
      <p:pic>
        <p:nvPicPr>
          <p:cNvPr id="18" name="图片 17" descr="路由器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190" y="3914140"/>
            <a:ext cx="494030" cy="494030"/>
          </a:xfrm>
          <a:prstGeom prst="rect">
            <a:avLst/>
          </a:prstGeom>
        </p:spPr>
      </p:pic>
      <p:cxnSp>
        <p:nvCxnSpPr>
          <p:cNvPr id="19" name="直接箭头连接符 18"/>
          <p:cNvCxnSpPr>
            <a:endCxn id="12" idx="1"/>
          </p:cNvCxnSpPr>
          <p:nvPr/>
        </p:nvCxnSpPr>
        <p:spPr>
          <a:xfrm>
            <a:off x="3388995" y="3100705"/>
            <a:ext cx="1510665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5B9BD5"/>
          </a:lnRef>
          <a:fillRef idx="0">
            <a:srgbClr val="5B9BD5"/>
          </a:fillRef>
          <a:effectRef idx="2">
            <a:srgbClr val="5B9BD5"/>
          </a:effectRef>
          <a:fontRef idx="minor">
            <a:sysClr val="windowText" lastClr="000000"/>
          </a:fontRef>
        </p:style>
      </p:cxnSp>
      <p:cxnSp>
        <p:nvCxnSpPr>
          <p:cNvPr id="20" name="直接箭头连接符 19"/>
          <p:cNvCxnSpPr>
            <a:stCxn id="12" idx="3"/>
            <a:endCxn id="13" idx="1"/>
          </p:cNvCxnSpPr>
          <p:nvPr/>
        </p:nvCxnSpPr>
        <p:spPr>
          <a:xfrm>
            <a:off x="5393055" y="3100705"/>
            <a:ext cx="1347470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5B9BD5"/>
          </a:lnRef>
          <a:fillRef idx="0">
            <a:srgbClr val="5B9BD5"/>
          </a:fillRef>
          <a:effectRef idx="2">
            <a:srgbClr val="5B9BD5"/>
          </a:effectRef>
          <a:fontRef idx="minor">
            <a:sysClr val="windowText" lastClr="000000"/>
          </a:fontRef>
        </p:style>
      </p:cxnSp>
      <p:cxnSp>
        <p:nvCxnSpPr>
          <p:cNvPr id="21" name="直接箭头连接符 20"/>
          <p:cNvCxnSpPr>
            <a:stCxn id="13" idx="3"/>
          </p:cNvCxnSpPr>
          <p:nvPr/>
        </p:nvCxnSpPr>
        <p:spPr>
          <a:xfrm>
            <a:off x="7233920" y="3100705"/>
            <a:ext cx="1746250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5B9BD5"/>
          </a:lnRef>
          <a:fillRef idx="0">
            <a:srgbClr val="5B9BD5"/>
          </a:fillRef>
          <a:effectRef idx="2">
            <a:srgbClr val="5B9BD5"/>
          </a:effectRef>
          <a:fontRef idx="minor">
            <a:sysClr val="windowText" lastClr="000000"/>
          </a:fontRef>
        </p:style>
      </p:cxnSp>
      <p:cxnSp>
        <p:nvCxnSpPr>
          <p:cNvPr id="22" name="曲线连接符 21"/>
          <p:cNvCxnSpPr>
            <a:endCxn id="14" idx="1"/>
          </p:cNvCxnSpPr>
          <p:nvPr/>
        </p:nvCxnSpPr>
        <p:spPr>
          <a:xfrm rot="16200000">
            <a:off x="3609340" y="1633855"/>
            <a:ext cx="822960" cy="1757045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3" name="曲线连接符 22"/>
          <p:cNvCxnSpPr>
            <a:stCxn id="14" idx="3"/>
            <a:endCxn id="15" idx="1"/>
          </p:cNvCxnSpPr>
          <p:nvPr/>
        </p:nvCxnSpPr>
        <p:spPr>
          <a:xfrm>
            <a:off x="5393690" y="2100580"/>
            <a:ext cx="1346835" cy="3175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4" name="曲线连接符 23"/>
          <p:cNvCxnSpPr>
            <a:stCxn id="15" idx="3"/>
          </p:cNvCxnSpPr>
          <p:nvPr/>
        </p:nvCxnSpPr>
        <p:spPr>
          <a:xfrm>
            <a:off x="7234555" y="2100580"/>
            <a:ext cx="1992630" cy="822960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5" name="曲线连接符 24"/>
          <p:cNvCxnSpPr>
            <a:endCxn id="16" idx="1"/>
          </p:cNvCxnSpPr>
          <p:nvPr/>
        </p:nvCxnSpPr>
        <p:spPr>
          <a:xfrm rot="5400000" flipV="1">
            <a:off x="3204845" y="3215005"/>
            <a:ext cx="883920" cy="1008380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6" name="曲线连接符 25"/>
          <p:cNvCxnSpPr>
            <a:stCxn id="16" idx="3"/>
            <a:endCxn id="17" idx="1"/>
          </p:cNvCxnSpPr>
          <p:nvPr/>
        </p:nvCxnSpPr>
        <p:spPr>
          <a:xfrm>
            <a:off x="4645025" y="4161155"/>
            <a:ext cx="1363980" cy="3175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27" name="曲线连接符 26"/>
          <p:cNvCxnSpPr>
            <a:stCxn id="17" idx="3"/>
          </p:cNvCxnSpPr>
          <p:nvPr/>
        </p:nvCxnSpPr>
        <p:spPr>
          <a:xfrm flipV="1">
            <a:off x="6503035" y="4159885"/>
            <a:ext cx="1250950" cy="3175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cxnSp>
        <p:nvCxnSpPr>
          <p:cNvPr id="38" name="曲线连接符 37"/>
          <p:cNvCxnSpPr>
            <a:stCxn id="18" idx="3"/>
          </p:cNvCxnSpPr>
          <p:nvPr/>
        </p:nvCxnSpPr>
        <p:spPr>
          <a:xfrm flipV="1">
            <a:off x="8237220" y="3277235"/>
            <a:ext cx="989965" cy="883920"/>
          </a:xfrm>
          <a:prstGeom prst="curved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sp>
        <p:nvSpPr>
          <p:cNvPr id="62" name="文本框 61"/>
          <p:cNvSpPr txBox="1"/>
          <p:nvPr/>
        </p:nvSpPr>
        <p:spPr>
          <a:xfrm>
            <a:off x="2423160" y="2493010"/>
            <a:ext cx="8794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Sender i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119870" y="2493010"/>
            <a:ext cx="10591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Receiver g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4" name="图片 63" descr="时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20" y="1346835"/>
            <a:ext cx="557530" cy="557530"/>
          </a:xfrm>
          <a:prstGeom prst="rect">
            <a:avLst/>
          </a:prstGeom>
        </p:spPr>
      </p:pic>
      <p:pic>
        <p:nvPicPr>
          <p:cNvPr id="65" name="图片 64" descr="时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530" y="1258570"/>
            <a:ext cx="557530" cy="557530"/>
          </a:xfrm>
          <a:prstGeom prst="rect">
            <a:avLst/>
          </a:prstGeom>
        </p:spPr>
      </p:pic>
      <p:cxnSp>
        <p:nvCxnSpPr>
          <p:cNvPr id="70" name="直接箭头连接符 69"/>
          <p:cNvCxnSpPr/>
          <p:nvPr/>
        </p:nvCxnSpPr>
        <p:spPr>
          <a:xfrm flipH="1" flipV="1">
            <a:off x="1771650" y="1832610"/>
            <a:ext cx="574675" cy="51879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 w="med" len="med"/>
          </a:ln>
          <a:effectLst/>
        </p:spPr>
        <p:style>
          <a:lnRef idx="1">
            <a:sysClr val="windowText" lastClr="000000"/>
          </a:lnRef>
          <a:fillRef idx="0">
            <a:sysClr val="windowText" lastClr="000000"/>
          </a:fillRef>
          <a:effectRef idx="0">
            <a:sysClr val="windowText" lastClr="000000"/>
          </a:effectRef>
          <a:fontRef idx="minor">
            <a:sysClr val="windowText" lastClr="000000"/>
          </a:fontRef>
        </p:style>
      </p:cxnSp>
      <p:cxnSp>
        <p:nvCxnSpPr>
          <p:cNvPr id="71" name="直接箭头连接符 70"/>
          <p:cNvCxnSpPr/>
          <p:nvPr/>
        </p:nvCxnSpPr>
        <p:spPr>
          <a:xfrm flipV="1">
            <a:off x="10048875" y="1869440"/>
            <a:ext cx="390525" cy="47815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arrow" w="med" len="med"/>
          </a:ln>
          <a:effectLst/>
        </p:spPr>
        <p:style>
          <a:lnRef idx="1">
            <a:sysClr val="windowText" lastClr="000000"/>
          </a:lnRef>
          <a:fillRef idx="0">
            <a:sysClr val="windowText" lastClr="000000"/>
          </a:fillRef>
          <a:effectRef idx="0">
            <a:sysClr val="windowText" lastClr="000000"/>
          </a:effectRef>
          <a:fontRef idx="minor">
            <a:sysClr val="windowText" lastClr="000000"/>
          </a:fontRef>
        </p:style>
      </p:cxnSp>
      <p:sp>
        <p:nvSpPr>
          <p:cNvPr id="74" name="文本框 73"/>
          <p:cNvSpPr txBox="1"/>
          <p:nvPr/>
        </p:nvSpPr>
        <p:spPr>
          <a:xfrm>
            <a:off x="1833245" y="1303020"/>
            <a:ext cx="12928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Local Clock i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659110" y="1832610"/>
            <a:ext cx="11442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/>
              <a:t> Local Clock g</a:t>
            </a:r>
            <a:endParaRPr lang="en-US" altLang="zh-CN" sz="1400" i="1"/>
          </a:p>
        </p:txBody>
      </p:sp>
      <p:cxnSp>
        <p:nvCxnSpPr>
          <p:cNvPr id="80" name="曲线连接符 79"/>
          <p:cNvCxnSpPr>
            <a:stCxn id="14" idx="2"/>
            <a:endCxn id="13" idx="0"/>
          </p:cNvCxnSpPr>
          <p:nvPr/>
        </p:nvCxnSpPr>
        <p:spPr>
          <a:xfrm rot="5400000" flipV="1">
            <a:off x="5779135" y="1714500"/>
            <a:ext cx="575945" cy="1840865"/>
          </a:xfrm>
          <a:prstGeom prst="curvedConnector3">
            <a:avLst>
              <a:gd name="adj1" fmla="val 25137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arrow" w="med" len="med"/>
          </a:ln>
          <a:effectLst/>
        </p:spPr>
        <p:style>
          <a:lnRef idx="3">
            <a:srgbClr val="ED7D31"/>
          </a:lnRef>
          <a:fillRef idx="0">
            <a:srgbClr val="ED7D31"/>
          </a:fillRef>
          <a:effectRef idx="2">
            <a:srgbClr val="ED7D31"/>
          </a:effectRef>
          <a:fontRef idx="minor">
            <a:sysClr val="windowText" lastClr="000000"/>
          </a:fontRef>
        </p:style>
      </p:cxnSp>
      <p:pic>
        <p:nvPicPr>
          <p:cNvPr id="81" name="图片 80" descr="c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820" y="2833370"/>
            <a:ext cx="511175" cy="511175"/>
          </a:xfrm>
          <a:prstGeom prst="rect">
            <a:avLst/>
          </a:prstGeom>
        </p:spPr>
      </p:pic>
      <p:pic>
        <p:nvPicPr>
          <p:cNvPr id="82" name="图片 81" descr="服务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170" y="2849880"/>
            <a:ext cx="477520" cy="477520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4900295" y="1033780"/>
            <a:ext cx="2741930" cy="782320"/>
          </a:xfrm>
          <a:prstGeom prst="rect">
            <a:avLst/>
          </a:prstGeom>
          <a:noFill/>
          <a:ln w="3175" cap="flat" cmpd="sng" algn="ctr">
            <a:solidFill>
              <a:srgbClr val="44546A">
                <a:lumMod val="60000"/>
                <a:lumOff val="40000"/>
              </a:srgbClr>
            </a:solidFill>
            <a:prstDash val="dash"/>
            <a:miter lim="800000"/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pic>
        <p:nvPicPr>
          <p:cNvPr id="84" name="图片 83" descr="时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146175"/>
            <a:ext cx="557530" cy="557530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5735320" y="1258570"/>
            <a:ext cx="13030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Global  Clock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447030" y="3213100"/>
            <a:ext cx="17062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Deterministic Link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583430" y="4408170"/>
            <a:ext cx="12185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Normal Link</a:t>
            </a:r>
            <a:endParaRPr lang="en-US" altLang="zh-CN" sz="1400" i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0" y="3207703"/>
            <a:ext cx="1486535" cy="27559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style>
          <a:lnRef idx="1">
            <a:srgbClr val="70AD47"/>
          </a:lnRef>
          <a:fillRef idx="2">
            <a:srgbClr val="70AD47"/>
          </a:fillRef>
          <a:effectRef idx="1">
            <a:srgbClr val="70AD47"/>
          </a:effectRef>
          <a:fontRef idx="minor">
            <a:sysClr val="windowText" lastClr="000000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buClrTx/>
              <a:buSzTx/>
              <a:buFontTx/>
            </a:pP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Reference Packet </a:t>
            </a:r>
            <a:endParaRPr lang="zh-CN" altLang="en-US" sz="12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30905" y="1816100"/>
            <a:ext cx="1308100" cy="27559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style>
          <a:lnRef idx="1">
            <a:srgbClr val="FFC000"/>
          </a:lnRef>
          <a:fillRef idx="2">
            <a:srgbClr val="FFC000"/>
          </a:fillRef>
          <a:effectRef idx="1">
            <a:srgbClr val="FFC000"/>
          </a:effectRef>
          <a:fontRef idx="minor">
            <a:sysClr val="windowText" lastClr="000000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Target Packet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18110" y="45720"/>
            <a:ext cx="10515600" cy="105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RD-OWD Measurement Procedure</a:t>
            </a:r>
            <a:endParaRPr lang="en-US" altLang="zh-CN" sz="4400" noProof="0" dirty="0" smtClean="0">
              <a:solidFill>
                <a:sysClr val="windowText" lastClr="000000"/>
              </a:solidFill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0500" y="4841875"/>
            <a:ext cx="111652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At</a:t>
            </a:r>
            <a:r>
              <a:rPr lang="en-US" altLang="zh-CN" sz="1600" b="1">
                <a:solidFill>
                  <a:srgbClr val="5B9BD5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TRUE Time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T</a:t>
            </a:r>
            <a:r>
              <a:rPr lang="en-US" altLang="zh-CN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S2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r>
              <a:rPr lang="zh-CN" altLang="en-US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：</a:t>
            </a:r>
            <a:r>
              <a:rPr lang="zh-CN" altLang="en-US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（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maintained by a virtual global clock</a:t>
            </a:r>
            <a:r>
              <a:rPr lang="zh-CN" altLang="en-US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）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Sender i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sends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Target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Packet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out, and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clock i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shows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h</a:t>
            </a:r>
            <a:r>
              <a:rPr lang="en-US" altLang="zh-CN" sz="1600" b="1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i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(T</a:t>
            </a:r>
            <a:r>
              <a:rPr lang="en-US" altLang="zh-CN" sz="1600" b="1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S2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)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The Target Packet is transmitted through normal links, and arrived at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Receiver g.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At the moment,the </a:t>
            </a:r>
            <a:r>
              <a:rPr lang="en-US" altLang="zh-CN" sz="16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TRUE Time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is T</a:t>
            </a:r>
            <a:r>
              <a:rPr lang="en-US" altLang="zh-CN" sz="1600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r2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, and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clock g  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shows 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h</a:t>
            </a:r>
            <a:r>
              <a:rPr lang="en-US" altLang="zh-CN" sz="1600" b="1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g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(T</a:t>
            </a:r>
            <a:r>
              <a:rPr lang="en-US" altLang="zh-CN" sz="1600" b="1" baseline="-25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r2</a:t>
            </a:r>
            <a:r>
              <a:rPr lang="en-US" altLang="zh-CN" sz="16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)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.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The </a:t>
            </a:r>
            <a:r>
              <a:rPr lang="en-US" altLang="zh-CN" sz="16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TRUE Target delay</a:t>
            </a:r>
            <a:r>
              <a:rPr lang="en-US" altLang="zh-CN" sz="16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is:</a:t>
            </a:r>
            <a:endParaRPr lang="en-US" altLang="zh-CN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860" y="6286500"/>
            <a:ext cx="3992880" cy="4933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3155" y="6365875"/>
            <a:ext cx="421640" cy="334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18110" y="45720"/>
            <a:ext cx="10515600" cy="105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ysClr val="windowText" lastClr="000000"/>
                </a:solidFill>
                <a:latin typeface="Calibri Light" panose="020F0302020204030204"/>
                <a:ea typeface="等线 Light" panose="02010600030101010101" charset="-122"/>
                <a:cs typeface="+mj-cs"/>
              </a:rPr>
              <a:t>RD-OWD Measurement Procedure</a:t>
            </a:r>
            <a:endParaRPr lang="en-US" altLang="zh-CN" sz="4400" noProof="0" dirty="0" smtClean="0">
              <a:solidFill>
                <a:sysClr val="windowText" lastClr="000000"/>
              </a:solidFill>
              <a:latin typeface="Calibri Light" panose="020F0302020204030204"/>
              <a:ea typeface="等线 Light" panose="02010600030101010101" charset="-122"/>
              <a:cs typeface="+mj-cs"/>
            </a:endParaRPr>
          </a:p>
        </p:txBody>
      </p:sp>
      <p:sp>
        <p:nvSpPr>
          <p:cNvPr id="9" name="灯片编号占位符 3"/>
          <p:cNvSpPr>
            <a:spLocks noGrp="1"/>
          </p:cNvSpPr>
          <p:nvPr/>
        </p:nvSpPr>
        <p:spPr>
          <a:xfrm>
            <a:off x="9360363" y="63563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2E3C2-EBF1-48C8-AC60-333D48433150}" type="slidenum">
              <a:rPr lang="zh-CN" altLang="en-US" sz="1000" smtClean="0">
                <a:solidFill>
                  <a:prstClr val="black">
                    <a:lumMod val="95000"/>
                    <a:lumOff val="5000"/>
                  </a:prstClr>
                </a:solidFill>
              </a:rPr>
            </a:fld>
            <a:endParaRPr lang="zh-CN" altLang="en-US" sz="10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18110" y="1125220"/>
            <a:ext cx="11165205" cy="3738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For                                                     , it could be rewritten to be:</a:t>
            </a:r>
            <a:endParaRPr lang="en-US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the first part                             represents the delay of the 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arrival time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of Reference packet and Target packet, measured at </a:t>
            </a:r>
            <a:r>
              <a:rPr lang="en-US" altLang="zh-CN" sz="1800" b="1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clock g</a:t>
            </a:r>
            <a:endParaRPr lang="en-US" altLang="zh-CN" sz="1800" b="1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the second part                          represents the 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TRUE delay 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of Reference packet, that is formula         .</a:t>
            </a:r>
            <a:endParaRPr lang="en-US" altLang="zh-CN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the third part                          represents  the delay of the</a:t>
            </a:r>
            <a:r>
              <a:rPr lang="en-US" altLang="zh-CN" sz="1800" b="1">
                <a:solidFill>
                  <a:schemeClr val="accent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departure time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of 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Reference packet and Target packet.</a:t>
            </a:r>
            <a:endParaRPr lang="en-US" altLang="zh-CN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Refer to the Non-ideal clock model defined in</a:t>
            </a:r>
            <a:r>
              <a:rPr lang="en-US" altLang="zh-CN" sz="1800" baseline="300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[2]</a:t>
            </a:r>
            <a:r>
              <a:rPr lang="en-US" altLang="zh-CN" sz="1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, clock i satisfies:</a:t>
            </a:r>
            <a:endParaRPr lang="en-US" altLang="zh-CN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457200" lvl="1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1800"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745" y="6238240"/>
            <a:ext cx="114490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 i="1" u="sng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[2]</a:t>
            </a:r>
            <a:r>
              <a:rPr lang="zh-CN" altLang="en-US" sz="1200" i="1" u="sng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Ludovic Thomas and </a:t>
            </a:r>
            <a:r>
              <a:rPr lang="zh-CN" altLang="en-US" sz="1200" i="1" u="sng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Jean-Yves Le Boudec. 2020. On Time Synchronization Issues in Time-Sensitive Networks with Regulators and Nonideal Clocks. Proc. ACM Meas. Anal. Comput. Syst. 4, 2, Article 27 (June 2020), 41 pages. https://doi.org/10.1145/3392145</a:t>
            </a:r>
            <a:endParaRPr lang="zh-CN" altLang="en-US" sz="1200" i="1" u="sng"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590" y="1220470"/>
            <a:ext cx="2539365" cy="3136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773555"/>
            <a:ext cx="6987540" cy="43370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002" y="1751563"/>
            <a:ext cx="397448" cy="4082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529" y="2421368"/>
            <a:ext cx="1250755" cy="298403"/>
          </a:xfrm>
          <a:prstGeom prst="rect">
            <a:avLst/>
          </a:prstGeom>
        </p:spPr>
      </p:pic>
      <p:sp>
        <p:nvSpPr>
          <p:cNvPr id="3" name="右大括号 2"/>
          <p:cNvSpPr/>
          <p:nvPr/>
        </p:nvSpPr>
        <p:spPr>
          <a:xfrm rot="5400000">
            <a:off x="4853305" y="1577340"/>
            <a:ext cx="76200" cy="13455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大括号 6"/>
          <p:cNvSpPr/>
          <p:nvPr/>
        </p:nvSpPr>
        <p:spPr>
          <a:xfrm rot="5400000">
            <a:off x="6729730" y="1577340"/>
            <a:ext cx="76200" cy="1345565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494" y="3213784"/>
            <a:ext cx="1238057" cy="3428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990" y="3213735"/>
            <a:ext cx="379730" cy="340995"/>
          </a:xfrm>
          <a:prstGeom prst="rect">
            <a:avLst/>
          </a:prstGeom>
        </p:spPr>
      </p:pic>
      <p:sp>
        <p:nvSpPr>
          <p:cNvPr id="11" name="右大括号 10"/>
          <p:cNvSpPr/>
          <p:nvPr/>
        </p:nvSpPr>
        <p:spPr>
          <a:xfrm rot="5400000">
            <a:off x="8529955" y="1577340"/>
            <a:ext cx="76200" cy="134556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0783" y="3606785"/>
            <a:ext cx="1253929" cy="31681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2130" y="5241007"/>
            <a:ext cx="5640459" cy="802515"/>
          </a:xfrm>
          <a:prstGeom prst="rect">
            <a:avLst/>
          </a:prstGeom>
        </p:spPr>
      </p:pic>
      <p:sp>
        <p:nvSpPr>
          <p:cNvPr id="40" name="左大括号 39"/>
          <p:cNvSpPr/>
          <p:nvPr/>
        </p:nvSpPr>
        <p:spPr>
          <a:xfrm>
            <a:off x="2614521" y="4625153"/>
            <a:ext cx="206343" cy="963779"/>
          </a:xfrm>
          <a:prstGeom prst="leftBrace">
            <a:avLst>
              <a:gd name="adj1" fmla="val 9166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3082" y="4399137"/>
            <a:ext cx="502207" cy="455859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7526" y="5399735"/>
            <a:ext cx="492683" cy="41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2130" y="4444841"/>
            <a:ext cx="5701409" cy="36443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459865" y="4912360"/>
            <a:ext cx="1033145" cy="337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clock </a:t>
            </a:r>
            <a:r>
              <a:rPr lang="zh-CN" altLang="en-US" sz="16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i</a:t>
            </a:r>
            <a:r>
              <a:rPr lang="zh-CN" altLang="en-US" sz="16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endParaRPr lang="zh-CN" altLang="en-US" sz="1600" b="1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7340</Words>
  <Application>WPS 演示</Application>
  <PresentationFormat>自定义</PresentationFormat>
  <Paragraphs>230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Courier New</vt:lpstr>
      <vt:lpstr>Calibri Light</vt:lpstr>
      <vt:lpstr>等线 Light</vt:lpstr>
      <vt:lpstr>Calibri</vt:lpstr>
      <vt:lpstr>微软雅黑</vt:lpstr>
      <vt:lpstr>Arial Unicode MS</vt:lpstr>
      <vt:lpstr>Calibri Light</vt:lpstr>
      <vt:lpstr>幼圆</vt:lpstr>
      <vt:lpstr>Office 主题</vt:lpstr>
      <vt:lpstr>1_自定义设计方案</vt:lpstr>
      <vt:lpstr>One-way Delay Measurement Based on Reference Delay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公式（9）、（10）推导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cmcc</dc:creator>
  <cp:lastModifiedBy>yaokehan@hq.cmcc</cp:lastModifiedBy>
  <cp:revision>124</cp:revision>
  <dcterms:created xsi:type="dcterms:W3CDTF">2020-07-21T09:55:00Z</dcterms:created>
  <dcterms:modified xsi:type="dcterms:W3CDTF">2023-11-16T10:42:54Z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C0F9977521EA481082A5EA5A1EAEA984</vt:lpwstr>
  </property>
  <property fmtid="{D5CDD505-2E9C-101B-9397-08002B2CF9AE}" pid="3" name="KSOProductBuildVer">
    <vt:lpwstr>2052-11.8.2.12085</vt:lpwstr>
  </property>
</Properties>
</file>