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4"/>
  </p:notesMasterIdLst>
  <p:sldIdLst>
    <p:sldId id="543" r:id="rId2"/>
    <p:sldId id="544" r:id="rId3"/>
  </p:sldIdLst>
  <p:sldSz cx="9144000" cy="6858000" type="screen4x3"/>
  <p:notesSz cx="7315200" cy="9601200"/>
  <p:embeddedFontLst>
    <p:embeddedFont>
      <p:font typeface="Calibri" panose="020F0502020204030204" pitchFamily="34" charset="0"/>
      <p:regular r:id="rId5"/>
      <p:bold r:id="rId6"/>
      <p:italic r:id="rId7"/>
      <p:boldItalic r:id="rId8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4">
          <p15:clr>
            <a:srgbClr val="A4A3A4"/>
          </p15:clr>
        </p15:guide>
        <p15:guide id="2" pos="2304">
          <p15:clr>
            <a:srgbClr val="A4A3A4"/>
          </p15:clr>
        </p15:guide>
      </p15:notesGuideLst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119" roundtripDataSignature="AMtx7mja3xeR6tGT7tde5f7SfafSdwjbig==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Janos Farkas" initials="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0279B788-0238-4761-B9E4-79FEB8246669}">
  <a:tblStyle styleId="{0279B788-0238-4761-B9E4-79FEB8246669}" styleName="Table_0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E8ECF4"/>
          </a:solidFill>
        </a:fill>
      </a:tcStyle>
    </a:wholeTbl>
    <a:band1H>
      <a:tcTxStyle/>
      <a:tcStyle>
        <a:tcBdr/>
        <a:fill>
          <a:solidFill>
            <a:srgbClr val="CFD7E7"/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rgbClr val="CFD7E7"/>
          </a:solidFill>
        </a:fill>
      </a:tcStyle>
    </a:band1V>
    <a:band2V>
      <a:tcTxStyle/>
      <a:tcStyle>
        <a:tcBdr/>
      </a:tcStyle>
    </a:band2V>
    <a:lastCol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top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chemeClr val="accent1"/>
          </a:solidFill>
        </a:fill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bottom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chemeClr val="accent1"/>
          </a:solidFill>
        </a:fill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6033DD8C-A037-4B77-9AB3-65EA32B70A26}" styleName="Table_1">
    <a:wholeTbl>
      <a:tcTxStyle>
        <a:font>
          <a:latin typeface="Arial"/>
          <a:ea typeface="Arial"/>
          <a:cs typeface="Arial"/>
        </a:font>
        <a:srgbClr val="000000"/>
      </a:tcTxStyle>
      <a:tcStyle>
        <a:tcBdr/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577"/>
  </p:normalViewPr>
  <p:slideViewPr>
    <p:cSldViewPr snapToGrid="0">
      <p:cViewPr varScale="1">
        <p:scale>
          <a:sx n="104" d="100"/>
          <a:sy n="104" d="100"/>
        </p:scale>
        <p:origin x="174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00" d="100"/>
          <a:sy n="100" d="100"/>
        </p:scale>
        <p:origin x="0" y="0"/>
      </p:cViewPr>
      <p:guideLst>
        <p:guide orient="horz" pos="3024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4.fntdata"/><Relationship Id="rId121" Type="http://schemas.openxmlformats.org/officeDocument/2006/relationships/presProps" Target="presProps.xml"/><Relationship Id="rId3" Type="http://schemas.openxmlformats.org/officeDocument/2006/relationships/slide" Target="slides/slide2.xml"/><Relationship Id="rId120" Type="http://schemas.openxmlformats.org/officeDocument/2006/relationships/commentAuthors" Target="commentAuthors.xml"/><Relationship Id="rId7" Type="http://schemas.openxmlformats.org/officeDocument/2006/relationships/font" Target="fonts/font3.fntdata"/><Relationship Id="rId124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2.fntdata"/><Relationship Id="rId123" Type="http://schemas.openxmlformats.org/officeDocument/2006/relationships/theme" Target="theme/theme1.xml"/><Relationship Id="rId5" Type="http://schemas.openxmlformats.org/officeDocument/2006/relationships/font" Target="fonts/font1.fntdata"/><Relationship Id="rId119" Type="http://customschemas.google.com/relationships/presentationmetadata" Target="metadata"/><Relationship Id="rId122" Type="http://schemas.openxmlformats.org/officeDocument/2006/relationships/viewProps" Target="view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3170238" cy="4810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4144963" y="0"/>
            <a:ext cx="3170237" cy="4810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3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258888" y="720725"/>
            <a:ext cx="4799012" cy="35988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976313" y="4560888"/>
            <a:ext cx="5362575" cy="43195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>
            <a:lvl1pPr marL="457200" marR="0" lvl="0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marR="0" lvl="1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371600" marR="0" lvl="2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828800" marR="0" lvl="3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286000" marR="0" lvl="4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9120188"/>
            <a:ext cx="3170238" cy="4810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4144963" y="9120188"/>
            <a:ext cx="3170237" cy="4810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3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‹Nr.›</a:t>
            </a:fld>
            <a:endParaRPr sz="13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103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10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1" name="Google Shape;31;p10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10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10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12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8" name="Google Shape;58;p112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59" name="Google Shape;59;p112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60" name="Google Shape;60;p112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61" name="Google Shape;61;p112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62" name="Google Shape;62;p11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1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11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13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13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8" name="Google Shape;68;p113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9" name="Google Shape;69;p11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1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1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14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14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75" name="Google Shape;75;p114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76" name="Google Shape;76;p11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1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1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15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1" name="Google Shape;81;p115"/>
          <p:cNvSpPr txBox="1">
            <a:spLocks noGrp="1"/>
          </p:cNvSpPr>
          <p:nvPr>
            <p:ph type="body" idx="1"/>
          </p:nvPr>
        </p:nvSpPr>
        <p:spPr>
          <a:xfrm rot="5400000">
            <a:off x="2309019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2" name="Google Shape;82;p11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1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4" name="Google Shape;84;p11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16"/>
          <p:cNvSpPr txBox="1">
            <a:spLocks noGrp="1"/>
          </p:cNvSpPr>
          <p:nvPr>
            <p:ph type="title"/>
          </p:nvPr>
        </p:nvSpPr>
        <p:spPr>
          <a:xfrm rot="5400000">
            <a:off x="4732338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7" name="Google Shape;87;p116"/>
          <p:cNvSpPr txBox="1">
            <a:spLocks noGrp="1"/>
          </p:cNvSpPr>
          <p:nvPr>
            <p:ph type="body" idx="1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8" name="Google Shape;88;p11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9" name="Google Shape;89;p11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0" name="Google Shape;90;p11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‹Nr.›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95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1" name="Google Shape;11;p95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9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3" name="Google Shape;13;p9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4" name="Google Shape;14;p9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‹Nr.›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1" r:id="rId1"/>
    <p:sldLayoutId id="2147483656" r:id="rId2"/>
    <p:sldLayoutId id="2147483657" r:id="rId3"/>
    <p:sldLayoutId id="2147483658" r:id="rId4"/>
    <p:sldLayoutId id="2147483659" r:id="rId5"/>
    <p:sldLayoutId id="2147483660" r:id="rId6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1.ieee802.org/nendica-ella/" TargetMode="External"/><Relationship Id="rId2" Type="http://schemas.openxmlformats.org/officeDocument/2006/relationships/hyperlink" Target="https://1.ieee802.org/nendica-ctf/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1.ieee802.org/nendica-cpf12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itle 1">
            <a:extLst>
              <a:ext uri="{FF2B5EF4-FFF2-40B4-BE49-F238E27FC236}">
                <a16:creationId xmlns:a16="http://schemas.microsoft.com/office/drawing/2014/main" id="{7DDF354F-B15E-A144-BF40-50A357FB44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9743" y="44624"/>
            <a:ext cx="8816295" cy="936104"/>
          </a:xfrm>
        </p:spPr>
        <p:txBody>
          <a:bodyPr/>
          <a:lstStyle/>
          <a:p>
            <a:pPr eaLnBrk="1" hangingPunct="1"/>
            <a:r>
              <a:rPr lang="en-CA" altLang="en-US" sz="3600" dirty="0">
                <a:latin typeface="+mj-lt"/>
              </a:rPr>
              <a:t>Nendica Meetings since March Plenary</a:t>
            </a:r>
          </a:p>
        </p:txBody>
      </p:sp>
      <p:sp>
        <p:nvSpPr>
          <p:cNvPr id="23554" name="Content Placeholder 2">
            <a:extLst>
              <a:ext uri="{FF2B5EF4-FFF2-40B4-BE49-F238E27FC236}">
                <a16:creationId xmlns:a16="http://schemas.microsoft.com/office/drawing/2014/main" id="{59F4E084-1667-9A4D-9FE3-5575AF5A62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974182"/>
            <a:ext cx="8229600" cy="5299124"/>
          </a:xfrm>
        </p:spPr>
        <p:txBody>
          <a:bodyPr/>
          <a:lstStyle/>
          <a:p>
            <a:pPr>
              <a:tabLst>
                <a:tab pos="7772400" algn="l"/>
              </a:tabLst>
            </a:pPr>
            <a:r>
              <a:rPr lang="en-US" sz="2200" dirty="0">
                <a:latin typeface="+mn-lt"/>
              </a:rPr>
              <a:t>Meeting alternate Thursdays (09:00-11:00 ET)</a:t>
            </a:r>
          </a:p>
          <a:p>
            <a:pPr>
              <a:tabLst>
                <a:tab pos="7772400" algn="l"/>
              </a:tabLst>
            </a:pPr>
            <a:r>
              <a:rPr lang="en-US" sz="2200" dirty="0">
                <a:latin typeface="+mn-lt"/>
              </a:rPr>
              <a:t>Authorized to add ad </a:t>
            </a:r>
            <a:r>
              <a:rPr lang="en-US" sz="2200" dirty="0" err="1">
                <a:latin typeface="+mn-lt"/>
              </a:rPr>
              <a:t>hocs</a:t>
            </a:r>
            <a:r>
              <a:rPr lang="en-US" sz="2200" dirty="0">
                <a:latin typeface="+mn-lt"/>
              </a:rPr>
              <a:t> if necessary</a:t>
            </a:r>
          </a:p>
          <a:p>
            <a:pPr>
              <a:tabLst>
                <a:tab pos="7772400" algn="l"/>
              </a:tabLst>
            </a:pPr>
            <a:r>
              <a:rPr lang="en-US" sz="2200" dirty="0">
                <a:latin typeface="+mn-lt"/>
              </a:rPr>
              <a:t>8 meetings since March 802 Plenary</a:t>
            </a:r>
          </a:p>
        </p:txBody>
      </p:sp>
      <p:sp>
        <p:nvSpPr>
          <p:cNvPr id="23557" name="Slide Number Placeholder 7">
            <a:extLst>
              <a:ext uri="{FF2B5EF4-FFF2-40B4-BE49-F238E27FC236}">
                <a16:creationId xmlns:a16="http://schemas.microsoft.com/office/drawing/2014/main" id="{4D501E56-76FC-7E44-AD0F-8BCBA80938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•"/>
              <a:defRPr sz="28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spcBef>
                <a:spcPts val="300"/>
              </a:spcBef>
              <a:buClr>
                <a:schemeClr val="accent2"/>
              </a:buClr>
              <a:buFont typeface="Georgia" panose="02040502050405020303" pitchFamily="18" charset="0"/>
              <a:buChar char="▫"/>
              <a:defRPr sz="2600">
                <a:solidFill>
                  <a:schemeClr val="accent2"/>
                </a:solidFill>
                <a:latin typeface="Georgia" panose="02040502050405020303" pitchFamily="18" charset="0"/>
              </a:defRPr>
            </a:lvl2pPr>
            <a:lvl3pPr marL="1143000" indent="-228600">
              <a:spcBef>
                <a:spcPts val="300"/>
              </a:spcBef>
              <a:buClr>
                <a:schemeClr val="accent1"/>
              </a:buClr>
              <a:buFont typeface="Wingdings 2" pitchFamily="2" charset="2"/>
              <a:buChar char=""/>
              <a:defRPr sz="2400">
                <a:solidFill>
                  <a:schemeClr val="accent1"/>
                </a:solidFill>
                <a:latin typeface="Georgia" panose="02040502050405020303" pitchFamily="18" charset="0"/>
              </a:defRPr>
            </a:lvl3pPr>
            <a:lvl4pPr marL="1600200" indent="-228600">
              <a:spcBef>
                <a:spcPts val="300"/>
              </a:spcBef>
              <a:buClr>
                <a:schemeClr val="accent1"/>
              </a:buClr>
              <a:buFont typeface="Wingdings 2" pitchFamily="2" charset="2"/>
              <a:buChar char=""/>
              <a:defRPr sz="2200">
                <a:solidFill>
                  <a:schemeClr val="accent1"/>
                </a:solidFill>
                <a:latin typeface="Georgia" panose="02040502050405020303" pitchFamily="18" charset="0"/>
              </a:defRPr>
            </a:lvl4pPr>
            <a:lvl5pPr marL="2057400" indent="-228600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88B000D0-3218-154D-BCE4-4B494D63452F}" type="slidenum">
              <a:rPr lang="en-US" altLang="en-US" sz="1800" smtClean="0">
                <a:solidFill>
                  <a:srgbClr val="FFFFFF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1</a:t>
            </a:fld>
            <a:endParaRPr lang="en-US" altLang="en-US" sz="180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F5CCC3F6-3E50-4B48-BCFF-652FC281183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5625618"/>
              </p:ext>
            </p:extLst>
          </p:nvPr>
        </p:nvGraphicFramePr>
        <p:xfrm>
          <a:off x="2813769" y="2546258"/>
          <a:ext cx="3056931" cy="3337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85257">
                  <a:extLst>
                    <a:ext uri="{9D8B030D-6E8A-4147-A177-3AD203B41FA5}">
                      <a16:colId xmlns:a16="http://schemas.microsoft.com/office/drawing/2014/main" val="4264830408"/>
                    </a:ext>
                  </a:extLst>
                </a:gridCol>
                <a:gridCol w="1271674">
                  <a:extLst>
                    <a:ext uri="{9D8B030D-6E8A-4147-A177-3AD203B41FA5}">
                      <a16:colId xmlns:a16="http://schemas.microsoft.com/office/drawing/2014/main" val="165260686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latin typeface="+mn-lt"/>
                        </a:rPr>
                        <a:t>Date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latin typeface="+mn-lt"/>
                        </a:rPr>
                        <a:t>Attendance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952126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2023-03-30</a:t>
                      </a:r>
                      <a:endParaRPr lang="en-US" dirty="0">
                        <a:effectLst/>
                        <a:latin typeface="+mn-lt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10</a:t>
                      </a:r>
                      <a:endParaRPr lang="en-US" dirty="0">
                        <a:effectLst/>
                        <a:latin typeface="+mn-lt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marL="38100" marR="38100" marT="38100" marB="38100"/>
                </a:tc>
                <a:extLst>
                  <a:ext uri="{0D108BD9-81ED-4DB2-BD59-A6C34878D82A}">
                    <a16:rowId xmlns:a16="http://schemas.microsoft.com/office/drawing/2014/main" val="1005614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2023-04-13</a:t>
                      </a:r>
                      <a:endParaRPr lang="en-US" dirty="0">
                        <a:effectLst/>
                        <a:latin typeface="+mn-lt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13</a:t>
                      </a:r>
                      <a:endParaRPr lang="en-US" dirty="0">
                        <a:effectLst/>
                        <a:latin typeface="+mn-lt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marL="38100" marR="38100" marT="38100" marB="38100"/>
                </a:tc>
                <a:extLst>
                  <a:ext uri="{0D108BD9-81ED-4DB2-BD59-A6C34878D82A}">
                    <a16:rowId xmlns:a16="http://schemas.microsoft.com/office/drawing/2014/main" val="40223803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2023-04-27</a:t>
                      </a:r>
                      <a:endParaRPr lang="en-US" dirty="0">
                        <a:effectLst/>
                        <a:latin typeface="+mn-lt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11</a:t>
                      </a:r>
                      <a:endParaRPr lang="en-US" dirty="0">
                        <a:effectLst/>
                        <a:latin typeface="+mn-lt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marL="38100" marR="38100" marT="38100" marB="38100"/>
                </a:tc>
                <a:extLst>
                  <a:ext uri="{0D108BD9-81ED-4DB2-BD59-A6C34878D82A}">
                    <a16:rowId xmlns:a16="http://schemas.microsoft.com/office/drawing/2014/main" val="30646405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b="0" i="0" u="none" strike="noStrike" cap="none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2023-05-11</a:t>
                      </a:r>
                      <a:endParaRPr lang="en-US" dirty="0">
                        <a:effectLst/>
                        <a:latin typeface="+mn-lt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12</a:t>
                      </a:r>
                      <a:endParaRPr lang="en-US" dirty="0">
                        <a:effectLst/>
                        <a:latin typeface="+mn-lt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marL="38100" marR="38100" marT="38100" marB="38100"/>
                </a:tc>
                <a:extLst>
                  <a:ext uri="{0D108BD9-81ED-4DB2-BD59-A6C34878D82A}">
                    <a16:rowId xmlns:a16="http://schemas.microsoft.com/office/drawing/2014/main" val="18219413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cap="none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2023-05-18 </a:t>
                      </a:r>
                      <a:r>
                        <a:rPr lang="en-US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(Interim)</a:t>
                      </a:r>
                      <a:endParaRPr lang="en-US" dirty="0">
                        <a:effectLst/>
                        <a:latin typeface="+mn-lt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effectLst/>
                          <a:latin typeface="+mn-lt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23</a:t>
                      </a:r>
                    </a:p>
                  </a:txBody>
                  <a:tcPr marL="38100" marR="38100" marT="38100" marB="38100"/>
                </a:tc>
                <a:extLst>
                  <a:ext uri="{0D108BD9-81ED-4DB2-BD59-A6C34878D82A}">
                    <a16:rowId xmlns:a16="http://schemas.microsoft.com/office/drawing/2014/main" val="1533321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cap="none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2023-05-25</a:t>
                      </a:r>
                      <a:endParaRPr lang="en-US" dirty="0">
                        <a:effectLst/>
                        <a:latin typeface="+mn-lt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11</a:t>
                      </a:r>
                      <a:endParaRPr lang="en-US" dirty="0">
                        <a:effectLst/>
                        <a:latin typeface="+mn-lt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marL="38100" marR="38100" marT="38100" marB="38100"/>
                </a:tc>
                <a:extLst>
                  <a:ext uri="{0D108BD9-81ED-4DB2-BD59-A6C34878D82A}">
                    <a16:rowId xmlns:a16="http://schemas.microsoft.com/office/drawing/2014/main" val="6361740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cap="none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2023-06-15</a:t>
                      </a:r>
                      <a:endParaRPr lang="en-US" dirty="0">
                        <a:effectLst/>
                        <a:latin typeface="+mn-lt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effectLst/>
                          <a:latin typeface="+mn-lt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7</a:t>
                      </a:r>
                    </a:p>
                  </a:txBody>
                  <a:tcPr marL="38100" marR="38100" marT="38100" marB="38100"/>
                </a:tc>
                <a:extLst>
                  <a:ext uri="{0D108BD9-81ED-4DB2-BD59-A6C34878D82A}">
                    <a16:rowId xmlns:a16="http://schemas.microsoft.com/office/drawing/2014/main" val="28635001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2023-06-29</a:t>
                      </a:r>
                      <a:endParaRPr lang="en-US" dirty="0">
                        <a:effectLst/>
                        <a:latin typeface="+mn-lt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effectLst/>
                          <a:latin typeface="+mn-lt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12</a:t>
                      </a:r>
                    </a:p>
                  </a:txBody>
                  <a:tcPr marL="38100" marR="38100" marT="38100" marB="38100"/>
                </a:tc>
                <a:extLst>
                  <a:ext uri="{0D108BD9-81ED-4DB2-BD59-A6C34878D82A}">
                    <a16:rowId xmlns:a16="http://schemas.microsoft.com/office/drawing/2014/main" val="3319369586"/>
                  </a:ext>
                </a:extLst>
              </a:tr>
            </a:tbl>
          </a:graphicData>
        </a:graphic>
      </p:graphicFrame>
      <p:sp>
        <p:nvSpPr>
          <p:cNvPr id="7" name="Google Shape;938;p43">
            <a:extLst>
              <a:ext uri="{FF2B5EF4-FFF2-40B4-BE49-F238E27FC236}">
                <a16:creationId xmlns:a16="http://schemas.microsoft.com/office/drawing/2014/main" id="{C910A3A2-4C3A-473A-A2D6-D4D09F790FD2}"/>
              </a:ext>
            </a:extLst>
          </p:cNvPr>
          <p:cNvSpPr txBox="1">
            <a:spLocks/>
          </p:cNvSpPr>
          <p:nvPr/>
        </p:nvSpPr>
        <p:spPr>
          <a:xfrm>
            <a:off x="6705600" y="65087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fld id="{00000000-1234-1234-1234-123412341234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09521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Content Placeholder 2">
            <a:extLst>
              <a:ext uri="{FF2B5EF4-FFF2-40B4-BE49-F238E27FC236}">
                <a16:creationId xmlns:a16="http://schemas.microsoft.com/office/drawing/2014/main" id="{59F4E084-1667-9A4D-9FE3-5575AF5A62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7203" y="788895"/>
            <a:ext cx="8956797" cy="5932579"/>
          </a:xfrm>
        </p:spPr>
        <p:txBody>
          <a:bodyPr/>
          <a:lstStyle/>
          <a:p>
            <a:pPr>
              <a:tabLst>
                <a:tab pos="7772400" algn="l"/>
              </a:tabLst>
            </a:pPr>
            <a:r>
              <a:rPr lang="en-US" altLang="en-US" sz="1800" dirty="0">
                <a:latin typeface="+mn-lt"/>
              </a:rPr>
              <a:t>Development of ICAID renewal (Sept 2023–Sept 2025)</a:t>
            </a:r>
          </a:p>
          <a:p>
            <a:pPr>
              <a:tabLst>
                <a:tab pos="7772400" algn="l"/>
              </a:tabLst>
            </a:pPr>
            <a:r>
              <a:rPr lang="en-US" altLang="en-US" sz="1800" dirty="0">
                <a:latin typeface="+mn-lt"/>
              </a:rPr>
              <a:t>Study Item: “Cut-Through Forwarding in Bridges and Bridged Networks [CTF]”</a:t>
            </a:r>
          </a:p>
          <a:p>
            <a:pPr lvl="1">
              <a:tabLst>
                <a:tab pos="7772400" algn="l"/>
              </a:tabLst>
            </a:pPr>
            <a:r>
              <a:rPr lang="en-US" altLang="en-US" sz="1400" dirty="0">
                <a:latin typeface="+mn-lt"/>
                <a:hlinkClick r:id="rId2"/>
              </a:rPr>
              <a:t>https://1.ieee802.org/nendica-ctf/</a:t>
            </a:r>
            <a:endParaRPr lang="en-US" altLang="en-US" sz="1400" dirty="0">
              <a:latin typeface="+mn-lt"/>
            </a:endParaRPr>
          </a:p>
          <a:p>
            <a:pPr lvl="1">
              <a:tabLst>
                <a:tab pos="7772400" algn="l"/>
              </a:tabLst>
            </a:pPr>
            <a:r>
              <a:rPr lang="en-US" altLang="en-US" sz="1600" dirty="0">
                <a:latin typeface="+mn-lt"/>
              </a:rPr>
              <a:t>no major activity since March Plenary</a:t>
            </a:r>
          </a:p>
          <a:p>
            <a:pPr>
              <a:tabLst>
                <a:tab pos="7772400" algn="l"/>
              </a:tabLst>
            </a:pPr>
            <a:r>
              <a:rPr lang="en-US" altLang="en-US" sz="1800" dirty="0">
                <a:latin typeface="+mn-lt"/>
              </a:rPr>
              <a:t>Study Item: “Evolved Link Layer Architecture [ELLA]”</a:t>
            </a:r>
          </a:p>
          <a:p>
            <a:pPr lvl="1">
              <a:tabLst>
                <a:tab pos="7772400" algn="l"/>
              </a:tabLst>
            </a:pPr>
            <a:r>
              <a:rPr lang="en-US" altLang="en-US" sz="1400" dirty="0">
                <a:latin typeface="+mn-lt"/>
                <a:hlinkClick r:id="rId3"/>
              </a:rPr>
              <a:t>https://1.ieee802.org/nendica-ella/</a:t>
            </a:r>
            <a:endParaRPr lang="en-US" altLang="en-US" sz="1400" dirty="0">
              <a:latin typeface="+mn-lt"/>
            </a:endParaRPr>
          </a:p>
          <a:p>
            <a:pPr lvl="1">
              <a:tabLst>
                <a:tab pos="7772400" algn="l"/>
              </a:tabLst>
            </a:pPr>
            <a:r>
              <a:rPr lang="en-US" altLang="en-US" sz="1600" dirty="0">
                <a:latin typeface="+mn-lt"/>
              </a:rPr>
              <a:t>no contributions</a:t>
            </a:r>
          </a:p>
          <a:p>
            <a:pPr>
              <a:tabLst>
                <a:tab pos="7772400" algn="l"/>
              </a:tabLst>
            </a:pPr>
            <a:r>
              <a:rPr lang="en-US" altLang="en-US" sz="1800" dirty="0">
                <a:latin typeface="+mn-lt"/>
              </a:rPr>
              <a:t>Study Item: “Forwarding of Fieldbus CPF 12 on 802.1 Bridges [CPF12]”</a:t>
            </a:r>
            <a:endParaRPr lang="en-US" altLang="en-US" sz="1600" dirty="0">
              <a:latin typeface="+mn-lt"/>
            </a:endParaRPr>
          </a:p>
          <a:p>
            <a:pPr lvl="1">
              <a:tabLst>
                <a:tab pos="7772400" algn="l"/>
              </a:tabLst>
            </a:pPr>
            <a:r>
              <a:rPr lang="en-US" altLang="en-US" sz="1200" dirty="0">
                <a:latin typeface="+mn-lt"/>
                <a:hlinkClick r:id="rId4"/>
              </a:rPr>
              <a:t>https://1.ieee802.org/nendica-cpf12/</a:t>
            </a:r>
            <a:endParaRPr lang="en-US" altLang="en-US" sz="1600" dirty="0">
              <a:latin typeface="+mn-lt"/>
            </a:endParaRPr>
          </a:p>
          <a:p>
            <a:pPr lvl="1">
              <a:tabLst>
                <a:tab pos="7772400" algn="l"/>
              </a:tabLst>
            </a:pPr>
            <a:r>
              <a:rPr lang="en-US" altLang="en-US" sz="1600" dirty="0">
                <a:latin typeface="+mn-lt"/>
              </a:rPr>
              <a:t>Initiated June 2022</a:t>
            </a:r>
          </a:p>
          <a:p>
            <a:pPr lvl="1">
              <a:tabLst>
                <a:tab pos="7772400" algn="l"/>
              </a:tabLst>
            </a:pPr>
            <a:r>
              <a:rPr lang="en-US" altLang="en-US" sz="1600" dirty="0">
                <a:latin typeface="+mn-lt"/>
              </a:rPr>
              <a:t>discussed many contributions; no others expected</a:t>
            </a:r>
          </a:p>
          <a:p>
            <a:pPr lvl="1">
              <a:tabLst>
                <a:tab pos="7772400" algn="l"/>
              </a:tabLst>
            </a:pPr>
            <a:r>
              <a:rPr lang="en-US" altLang="en-US" sz="1600" dirty="0">
                <a:latin typeface="+mn-lt"/>
              </a:rPr>
              <a:t>terminated Study Item, 15 June 2023</a:t>
            </a:r>
          </a:p>
          <a:p>
            <a:pPr>
              <a:tabLst>
                <a:tab pos="7772400" algn="l"/>
              </a:tabLst>
            </a:pPr>
            <a:r>
              <a:rPr lang="en-US" altLang="en-US" sz="2000" dirty="0">
                <a:latin typeface="+mn-lt"/>
              </a:rPr>
              <a:t>Vetting topic: </a:t>
            </a:r>
            <a:r>
              <a:rPr lang="en-US" altLang="en-US" sz="2000" i="1" dirty="0">
                <a:latin typeface="+mn-lt"/>
              </a:rPr>
              <a:t>Extensions on the TSN UNI traffic specification</a:t>
            </a:r>
          </a:p>
          <a:p>
            <a:pPr lvl="1">
              <a:tabLst>
                <a:tab pos="7772400" algn="l"/>
              </a:tabLst>
            </a:pPr>
            <a:r>
              <a:rPr lang="en-US" altLang="en-US" sz="1600" dirty="0">
                <a:latin typeface="+mn-lt"/>
              </a:rPr>
              <a:t>Presentation and discussion of 3 revisions</a:t>
            </a:r>
          </a:p>
          <a:p>
            <a:pPr lvl="2">
              <a:tabLst>
                <a:tab pos="7772400" algn="l"/>
              </a:tabLst>
            </a:pPr>
            <a:r>
              <a:rPr lang="en-US" altLang="en-US" sz="1200" dirty="0">
                <a:latin typeface="+mn-lt"/>
              </a:rPr>
              <a:t>Following discussion of 4 revisions, Feb-Mar 2023</a:t>
            </a:r>
          </a:p>
          <a:p>
            <a:pPr lvl="1">
              <a:tabLst>
                <a:tab pos="7772400" algn="l"/>
              </a:tabLst>
            </a:pPr>
            <a:r>
              <a:rPr lang="en-US" altLang="en-US" sz="1600" dirty="0">
                <a:latin typeface="+mn-lt"/>
              </a:rPr>
              <a:t>No additional comments on Rev. 6; vetting concluded 2023-06-15</a:t>
            </a:r>
          </a:p>
          <a:p>
            <a:pPr>
              <a:tabLst>
                <a:tab pos="7772400" algn="l"/>
              </a:tabLst>
            </a:pPr>
            <a:r>
              <a:rPr lang="en-US" altLang="en-US" sz="2000" dirty="0">
                <a:latin typeface="+mn-lt"/>
              </a:rPr>
              <a:t>Vetting topic: </a:t>
            </a:r>
            <a:r>
              <a:rPr lang="en-US" altLang="en-US" sz="2000" i="1" dirty="0">
                <a:latin typeface="+mn-lt"/>
              </a:rPr>
              <a:t>Industrial Campus Network for Virtualized PLC	</a:t>
            </a:r>
          </a:p>
          <a:p>
            <a:pPr lvl="1">
              <a:tabLst>
                <a:tab pos="7772400" algn="l"/>
              </a:tabLst>
            </a:pPr>
            <a:r>
              <a:rPr lang="en-US" altLang="en-US" sz="1600" dirty="0">
                <a:latin typeface="+mn-lt"/>
              </a:rPr>
              <a:t>Presentation and discussion of 2 revisions</a:t>
            </a:r>
          </a:p>
          <a:p>
            <a:pPr lvl="1">
              <a:tabLst>
                <a:tab pos="7772400" algn="l"/>
              </a:tabLst>
            </a:pPr>
            <a:r>
              <a:rPr lang="en-US" altLang="en-US" sz="1600" dirty="0">
                <a:latin typeface="+mn-lt"/>
              </a:rPr>
              <a:t>further discussion anticipated</a:t>
            </a:r>
            <a:endParaRPr lang="en-US" altLang="en-US" sz="1200" dirty="0">
              <a:latin typeface="+mn-lt"/>
            </a:endParaRPr>
          </a:p>
        </p:txBody>
      </p:sp>
      <p:sp>
        <p:nvSpPr>
          <p:cNvPr id="23553" name="Title 1">
            <a:extLst>
              <a:ext uri="{FF2B5EF4-FFF2-40B4-BE49-F238E27FC236}">
                <a16:creationId xmlns:a16="http://schemas.microsoft.com/office/drawing/2014/main" id="{7DDF354F-B15E-A144-BF40-50A357FB44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5745" y="-2799"/>
            <a:ext cx="8612510" cy="936104"/>
          </a:xfrm>
        </p:spPr>
        <p:txBody>
          <a:bodyPr/>
          <a:lstStyle/>
          <a:p>
            <a:pPr eaLnBrk="1" hangingPunct="1"/>
            <a:r>
              <a:rPr lang="en-CA" altLang="en-US" sz="3600" dirty="0">
                <a:latin typeface="+mj-lt"/>
              </a:rPr>
              <a:t>Nendica Activity since March Plenary</a:t>
            </a:r>
          </a:p>
        </p:txBody>
      </p:sp>
      <p:sp>
        <p:nvSpPr>
          <p:cNvPr id="23557" name="Slide Number Placeholder 7">
            <a:extLst>
              <a:ext uri="{FF2B5EF4-FFF2-40B4-BE49-F238E27FC236}">
                <a16:creationId xmlns:a16="http://schemas.microsoft.com/office/drawing/2014/main" id="{4D501E56-76FC-7E44-AD0F-8BCBA80938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•"/>
              <a:defRPr sz="28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spcBef>
                <a:spcPts val="300"/>
              </a:spcBef>
              <a:buClr>
                <a:schemeClr val="accent2"/>
              </a:buClr>
              <a:buFont typeface="Georgia" panose="02040502050405020303" pitchFamily="18" charset="0"/>
              <a:buChar char="▫"/>
              <a:defRPr sz="2600">
                <a:solidFill>
                  <a:schemeClr val="accent2"/>
                </a:solidFill>
                <a:latin typeface="Georgia" panose="02040502050405020303" pitchFamily="18" charset="0"/>
              </a:defRPr>
            </a:lvl2pPr>
            <a:lvl3pPr marL="1143000" indent="-228600">
              <a:spcBef>
                <a:spcPts val="300"/>
              </a:spcBef>
              <a:buClr>
                <a:schemeClr val="accent1"/>
              </a:buClr>
              <a:buFont typeface="Wingdings 2" pitchFamily="2" charset="2"/>
              <a:buChar char=""/>
              <a:defRPr sz="2400">
                <a:solidFill>
                  <a:schemeClr val="accent1"/>
                </a:solidFill>
                <a:latin typeface="Georgia" panose="02040502050405020303" pitchFamily="18" charset="0"/>
              </a:defRPr>
            </a:lvl3pPr>
            <a:lvl4pPr marL="1600200" indent="-228600">
              <a:spcBef>
                <a:spcPts val="300"/>
              </a:spcBef>
              <a:buClr>
                <a:schemeClr val="accent1"/>
              </a:buClr>
              <a:buFont typeface="Wingdings 2" pitchFamily="2" charset="2"/>
              <a:buChar char=""/>
              <a:defRPr sz="2200">
                <a:solidFill>
                  <a:schemeClr val="accent1"/>
                </a:solidFill>
                <a:latin typeface="Georgia" panose="02040502050405020303" pitchFamily="18" charset="0"/>
              </a:defRPr>
            </a:lvl4pPr>
            <a:lvl5pPr marL="2057400" indent="-228600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88B000D0-3218-154D-BCE4-4B494D63452F}" type="slidenum">
              <a:rPr lang="en-US" altLang="en-US" sz="1800" smtClean="0">
                <a:solidFill>
                  <a:srgbClr val="FFFFFF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2</a:t>
            </a:fld>
            <a:endParaRPr lang="en-US" altLang="en-US" sz="180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5" name="Google Shape;938;p43">
            <a:extLst>
              <a:ext uri="{FF2B5EF4-FFF2-40B4-BE49-F238E27FC236}">
                <a16:creationId xmlns:a16="http://schemas.microsoft.com/office/drawing/2014/main" id="{F653AE36-4C6D-4D9B-AE5C-FC414F79FCB8}"/>
              </a:ext>
            </a:extLst>
          </p:cNvPr>
          <p:cNvSpPr txBox="1">
            <a:spLocks/>
          </p:cNvSpPr>
          <p:nvPr/>
        </p:nvSpPr>
        <p:spPr>
          <a:xfrm>
            <a:off x="6705600" y="65087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fld id="{00000000-1234-1234-1234-123412341234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9706395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215</Words>
  <Application>Microsoft Office PowerPoint</Application>
  <PresentationFormat>Bildschirmpräsentation (4:3)</PresentationFormat>
  <Paragraphs>46</Paragraphs>
  <Slides>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7" baseType="lpstr">
      <vt:lpstr>Times New Roman</vt:lpstr>
      <vt:lpstr>Helvetica Neue</vt:lpstr>
      <vt:lpstr>Arial</vt:lpstr>
      <vt:lpstr>Calibri</vt:lpstr>
      <vt:lpstr>1_Custom Design</vt:lpstr>
      <vt:lpstr>Nendica Meetings since March Plenary</vt:lpstr>
      <vt:lpstr>Nendica Activity since March Plenary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Closing Plenary November 2022</dc:title>
  <dc:creator>Glenn Parsons</dc:creator>
  <cp:lastModifiedBy>johannes</cp:lastModifiedBy>
  <cp:revision>42</cp:revision>
  <dcterms:created xsi:type="dcterms:W3CDTF">2020-07-16T23:14:40Z</dcterms:created>
  <dcterms:modified xsi:type="dcterms:W3CDTF">2023-07-08T07:02:00Z</dcterms:modified>
</cp:coreProperties>
</file>