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4" autoAdjust="0"/>
    <p:restoredTop sz="94645"/>
  </p:normalViewPr>
  <p:slideViewPr>
    <p:cSldViewPr snapToGrid="0">
      <p:cViewPr varScale="1">
        <p:scale>
          <a:sx n="109" d="100"/>
          <a:sy n="109" d="100"/>
        </p:scale>
        <p:origin x="1560" y="82"/>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7/13/2023</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7/13/2023</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t>IC17-001 		</a:t>
            </a:r>
            <a:br>
              <a:rPr lang="en-US" altLang="en-US" sz="1500" dirty="0"/>
            </a:br>
            <a:r>
              <a:rPr lang="en-US" sz="1800" b="1" kern="1400" dirty="0">
                <a:effectLst/>
                <a:latin typeface="Montserrat Medium" panose="020B0604020202020204" pitchFamily="2" charset="0"/>
                <a:ea typeface="Times New Roman" panose="02020603050405020304" pitchFamily="18" charset="0"/>
              </a:rPr>
              <a:t>IEEE 802 Network Enhancements for the Next Decade</a:t>
            </a:r>
            <a:br>
              <a:rPr lang="en-US" sz="1800" dirty="0">
                <a:effectLst/>
                <a:latin typeface="Times New Roman" panose="02020603050405020304" pitchFamily="18" charset="0"/>
                <a:ea typeface="Times New Roman" panose="02020603050405020304" pitchFamily="18" charset="0"/>
              </a:rPr>
            </a:br>
            <a:r>
              <a:rPr lang="x-none" sz="1800" b="1" kern="1400" dirty="0">
                <a:effectLst/>
                <a:latin typeface="Montserrat Medium" panose="020B0604020202020204" pitchFamily="2" charset="0"/>
                <a:ea typeface="Times New Roman" panose="02020603050405020304" pitchFamily="18" charset="0"/>
              </a:rPr>
              <a:t>Industry Connections Activity </a:t>
            </a:r>
            <a:r>
              <a:rPr lang="en-US" sz="1800" b="1" kern="1400" dirty="0">
                <a:effectLst/>
                <a:latin typeface="Montserrat Medium" panose="020B0604020202020204" pitchFamily="2" charset="0"/>
                <a:ea typeface="Times New Roman" panose="02020603050405020304" pitchFamily="18" charset="0"/>
              </a:rPr>
              <a:t>(Nendica) </a:t>
            </a:r>
            <a:br>
              <a:rPr lang="en-US" sz="1800" dirty="0">
                <a:effectLst/>
                <a:latin typeface="Times New Roman" panose="02020603050405020304" pitchFamily="18" charset="0"/>
                <a:ea typeface="Times New Roman" panose="02020603050405020304" pitchFamily="18" charset="0"/>
              </a:rPr>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 </a:t>
            </a:r>
            <a:r>
              <a:rPr lang="en-US" altLang="en-US" sz="1500" dirty="0">
                <a:highlight>
                  <a:srgbClr val="FFFF00"/>
                </a:highlight>
              </a:rPr>
              <a:t>13</a:t>
            </a:r>
            <a:r>
              <a:rPr lang="en-US" altLang="en-US" sz="1500" dirty="0"/>
              <a:t> JULY 2023</a:t>
            </a:r>
            <a:endParaRPr lang="en-US" altLang="en-US" b="0" dirty="0">
              <a:solidFill>
                <a:srgbClr val="FF0000"/>
              </a:solidFill>
            </a:endParaRPr>
          </a:p>
        </p:txBody>
      </p:sp>
      <p:sp>
        <p:nvSpPr>
          <p:cNvPr id="19459" name="Rectangle 15"/>
          <p:cNvSpPr>
            <a:spLocks noGrp="1" noChangeArrowheads="1"/>
          </p:cNvSpPr>
          <p:nvPr>
            <p:ph idx="1"/>
          </p:nvPr>
        </p:nvSpPr>
        <p:spPr>
          <a:xfrm>
            <a:off x="342900" y="1300972"/>
            <a:ext cx="6172200" cy="3365047"/>
          </a:xfrm>
        </p:spPr>
        <p:txBody>
          <a:bodyPr>
            <a:normAutofit fontScale="70000" lnSpcReduction="20000"/>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Affiliation: EthAirNet Associates</a:t>
            </a:r>
          </a:p>
          <a:p>
            <a:pPr marL="171450" indent="-171450">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(optional list of names)</a:t>
            </a:r>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171450" indent="-171450" eaLnBrk="1" hangingPunct="1">
              <a:buClr>
                <a:srgbClr val="00B5E2"/>
              </a:buClr>
              <a:buFont typeface="Arial" panose="020B0604020202020204" pitchFamily="34" charset="0"/>
              <a:buChar char="•"/>
            </a:pPr>
            <a:r>
              <a:rPr lang="en-US" altLang="en-US" dirty="0"/>
              <a:t>IEEE 802 Policies &amp; Procedures</a:t>
            </a:r>
          </a:p>
          <a:p>
            <a:pPr marL="171450" indent="-171450" eaLnBrk="1" hangingPunct="1">
              <a:buClr>
                <a:srgbClr val="00B5E2"/>
              </a:buClr>
              <a:buFont typeface="Arial" panose="020B0604020202020204" pitchFamily="34" charset="0"/>
              <a:buChar char="•"/>
            </a:pPr>
            <a:r>
              <a:rPr lang="en-US" altLang="en-US" dirty="0"/>
              <a:t>IEEE 802 LMSC Operations Manual</a:t>
            </a:r>
          </a:p>
          <a:p>
            <a:pPr marL="171450" indent="-171450" eaLnBrk="1" hangingPunct="1">
              <a:buClr>
                <a:srgbClr val="00B5E2"/>
              </a:buClr>
              <a:buFont typeface="Arial" panose="020B0604020202020204" pitchFamily="34" charset="0"/>
              <a:buChar char="•"/>
            </a:pPr>
            <a:r>
              <a:rPr lang="en-US" altLang="en-US" dirty="0"/>
              <a:t>IEEE 802 Working Group Policies &amp; Procedures</a:t>
            </a:r>
          </a:p>
          <a:p>
            <a:pPr marL="171450" indent="-171450" eaLnBrk="1" hangingPunct="1">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defTabSz="169863" eaLnBrk="1" hangingPunct="1">
              <a:buClr>
                <a:srgbClr val="00B5E2"/>
              </a:buClr>
            </a:pPr>
            <a:r>
              <a:rPr lang="en-US" altLang="en-US" dirty="0"/>
              <a:t>	&lt;https://1.ieee802.org/802-nendica/ieee-802-nendica-procedures&gt;</a:t>
            </a:r>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 DO NOT MODIFY)</a:t>
            </a:r>
          </a:p>
          <a:p>
            <a:pPr marL="0" marR="0">
              <a:spcBef>
                <a:spcPts val="0"/>
              </a:spcBef>
              <a:spcAft>
                <a:spcPts val="0"/>
              </a:spcAft>
            </a:pPr>
            <a:endParaRPr lang="en-US" sz="1400" b="0" dirty="0">
              <a:effectLst/>
              <a:latin typeface="Montserrat Medium" panose="020B0604020202020204"/>
              <a:ea typeface="Times New Roman" panose="02020603050405020304" pitchFamily="18" charset="0"/>
            </a:endParaRPr>
          </a:p>
          <a:p>
            <a:pPr marL="0" marR="0">
              <a:spcBef>
                <a:spcPts val="0"/>
              </a:spcBef>
              <a:spcAft>
                <a:spcPts val="0"/>
              </a:spcAft>
            </a:pPr>
            <a:r>
              <a:rPr lang="en-US" sz="1400" b="0" dirty="0">
                <a:effectLst/>
                <a:latin typeface="Montserrat Medium" panose="020B0604020202020204"/>
                <a:ea typeface="Times New Roman" panose="02020603050405020304" pitchFamily="18" charset="0"/>
              </a:rPr>
              <a:t>Deliverables will be of two types:  </a:t>
            </a: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1400" b="0" dirty="0">
              <a:effectLst/>
              <a:latin typeface="Montserrat Medium" panose="020B0604020202020204"/>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and participation</a:t>
            </a:r>
          </a:p>
          <a:p>
            <a:pPr marR="0" lvl="0">
              <a:spcBef>
                <a:spcPts val="0"/>
              </a:spcBef>
              <a:spcAft>
                <a:spcPts val="0"/>
              </a:spcAft>
            </a:pP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ontserrat Medium" panose="020B0604020202020204"/>
                <a:ea typeface="Times New Roman" panose="02020603050405020304" pitchFamily="18" charset="0"/>
              </a:rPr>
              <a:t>    communities</a:t>
            </a:r>
            <a:endParaRPr lang="en-US" sz="1400" b="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Montserrat Medium" panose="020B0604020202020204"/>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8229" y="38866"/>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802.1-23-0007-03-ICne</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t>IC17-001 		</a:t>
            </a:r>
            <a:br>
              <a:rPr lang="en-US" altLang="en-US" sz="1400" dirty="0"/>
            </a:br>
            <a:r>
              <a:rPr lang="en-US" sz="1600" b="1" kern="1400" dirty="0">
                <a:effectLst/>
                <a:latin typeface="Montserrat Medium" panose="020B0604020202020204" pitchFamily="2" charset="0"/>
                <a:ea typeface="Times New Roman" panose="02020603050405020304" pitchFamily="18" charset="0"/>
              </a:rPr>
              <a:t>IEEE 802 Network Enhancements for the Next Decade</a:t>
            </a:r>
            <a:br>
              <a:rPr lang="en-US" sz="1600" dirty="0">
                <a:effectLst/>
                <a:latin typeface="Times New Roman" panose="02020603050405020304" pitchFamily="18" charset="0"/>
                <a:ea typeface="Times New Roman" panose="02020603050405020304" pitchFamily="18" charset="0"/>
              </a:rPr>
            </a:br>
            <a:r>
              <a:rPr lang="x-none" sz="1600" b="1" kern="1400" dirty="0">
                <a:effectLst/>
                <a:latin typeface="Montserrat Medium" panose="020B0604020202020204" pitchFamily="2" charset="0"/>
                <a:ea typeface="Times New Roman" panose="02020603050405020304" pitchFamily="18" charset="0"/>
              </a:rPr>
              <a:t>Industry Connections Activity </a:t>
            </a:r>
            <a:r>
              <a:rPr lang="en-US" sz="1600" b="1" kern="1400" dirty="0">
                <a:effectLst/>
                <a:latin typeface="Montserrat Medium" panose="020B0604020202020204" pitchFamily="2" charset="0"/>
                <a:ea typeface="Times New Roman" panose="02020603050405020304" pitchFamily="18" charset="0"/>
              </a:rPr>
              <a:t>(</a:t>
            </a:r>
            <a:r>
              <a:rPr lang="en-US" sz="1600" b="1" kern="1400" dirty="0" err="1">
                <a:effectLst/>
                <a:latin typeface="Montserrat Medium" panose="020B0604020202020204" pitchFamily="2" charset="0"/>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fontScale="92500" lnSpcReduction="20000"/>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171450" lvl="1" indent="-171450" eaLnBrk="1" hangingPunct="1">
              <a:buClr>
                <a:srgbClr val="00B5E2"/>
              </a:buClr>
              <a:buFont typeface="Arial" panose="020B0604020202020204" pitchFamily="34" charset="0"/>
              <a:buChar char="•"/>
            </a:pPr>
            <a:r>
              <a:rPr lang="en-US" altLang="en-US" dirty="0">
                <a:solidFill>
                  <a:srgbClr val="FF0000"/>
                </a:solidFill>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a brief description of the % completed</a:t>
            </a:r>
          </a:p>
          <a:p>
            <a:pPr marL="171450" lvl="1" indent="-171450" eaLnBrk="1" hangingPunct="1">
              <a:buClr>
                <a:srgbClr val="00B5E2"/>
              </a:buClr>
              <a:buFont typeface="Arial" panose="020B0604020202020204" pitchFamily="34" charset="0"/>
              <a:buChar char="•"/>
            </a:pPr>
            <a:endParaRPr lang="en-US" altLang="en-US" sz="1400" dirty="0">
              <a:solidFill>
                <a:srgbClr val="FF0000"/>
              </a:solidFill>
            </a:endParaRPr>
          </a:p>
          <a:p>
            <a:pPr marL="0" marR="0">
              <a:spcBef>
                <a:spcPts val="0"/>
              </a:spcBef>
              <a:spcAft>
                <a:spcPts val="0"/>
              </a:spcAft>
            </a:pPr>
            <a:r>
              <a:rPr lang="en-US" sz="1400" b="0" dirty="0">
                <a:effectLst/>
                <a:latin typeface="Montserrat Medium" panose="020B0604020202020204"/>
                <a:ea typeface="Times New Roman" panose="02020603050405020304" pitchFamily="18" charset="0"/>
              </a:rPr>
              <a:t>Deliverables will be of two types:  </a:t>
            </a: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1400" b="0" dirty="0">
              <a:effectLst/>
              <a:latin typeface="Montserrat Medium" panose="020B0604020202020204"/>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p>
          <a:p>
            <a:pPr marR="0" lvl="0">
              <a:spcBef>
                <a:spcPts val="0"/>
              </a:spcBef>
              <a:spcAft>
                <a:spcPts val="0"/>
              </a:spcAft>
            </a:pPr>
            <a:r>
              <a:rPr lang="en-US" sz="1400" b="0" dirty="0">
                <a:solidFill>
                  <a:srgbClr val="FF0000"/>
                </a:solidFill>
                <a:effectLst/>
                <a:highlight>
                  <a:srgbClr val="FFFF00"/>
                </a:highlight>
                <a:latin typeface="Montserrat Medium" panose="020B0604020202020204"/>
                <a:ea typeface="Times New Roman" panose="02020603050405020304" pitchFamily="18" charset="0"/>
              </a:rPr>
              <a:t>100</a:t>
            </a:r>
            <a:r>
              <a:rPr lang="en-US" sz="1400" b="0" dirty="0">
                <a:solidFill>
                  <a:srgbClr val="FF0000"/>
                </a:solidFill>
                <a:effectLst/>
                <a:latin typeface="Montserrat Medium" panose="020B0604020202020204"/>
                <a:ea typeface="Times New Roman" panose="02020603050405020304" pitchFamily="18" charset="0"/>
              </a:rPr>
              <a:t>% Complete</a:t>
            </a:r>
          </a:p>
          <a:p>
            <a:pPr marR="0" lvl="0">
              <a:spcBef>
                <a:spcPts val="0"/>
              </a:spcBef>
              <a:spcAft>
                <a:spcPts val="0"/>
              </a:spcAft>
            </a:pPr>
            <a:r>
              <a:rPr lang="en-US" sz="1400" b="0" dirty="0">
                <a:solidFill>
                  <a:srgbClr val="FF0000"/>
                </a:solidFill>
                <a:effectLst/>
                <a:highlight>
                  <a:srgbClr val="FFFF00"/>
                </a:highlight>
                <a:latin typeface="Montserrat Medium" panose="020B0604020202020204"/>
                <a:ea typeface="Times New Roman" panose="02020603050405020304" pitchFamily="18" charset="0"/>
              </a:rPr>
              <a:t>*minutes: https://1.ieee802.org/802-nendica/</a:t>
            </a:r>
            <a:r>
              <a:rPr lang="en-US" sz="1400" b="0" dirty="0" err="1">
                <a:solidFill>
                  <a:srgbClr val="FF0000"/>
                </a:solidFill>
                <a:effectLst/>
                <a:highlight>
                  <a:srgbClr val="FFFF00"/>
                </a:highlight>
                <a:latin typeface="Montserrat Medium" panose="020B0604020202020204"/>
                <a:ea typeface="Times New Roman" panose="02020603050405020304" pitchFamily="18" charset="0"/>
              </a:rPr>
              <a:t>nendica</a:t>
            </a:r>
            <a:r>
              <a:rPr lang="en-US" sz="1400" b="0" dirty="0">
                <a:solidFill>
                  <a:srgbClr val="FF0000"/>
                </a:solidFill>
                <a:effectLst/>
                <a:highlight>
                  <a:srgbClr val="FFFF00"/>
                </a:highlight>
                <a:latin typeface="Montserrat Medium" panose="020B0604020202020204"/>
                <a:ea typeface="Times New Roman" panose="02020603050405020304" pitchFamily="18" charset="0"/>
              </a:rPr>
              <a:t>-meetings/</a:t>
            </a:r>
            <a:endParaRPr lang="en-US" sz="1400" b="0" dirty="0">
              <a:solidFill>
                <a:srgbClr val="FF0000"/>
              </a:solidFill>
              <a:highlight>
                <a:srgbClr val="FFFF00"/>
              </a:highlight>
              <a:latin typeface="Montserrat Medium" panose="020B0604020202020204"/>
              <a:ea typeface="Times New Roman" panose="02020603050405020304" pitchFamily="18" charset="0"/>
            </a:endParaRPr>
          </a:p>
          <a:p>
            <a:pPr marR="0" lvl="0">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*documents: https://</a:t>
            </a:r>
            <a:r>
              <a:rPr lang="en-US" sz="1400" b="0" dirty="0" err="1">
                <a:solidFill>
                  <a:srgbClr val="FF0000"/>
                </a:solidFill>
                <a:highlight>
                  <a:srgbClr val="FFFF00"/>
                </a:highlight>
                <a:latin typeface="Montserrat Medium" panose="020B0604020202020204"/>
                <a:ea typeface="Times New Roman" panose="02020603050405020304" pitchFamily="18" charset="0"/>
              </a:rPr>
              <a:t>mentor.ieee.org</a:t>
            </a:r>
            <a:r>
              <a:rPr lang="en-US" sz="1400" b="0" dirty="0">
                <a:solidFill>
                  <a:srgbClr val="FF0000"/>
                </a:solidFill>
                <a:highlight>
                  <a:srgbClr val="FFFF00"/>
                </a:highlight>
                <a:latin typeface="Montserrat Medium" panose="020B0604020202020204"/>
                <a:ea typeface="Times New Roman" panose="02020603050405020304" pitchFamily="18" charset="0"/>
              </a:rPr>
              <a:t>/802.1/</a:t>
            </a:r>
            <a:r>
              <a:rPr lang="en-US" sz="1400" b="0" dirty="0" err="1">
                <a:solidFill>
                  <a:srgbClr val="FF0000"/>
                </a:solidFill>
                <a:highlight>
                  <a:srgbClr val="FFFF00"/>
                </a:highlight>
                <a:latin typeface="Montserrat Medium" panose="020B0604020202020204"/>
                <a:ea typeface="Times New Roman" panose="02020603050405020304" pitchFamily="18" charset="0"/>
              </a:rPr>
              <a:t>documents?is_group</a:t>
            </a:r>
            <a:r>
              <a:rPr lang="en-US" sz="1400" b="0" dirty="0">
                <a:solidFill>
                  <a:srgbClr val="FF0000"/>
                </a:solidFill>
                <a:highlight>
                  <a:srgbClr val="FFFF00"/>
                </a:highlight>
                <a:latin typeface="Montserrat Medium" panose="020B0604020202020204"/>
                <a:ea typeface="Times New Roman" panose="02020603050405020304" pitchFamily="18" charset="0"/>
              </a:rPr>
              <a:t>=</a:t>
            </a:r>
            <a:r>
              <a:rPr lang="en-US" sz="1400" b="0" dirty="0" err="1">
                <a:solidFill>
                  <a:srgbClr val="FF0000"/>
                </a:solidFill>
                <a:highlight>
                  <a:srgbClr val="FFFF00"/>
                </a:highlight>
                <a:latin typeface="Montserrat Medium" panose="020B0604020202020204"/>
                <a:ea typeface="Times New Roman" panose="02020603050405020304" pitchFamily="18" charset="0"/>
              </a:rPr>
              <a:t>ICne</a:t>
            </a:r>
            <a:endParaRPr lang="en-US" sz="1400" b="0" dirty="0">
              <a:highlight>
                <a:srgbClr val="FFFF00"/>
              </a:highlight>
              <a:latin typeface="Montserrat Medium" panose="020B0604020202020204"/>
              <a:ea typeface="Times New Roman" panose="02020603050405020304" pitchFamily="18" charset="0"/>
            </a:endParaRPr>
          </a:p>
          <a:p>
            <a:pPr marR="0" lvl="0">
              <a:spcBef>
                <a:spcPts val="0"/>
              </a:spcBef>
              <a:spcAft>
                <a:spcPts val="0"/>
              </a:spcAft>
            </a:pPr>
            <a:endParaRPr lang="en-US" sz="1400" b="0" dirty="0">
              <a:latin typeface="Montserrat Medium" panose="020B0604020202020204"/>
              <a:ea typeface="Times New Roman" panose="02020603050405020304" pitchFamily="18" charset="0"/>
            </a:endParaRPr>
          </a:p>
          <a:p>
            <a:pPr marR="0" lvl="0" defTabSz="115888">
              <a:spcBef>
                <a:spcPts val="0"/>
              </a:spcBef>
              <a:spcAft>
                <a:spcPts val="0"/>
              </a:spcAft>
            </a:pPr>
            <a:r>
              <a:rPr lang="en-US" sz="1400" b="0" dirty="0">
                <a:effectLst/>
                <a:latin typeface="Montserrat Medium" panose="020B0604020202020204"/>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400" b="0" dirty="0">
                <a:solidFill>
                  <a:srgbClr val="FF0000"/>
                </a:solidFill>
                <a:effectLst/>
                <a:latin typeface="Montserrat Medium" panose="020B0604020202020204"/>
                <a:ea typeface="Times New Roman" panose="02020603050405020304" pitchFamily="18" charset="0"/>
              </a:rPr>
              <a:t>  </a:t>
            </a:r>
            <a:r>
              <a:rPr lang="en-US" sz="1400" b="0" dirty="0">
                <a:solidFill>
                  <a:srgbClr val="FF0000"/>
                </a:solidFill>
                <a:effectLst/>
                <a:highlight>
                  <a:srgbClr val="FFFF00"/>
                </a:highlight>
                <a:latin typeface="Montserrat Medium" panose="020B0604020202020204"/>
                <a:ea typeface="Times New Roman" panose="02020603050405020304" pitchFamily="18" charset="0"/>
              </a:rPr>
              <a:t>100</a:t>
            </a:r>
            <a:r>
              <a:rPr lang="en-US" sz="1400" b="0" dirty="0">
                <a:solidFill>
                  <a:srgbClr val="FF0000"/>
                </a:solidFill>
                <a:latin typeface="Montserrat Medium" panose="020B0604020202020204"/>
                <a:ea typeface="Times New Roman" panose="02020603050405020304" pitchFamily="18" charset="0"/>
              </a:rPr>
              <a:t>% Complete</a:t>
            </a:r>
          </a:p>
          <a:p>
            <a:pPr marR="0" lvl="0" defTabSz="115888">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*https://1.ieee802.org/802-nendica/</a:t>
            </a:r>
            <a:r>
              <a:rPr lang="en-US" sz="1400" b="0" dirty="0" err="1">
                <a:solidFill>
                  <a:srgbClr val="FF0000"/>
                </a:solidFill>
                <a:highlight>
                  <a:srgbClr val="FFFF00"/>
                </a:highlight>
                <a:latin typeface="Montserrat Medium" panose="020B0604020202020204"/>
                <a:ea typeface="Times New Roman" panose="02020603050405020304" pitchFamily="18" charset="0"/>
              </a:rPr>
              <a:t>nendica-lldcn</a:t>
            </a:r>
            <a:r>
              <a:rPr lang="en-US" sz="1400" b="0" dirty="0">
                <a:solidFill>
                  <a:srgbClr val="FF0000"/>
                </a:solidFill>
                <a:highlight>
                  <a:srgbClr val="FFFF00"/>
                </a:highlight>
                <a:latin typeface="Montserrat Medium" panose="020B0604020202020204"/>
                <a:ea typeface="Times New Roman" panose="02020603050405020304" pitchFamily="18" charset="0"/>
              </a:rPr>
              <a:t>/</a:t>
            </a:r>
          </a:p>
          <a:p>
            <a:pPr marR="0" lvl="0" defTabSz="115888">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*https://1.ieee802.org/802-nendica/</a:t>
            </a:r>
            <a:r>
              <a:rPr lang="en-US" sz="1400" b="0" dirty="0" err="1">
                <a:solidFill>
                  <a:srgbClr val="FF0000"/>
                </a:solidFill>
                <a:highlight>
                  <a:srgbClr val="FFFF00"/>
                </a:highlight>
                <a:latin typeface="Montserrat Medium" panose="020B0604020202020204"/>
                <a:ea typeface="Times New Roman" panose="02020603050405020304" pitchFamily="18" charset="0"/>
              </a:rPr>
              <a:t>nendica-ffiot</a:t>
            </a:r>
            <a:r>
              <a:rPr lang="en-US" sz="1400" b="0" dirty="0">
                <a:solidFill>
                  <a:srgbClr val="FF0000"/>
                </a:solidFill>
                <a:highlight>
                  <a:srgbClr val="FFFF00"/>
                </a:highlight>
                <a:latin typeface="Montserrat Medium" panose="020B0604020202020204"/>
                <a:ea typeface="Times New Roman" panose="02020603050405020304" pitchFamily="18" charset="0"/>
              </a:rPr>
              <a:t>/</a:t>
            </a:r>
          </a:p>
          <a:p>
            <a:pPr marR="0" lvl="0" defTabSz="115888">
              <a:spcBef>
                <a:spcPts val="0"/>
              </a:spcBef>
              <a:spcAft>
                <a:spcPts val="0"/>
              </a:spcAft>
            </a:pPr>
            <a:r>
              <a:rPr lang="en-US" sz="1400" b="0" dirty="0">
                <a:solidFill>
                  <a:srgbClr val="FF0000"/>
                </a:solidFill>
                <a:highlight>
                  <a:srgbClr val="FFFF00"/>
                </a:highlight>
                <a:latin typeface="Montserrat Medium" panose="020B0604020202020204"/>
                <a:ea typeface="Times New Roman" panose="02020603050405020304" pitchFamily="18" charset="0"/>
              </a:rPr>
              <a:t>*https://1.ieee802.org/</a:t>
            </a:r>
            <a:r>
              <a:rPr lang="en-US" sz="1400" b="0" dirty="0" err="1">
                <a:solidFill>
                  <a:srgbClr val="FF0000"/>
                </a:solidFill>
                <a:highlight>
                  <a:srgbClr val="FFFF00"/>
                </a:highlight>
                <a:latin typeface="Montserrat Medium" panose="020B0604020202020204"/>
                <a:ea typeface="Times New Roman" panose="02020603050405020304" pitchFamily="18" charset="0"/>
              </a:rPr>
              <a:t>nendica-dcn</a:t>
            </a:r>
            <a:r>
              <a:rPr lang="en-US" sz="1400" b="0" dirty="0">
                <a:solidFill>
                  <a:srgbClr val="FF0000"/>
                </a:solidFill>
                <a:highlight>
                  <a:srgbClr val="FFFF00"/>
                </a:highlight>
                <a:latin typeface="Montserrat Medium" panose="020B0604020202020204"/>
                <a:ea typeface="Times New Roman" panose="02020603050405020304" pitchFamily="18" charset="0"/>
              </a:rPr>
              <a:t>/</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t>IC17-001 		</a:t>
            </a:r>
            <a:br>
              <a:rPr lang="en-US" altLang="en-US" sz="1400" dirty="0"/>
            </a:br>
            <a:r>
              <a:rPr lang="en-US" sz="1600" b="1" kern="1400" dirty="0">
                <a:effectLst/>
                <a:latin typeface="Montserrat Medium" panose="020B0604020202020204" pitchFamily="2" charset="0"/>
                <a:ea typeface="Times New Roman" panose="02020603050405020304" pitchFamily="18" charset="0"/>
              </a:rPr>
              <a:t>IEEE 802 Network Enhancements for the Next Decade</a:t>
            </a:r>
            <a:br>
              <a:rPr lang="en-US" sz="1600" dirty="0">
                <a:effectLst/>
                <a:latin typeface="Times New Roman" panose="02020603050405020304" pitchFamily="18" charset="0"/>
                <a:ea typeface="Times New Roman" panose="02020603050405020304" pitchFamily="18" charset="0"/>
              </a:rPr>
            </a:br>
            <a:r>
              <a:rPr lang="x-none" sz="1600" b="1" kern="1400" dirty="0">
                <a:effectLst/>
                <a:latin typeface="Montserrat Medium" panose="020B0604020202020204" pitchFamily="2" charset="0"/>
                <a:ea typeface="Times New Roman" panose="02020603050405020304" pitchFamily="18" charset="0"/>
              </a:rPr>
              <a:t>Industry Connections Activity </a:t>
            </a:r>
            <a:r>
              <a:rPr lang="en-US" sz="1600" b="1" kern="1400" dirty="0">
                <a:effectLst/>
                <a:latin typeface="Montserrat Medium" panose="020B0604020202020204" pitchFamily="2" charset="0"/>
                <a:ea typeface="Times New Roman" panose="02020603050405020304" pitchFamily="18" charset="0"/>
              </a:rPr>
              <a:t>(</a:t>
            </a:r>
            <a:r>
              <a:rPr lang="en-US" sz="1600" b="1" kern="1400" dirty="0" err="1">
                <a:effectLst/>
                <a:latin typeface="Montserrat Medium" panose="020B0604020202020204" pitchFamily="2" charset="0"/>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255985" lvl="2" indent="-171450">
              <a:buClr>
                <a:srgbClr val="00B5E2"/>
              </a:buClr>
              <a:buFont typeface="Wingdings" panose="05000000000000000000" pitchFamily="2" charset="2"/>
              <a:buChar char="q"/>
            </a:pPr>
            <a:r>
              <a:rPr lang="en-US" dirty="0">
                <a:solidFill>
                  <a:srgbClr val="FF0000"/>
                </a:solidFill>
                <a:highlight>
                  <a:srgbClr val="FFFF00"/>
                </a:highlight>
              </a:rPr>
              <a:t>A Nendica Study Item on “Cut-Through Forwarding in Bridges and Bridged Networks” was initiated in March 2021. It prepared an IEEE 802 tutorial (7 July 2021) on the value of standardizing cut-through forwarding procedures within IEEE 802. Over 130 people attended. Further activity in the Study Item, including consensus building among various perspectives in several IEEE 802 Working Groups, led to the drafting and refinement of the P802.1DU PAR for a new standard on “Cut-Through Forwarding Bridges and Bridged Networks,” which achieved consensus in the IEEE 802 community in March 2023. The project was authorized in June 2023.</a:t>
            </a:r>
          </a:p>
          <a:p>
            <a:pPr marL="255985" lvl="2" indent="-171450">
              <a:buClr>
                <a:srgbClr val="00B5E2"/>
              </a:buClr>
              <a:buFont typeface="Wingdings" panose="05000000000000000000" pitchFamily="2" charset="2"/>
              <a:buChar char="q"/>
            </a:pPr>
            <a:r>
              <a:rPr lang="en-US" dirty="0">
                <a:solidFill>
                  <a:srgbClr val="FF0000"/>
                </a:solidFill>
                <a:highlight>
                  <a:srgbClr val="FFFF00"/>
                </a:highlight>
              </a:rPr>
              <a:t>In addition, Nendica vetted some prospective new project concepts, some of which led to approved PARs in the 802.1 Working Group. Most recently, vetting of "Extensions on the TSN UNI traffic specification" topic has been concluded.</a:t>
            </a:r>
            <a:endParaRPr lang="en-US" altLang="en-US" dirty="0">
              <a:solidFill>
                <a:srgbClr val="FF0000"/>
              </a:solidFill>
            </a:endParaRP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a:t>
            </a:r>
          </a:p>
          <a:p>
            <a:pPr marL="255985" lvl="2" indent="-171450">
              <a:buClr>
                <a:srgbClr val="00B5E2"/>
              </a:buClr>
              <a:buFont typeface="Wingdings" panose="05000000000000000000" pitchFamily="2" charset="2"/>
              <a:buChar char="q"/>
            </a:pPr>
            <a:r>
              <a:rPr lang="en-US" altLang="en-US" dirty="0">
                <a:solidFill>
                  <a:srgbClr val="FF0000"/>
                </a:solidFill>
                <a:highlight>
                  <a:srgbClr val="FFFF00"/>
                </a:highlight>
              </a:rPr>
              <a:t>Typically alternate Thursdays, 09:00-11:00 ET</a:t>
            </a:r>
            <a:endParaRPr lang="en-US" altLang="en-US" b="0" dirty="0">
              <a:solidFill>
                <a:srgbClr val="FF0000"/>
              </a:solidFill>
              <a:highlight>
                <a:srgbClr val="FFFF00"/>
              </a:highlight>
            </a:endParaRP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718</TotalTime>
  <Words>658</Words>
  <Application>Microsoft Office PowerPoint</Application>
  <PresentationFormat>Custom</PresentationFormat>
  <Paragraphs>52</Paragraphs>
  <Slides>3</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vt:i4>
      </vt:variant>
    </vt:vector>
  </HeadingPairs>
  <TitlesOfParts>
    <vt:vector size="17" baseType="lpstr">
      <vt:lpstr>Arial</vt:lpstr>
      <vt:lpstr>Calibri</vt:lpstr>
      <vt:lpstr>Helvetica Neue</vt:lpstr>
      <vt:lpstr>Lucida Grande</vt:lpstr>
      <vt:lpstr>Montserrat</vt:lpstr>
      <vt:lpstr>Montserrat ExtraBold</vt:lpstr>
      <vt:lpstr>Montserrat Medium</vt:lpstr>
      <vt:lpstr>Myriad Pro</vt:lpstr>
      <vt:lpstr>Times New Roman</vt:lpstr>
      <vt:lpstr>Verdana</vt:lpstr>
      <vt:lpstr>Wingdings</vt:lpstr>
      <vt:lpstr>Wingdings 2</vt:lpstr>
      <vt:lpstr>IEEE_template</vt:lpstr>
      <vt:lpstr>blank</vt:lpstr>
      <vt:lpstr>IC17-001    IEEE 802 Network Enhancements for the Next Decade Industry Connections Activity (Nendica)  Type: Individual  Report Date: 13 JULY 2023</vt:lpstr>
      <vt:lpstr>IC17-001    IEEE 802 Network Enhancements for the Next Decade Industry Connections Activity (Nendica)</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Rouyer, Jessy</cp:lastModifiedBy>
  <cp:revision>38</cp:revision>
  <cp:lastPrinted>2019-10-04T14:43:47Z</cp:lastPrinted>
  <dcterms:created xsi:type="dcterms:W3CDTF">2019-10-22T15:50:24Z</dcterms:created>
  <dcterms:modified xsi:type="dcterms:W3CDTF">2023-07-13T08:05:09Z</dcterms:modified>
</cp:coreProperties>
</file>