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43" r:id="rId2"/>
  </p:sldMasterIdLst>
  <p:notesMasterIdLst>
    <p:notesMasterId r:id="rId6"/>
  </p:notesMasterIdLst>
  <p:handoutMasterIdLst>
    <p:handoutMasterId r:id="rId7"/>
  </p:handoutMasterIdLst>
  <p:sldIdLst>
    <p:sldId id="404" r:id="rId3"/>
    <p:sldId id="402" r:id="rId4"/>
    <p:sldId id="403" r:id="rId5"/>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04" autoAdjust="0"/>
    <p:restoredTop sz="94645"/>
  </p:normalViewPr>
  <p:slideViewPr>
    <p:cSldViewPr snapToGrid="0">
      <p:cViewPr varScale="1">
        <p:scale>
          <a:sx n="109" d="100"/>
          <a:sy n="109" d="100"/>
        </p:scale>
        <p:origin x="1560" y="82"/>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7/13/2023</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7/13/2023</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A3F5CFA9-9451-41D5-BAE8-EC153F4019B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697755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0CE3B435-6F5B-4504-9BF0-779F2CE511EF}"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363765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514350" y="1200150"/>
            <a:ext cx="2811780" cy="3257550"/>
          </a:xfrm>
        </p:spPr>
        <p:txBody>
          <a:bodyPr/>
          <a:lstStyle>
            <a:lvl1pPr marL="0" indent="0">
              <a:buFontTx/>
              <a:buNone/>
              <a:defRPr sz="1200"/>
            </a:lvl1pPr>
            <a:lvl2pPr marL="205740" indent="-207169">
              <a:spcBef>
                <a:spcPts val="825"/>
              </a:spcBef>
              <a:buClr>
                <a:schemeClr val="accent1"/>
              </a:buClr>
              <a:buFont typeface="Wingdings 2" pitchFamily="18" charset="2"/>
              <a:buChar char="¾"/>
              <a:defRPr sz="1200"/>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3531870" y="1200150"/>
            <a:ext cx="2811780" cy="3257550"/>
          </a:xfrm>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D7A47271-C732-436E-B168-F8B28CC4EA2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336358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1" y="1200150"/>
            <a:ext cx="2814638" cy="3257550"/>
          </a:xfrm>
        </p:spPr>
        <p:txBody>
          <a:bodyPr/>
          <a:lstStyle>
            <a:lvl1pPr marL="205740" indent="-204788">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3529012" y="1200150"/>
            <a:ext cx="2814638" cy="3257550"/>
          </a:xfrm>
        </p:spPr>
        <p:txBody>
          <a:bodyPr/>
          <a:lstStyle>
            <a:lvl1pPr>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45EF18AB-88B2-4996-843E-66D61CE34E4C}"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8167899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p:txBody>
          <a:bodyPr/>
          <a:lstStyle>
            <a:lvl1pPr>
              <a:defRPr/>
            </a:lvl1pPr>
          </a:lstStyle>
          <a:p>
            <a:pPr>
              <a:defRPr/>
            </a:pPr>
            <a:fld id="{1C6CF3FF-3A4E-4DE9-A2EB-F91D4BBDF2AB}"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9185778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p:txBody>
          <a:bodyPr/>
          <a:lstStyle>
            <a:lvl1pPr>
              <a:defRPr/>
            </a:lvl1pPr>
          </a:lstStyle>
          <a:p>
            <a:pPr>
              <a:defRPr/>
            </a:pPr>
            <a:fld id="{306B0273-C8A9-4B40-BEBC-0CA17FB3B91E}"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44917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40.xml"/><Relationship Id="rId7"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182166"/>
            <a:ext cx="5829300" cy="575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1200150"/>
            <a:ext cx="58293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314950" y="4972050"/>
            <a:ext cx="800100"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514350" y="4972050"/>
            <a:ext cx="3600450" cy="17145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6343650" y="4972050"/>
            <a:ext cx="328613"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600" b="1"/>
            </a:lvl1pPr>
          </a:lstStyle>
          <a:p>
            <a:pPr>
              <a:defRPr/>
            </a:pPr>
            <a:fld id="{03207F6D-59AC-4164-916B-651575078657}" type="slidenum">
              <a:rPr lang="en-US" altLang="en-US"/>
              <a:pPr>
                <a:defRPr/>
              </a:pPr>
              <a:t>‹#›</a:t>
            </a:fld>
            <a:endParaRPr lang="en-US" altLang="en-US" sz="1050"/>
          </a:p>
        </p:txBody>
      </p:sp>
      <p:pic>
        <p:nvPicPr>
          <p:cNvPr id="1031" name="Picture 10" descr="IEEE_SA_Bar_Graphic_long_l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645819"/>
            <a:ext cx="6862763" cy="31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177839"/>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Lst>
  <p:hf hdr="0" ftr="0" dt="0"/>
  <p:txStyles>
    <p:titleStyle>
      <a:lvl1pPr algn="l" rtl="0" eaLnBrk="0" fontAlgn="base" hangingPunct="0">
        <a:spcBef>
          <a:spcPct val="0"/>
        </a:spcBef>
        <a:spcAft>
          <a:spcPct val="0"/>
        </a:spcAft>
        <a:defRPr sz="21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5pPr>
      <a:lvl6pPr marL="3429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6pPr>
      <a:lvl7pPr marL="6858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7pPr>
      <a:lvl8pPr marL="10287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8pPr>
      <a:lvl9pPr marL="13716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9pPr>
    </p:titleStyle>
    <p:bodyStyle>
      <a:lvl1pPr marL="204788" indent="-204788" algn="l" rtl="0" eaLnBrk="0" fontAlgn="base" hangingPunct="0">
        <a:spcBef>
          <a:spcPts val="825"/>
        </a:spcBef>
        <a:spcAft>
          <a:spcPct val="0"/>
        </a:spcAft>
        <a:buClr>
          <a:schemeClr val="accent1"/>
        </a:buClr>
        <a:buSzPct val="100000"/>
        <a:buFont typeface="Wingdings 2" panose="05020102010507070707" pitchFamily="18" charset="2"/>
        <a:buChar char=""/>
        <a:defRPr sz="1200">
          <a:solidFill>
            <a:schemeClr val="tx1"/>
          </a:solidFill>
          <a:latin typeface="+mn-lt"/>
          <a:ea typeface="MS PGothic" panose="020B0600070205080204" pitchFamily="34" charset="-128"/>
          <a:cs typeface="ＭＳ Ｐゴシック" pitchFamily="-112" charset="-128"/>
        </a:defRPr>
      </a:lvl1pPr>
      <a:lvl2pPr marL="428625" indent="-207169" algn="l" rtl="0" eaLnBrk="0" fontAlgn="base" hangingPunct="0">
        <a:spcBef>
          <a:spcPts val="300"/>
        </a:spcBef>
        <a:spcAft>
          <a:spcPct val="0"/>
        </a:spcAft>
        <a:buChar char="–"/>
        <a:defRPr sz="1200">
          <a:solidFill>
            <a:schemeClr val="tx1"/>
          </a:solidFill>
          <a:latin typeface="+mn-lt"/>
          <a:ea typeface="MS PGothic" panose="020B0600070205080204" pitchFamily="34" charset="-128"/>
          <a:cs typeface="ＭＳ Ｐゴシック" pitchFamily="-112" charset="-128"/>
        </a:defRPr>
      </a:lvl2pPr>
      <a:lvl3pPr marL="607219" indent="-171450" algn="l" rtl="0" eaLnBrk="0" fontAlgn="base" hangingPunct="0">
        <a:spcBef>
          <a:spcPts val="300"/>
        </a:spcBef>
        <a:spcAft>
          <a:spcPct val="0"/>
        </a:spcAft>
        <a:buChar char="•"/>
        <a:defRPr sz="1050">
          <a:solidFill>
            <a:schemeClr val="tx1"/>
          </a:solidFill>
          <a:latin typeface="+mn-lt"/>
          <a:ea typeface="MS PGothic" panose="020B0600070205080204" pitchFamily="34" charset="-128"/>
          <a:cs typeface="ＭＳ Ｐゴシック" pitchFamily="-112" charset="-128"/>
        </a:defRPr>
      </a:lvl3pPr>
      <a:lvl4pPr marL="771525"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4pPr>
      <a:lvl5pPr marL="900113"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5pPr>
      <a:lvl6pPr marL="1885950" indent="-171450" algn="l" rtl="0" eaLnBrk="1" fontAlgn="base" hangingPunct="1">
        <a:spcBef>
          <a:spcPct val="20000"/>
        </a:spcBef>
        <a:spcAft>
          <a:spcPct val="0"/>
        </a:spcAft>
        <a:defRPr sz="900">
          <a:solidFill>
            <a:schemeClr val="tx1"/>
          </a:solidFill>
          <a:latin typeface="+mn-lt"/>
          <a:ea typeface="+mn-ea"/>
        </a:defRPr>
      </a:lvl6pPr>
      <a:lvl7pPr marL="2228850" indent="-171450" algn="l" rtl="0" eaLnBrk="1" fontAlgn="base" hangingPunct="1">
        <a:spcBef>
          <a:spcPct val="20000"/>
        </a:spcBef>
        <a:spcAft>
          <a:spcPct val="0"/>
        </a:spcAft>
        <a:defRPr sz="900">
          <a:solidFill>
            <a:schemeClr val="tx1"/>
          </a:solidFill>
          <a:latin typeface="+mn-lt"/>
          <a:ea typeface="+mn-ea"/>
        </a:defRPr>
      </a:lvl7pPr>
      <a:lvl8pPr marL="2571750" indent="-171450" algn="l" rtl="0" eaLnBrk="1" fontAlgn="base" hangingPunct="1">
        <a:spcBef>
          <a:spcPct val="20000"/>
        </a:spcBef>
        <a:spcAft>
          <a:spcPct val="0"/>
        </a:spcAft>
        <a:defRPr sz="900">
          <a:solidFill>
            <a:schemeClr val="tx1"/>
          </a:solidFill>
          <a:latin typeface="+mn-lt"/>
          <a:ea typeface="+mn-ea"/>
        </a:defRPr>
      </a:lvl8pPr>
      <a:lvl9pPr marL="2914650" indent="-171450" algn="l" rtl="0" eaLnBrk="1" fontAlgn="base" hangingPunct="1">
        <a:spcBef>
          <a:spcPct val="20000"/>
        </a:spcBef>
        <a:spcAft>
          <a:spcPct val="0"/>
        </a:spcAft>
        <a:defRPr sz="9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Grp="1" noChangeArrowheads="1"/>
          </p:cNvSpPr>
          <p:nvPr>
            <p:ph type="title"/>
          </p:nvPr>
        </p:nvSpPr>
        <p:spPr>
          <a:xfrm>
            <a:off x="342900" y="198439"/>
            <a:ext cx="6172200" cy="731459"/>
          </a:xfrm>
        </p:spPr>
        <p:txBody>
          <a:bodyPr>
            <a:normAutofit fontScale="90000"/>
          </a:bodyPr>
          <a:lstStyle/>
          <a:p>
            <a:pPr marL="0" marR="0">
              <a:spcBef>
                <a:spcPts val="0"/>
              </a:spcBef>
              <a:spcAft>
                <a:spcPts val="300"/>
              </a:spcAft>
            </a:pPr>
            <a:r>
              <a:rPr lang="en-US" altLang="en-US" sz="1500" dirty="0"/>
              <a:t>IC17-001 		</a:t>
            </a:r>
            <a:br>
              <a:rPr lang="en-US" altLang="en-US" sz="1500" dirty="0"/>
            </a:br>
            <a:r>
              <a:rPr lang="en-US" sz="1800" b="1" kern="1400" dirty="0">
                <a:effectLst/>
                <a:latin typeface="Montserrat Medium" panose="020B0604020202020204" pitchFamily="2" charset="0"/>
                <a:ea typeface="Times New Roman" panose="02020603050405020304" pitchFamily="18" charset="0"/>
              </a:rPr>
              <a:t>IEEE 802 Network Enhancements for the Next Decade</a:t>
            </a:r>
            <a:br>
              <a:rPr lang="en-US" sz="1800" dirty="0">
                <a:effectLst/>
                <a:latin typeface="Times New Roman" panose="02020603050405020304" pitchFamily="18" charset="0"/>
                <a:ea typeface="Times New Roman" panose="02020603050405020304" pitchFamily="18" charset="0"/>
              </a:rPr>
            </a:br>
            <a:r>
              <a:rPr lang="x-none" sz="1800" b="1" kern="1400" dirty="0">
                <a:effectLst/>
                <a:latin typeface="Montserrat Medium" panose="020B0604020202020204" pitchFamily="2" charset="0"/>
                <a:ea typeface="Times New Roman" panose="02020603050405020304" pitchFamily="18" charset="0"/>
              </a:rPr>
              <a:t>Industry Connections Activity </a:t>
            </a:r>
            <a:r>
              <a:rPr lang="en-US" sz="1800" b="1" kern="1400" dirty="0">
                <a:effectLst/>
                <a:latin typeface="Montserrat Medium" panose="020B0604020202020204" pitchFamily="2" charset="0"/>
                <a:ea typeface="Times New Roman" panose="02020603050405020304" pitchFamily="18" charset="0"/>
              </a:rPr>
              <a:t>(Nendica) </a:t>
            </a:r>
            <a:br>
              <a:rPr lang="en-US" sz="1800" dirty="0">
                <a:effectLst/>
                <a:latin typeface="Times New Roman" panose="02020603050405020304" pitchFamily="18" charset="0"/>
                <a:ea typeface="Times New Roman" panose="02020603050405020304" pitchFamily="18" charset="0"/>
              </a:rPr>
            </a:br>
            <a:r>
              <a:rPr lang="en-US" altLang="en-US" sz="1500" dirty="0"/>
              <a:t>Type: </a:t>
            </a:r>
            <a:r>
              <a:rPr lang="en-US" altLang="en-US" sz="1500" b="0" dirty="0">
                <a:solidFill>
                  <a:srgbClr val="FF0000"/>
                </a:solidFill>
              </a:rPr>
              <a:t>Individual</a:t>
            </a:r>
            <a:r>
              <a:rPr lang="en-US" altLang="en-US" sz="1500" dirty="0">
                <a:solidFill>
                  <a:srgbClr val="FF0000"/>
                </a:solidFill>
              </a:rPr>
              <a:t>  </a:t>
            </a:r>
            <a:r>
              <a:rPr lang="en-US" altLang="en-US" sz="1500" dirty="0"/>
              <a:t>Report Date: </a:t>
            </a:r>
            <a:r>
              <a:rPr lang="en-US" altLang="en-US" sz="1500" dirty="0">
                <a:highlight>
                  <a:srgbClr val="FFFF00"/>
                </a:highlight>
              </a:rPr>
              <a:t>13</a:t>
            </a:r>
            <a:r>
              <a:rPr lang="en-US" altLang="en-US" sz="1500" dirty="0"/>
              <a:t> JULY 2023</a:t>
            </a:r>
            <a:endParaRPr lang="en-US" altLang="en-US" b="0" dirty="0">
              <a:solidFill>
                <a:srgbClr val="FF0000"/>
              </a:solidFill>
            </a:endParaRPr>
          </a:p>
        </p:txBody>
      </p:sp>
      <p:sp>
        <p:nvSpPr>
          <p:cNvPr id="19459" name="Rectangle 15"/>
          <p:cNvSpPr>
            <a:spLocks noGrp="1" noChangeArrowheads="1"/>
          </p:cNvSpPr>
          <p:nvPr>
            <p:ph idx="1"/>
          </p:nvPr>
        </p:nvSpPr>
        <p:spPr>
          <a:xfrm>
            <a:off x="342900" y="1300972"/>
            <a:ext cx="6172200" cy="3365047"/>
          </a:xfrm>
        </p:spPr>
        <p:txBody>
          <a:bodyPr>
            <a:normAutofit fontScale="70000" lnSpcReduction="20000"/>
          </a:bodyPr>
          <a:lstStyle/>
          <a:p>
            <a:pPr marL="171450" indent="-171450" eaLnBrk="1" hangingPunct="1">
              <a:buClr>
                <a:srgbClr val="00B5E2"/>
              </a:buClr>
              <a:buFont typeface="Wingdings" panose="05000000000000000000" pitchFamily="2" charset="2"/>
              <a:buChar char="q"/>
            </a:pPr>
            <a:r>
              <a:rPr lang="en-US" altLang="en-US" b="1" dirty="0"/>
              <a:t>Chair</a:t>
            </a:r>
            <a:r>
              <a:rPr lang="en-US" altLang="en-US" dirty="0"/>
              <a:t>: Roger Marks, Affiliation: EthAirNet Associates</a:t>
            </a:r>
          </a:p>
          <a:p>
            <a:pPr marL="171450" indent="-171450">
              <a:buClr>
                <a:srgbClr val="00B5E2"/>
              </a:buClr>
              <a:buFont typeface="Wingdings" panose="05000000000000000000" pitchFamily="2" charset="2"/>
              <a:buChar char="q"/>
            </a:pPr>
            <a:r>
              <a:rPr lang="en-US" altLang="en-US" b="1" dirty="0"/>
              <a:t>Participants</a:t>
            </a:r>
            <a:r>
              <a:rPr lang="en-US" altLang="en-US" dirty="0"/>
              <a:t>:  </a:t>
            </a:r>
            <a:r>
              <a:rPr lang="en-US" altLang="en-US" dirty="0">
                <a:solidFill>
                  <a:srgbClr val="FF0000"/>
                </a:solidFill>
              </a:rPr>
              <a:t>(optional list of names)</a:t>
            </a:r>
          </a:p>
          <a:p>
            <a:pPr marL="171450" indent="-171450">
              <a:buClr>
                <a:srgbClr val="00B5E2"/>
              </a:buClr>
              <a:buFont typeface="Wingdings" panose="05000000000000000000" pitchFamily="2" charset="2"/>
              <a:buChar char="q"/>
            </a:pPr>
            <a:r>
              <a:rPr lang="en-US" altLang="en-US" b="1" dirty="0"/>
              <a:t>Procedures</a:t>
            </a:r>
            <a:r>
              <a:rPr lang="en-US" altLang="en-US" dirty="0"/>
              <a:t>: </a:t>
            </a:r>
          </a:p>
          <a:p>
            <a:pPr marL="171450" indent="-171450" eaLnBrk="1" hangingPunct="1">
              <a:buClr>
                <a:srgbClr val="00B5E2"/>
              </a:buClr>
              <a:buFont typeface="Arial" panose="020B0604020202020204" pitchFamily="34" charset="0"/>
              <a:buChar char="•"/>
            </a:pPr>
            <a:r>
              <a:rPr lang="en-US" altLang="en-US" dirty="0"/>
              <a:t>IEEE 802 Policies &amp; Procedures</a:t>
            </a:r>
          </a:p>
          <a:p>
            <a:pPr marL="171450" indent="-171450" eaLnBrk="1" hangingPunct="1">
              <a:buClr>
                <a:srgbClr val="00B5E2"/>
              </a:buClr>
              <a:buFont typeface="Arial" panose="020B0604020202020204" pitchFamily="34" charset="0"/>
              <a:buChar char="•"/>
            </a:pPr>
            <a:r>
              <a:rPr lang="en-US" altLang="en-US" dirty="0"/>
              <a:t>IEEE 802 LMSC Operations Manual</a:t>
            </a:r>
          </a:p>
          <a:p>
            <a:pPr marL="171450" indent="-171450" eaLnBrk="1" hangingPunct="1">
              <a:buClr>
                <a:srgbClr val="00B5E2"/>
              </a:buClr>
              <a:buFont typeface="Arial" panose="020B0604020202020204" pitchFamily="34" charset="0"/>
              <a:buChar char="•"/>
            </a:pPr>
            <a:r>
              <a:rPr lang="en-US" altLang="en-US" dirty="0"/>
              <a:t>IEEE 802 Working Group Policies &amp; Procedures</a:t>
            </a:r>
          </a:p>
          <a:p>
            <a:pPr marL="171450" indent="-171450" eaLnBrk="1" hangingPunct="1">
              <a:buClr>
                <a:srgbClr val="00B5E2"/>
              </a:buClr>
              <a:buFont typeface="Arial" panose="020B0604020202020204" pitchFamily="34" charset="0"/>
              <a:buChar char="•"/>
            </a:pPr>
            <a:r>
              <a:rPr lang="en-US" altLang="en-US" dirty="0"/>
              <a:t>IEEE 802 </a:t>
            </a:r>
            <a:r>
              <a:rPr lang="en-US" altLang="en-US" dirty="0" err="1"/>
              <a:t>Nendica</a:t>
            </a:r>
            <a:r>
              <a:rPr lang="en-US" altLang="en-US" dirty="0"/>
              <a:t> Report Development Process</a:t>
            </a:r>
          </a:p>
          <a:p>
            <a:pPr defTabSz="169863" eaLnBrk="1" hangingPunct="1">
              <a:buClr>
                <a:srgbClr val="00B5E2"/>
              </a:buClr>
            </a:pPr>
            <a:r>
              <a:rPr lang="en-US" altLang="en-US" dirty="0"/>
              <a:t>	&lt;https://1.ieee802.org/802-nendica/ieee-802-nendica-procedures&gt;</a:t>
            </a:r>
          </a:p>
          <a:p>
            <a:pPr marL="171450" indent="-171450" eaLnBrk="1" hangingPunct="1">
              <a:buClr>
                <a:srgbClr val="00B5E2"/>
              </a:buClr>
              <a:buFont typeface="Wingdings" panose="05000000000000000000" pitchFamily="2" charset="2"/>
              <a:buChar char="q"/>
            </a:pPr>
            <a:r>
              <a:rPr lang="en-US" altLang="en-US" b="1" dirty="0"/>
              <a:t>Deliverables Listed in the Approved ICAID</a:t>
            </a:r>
            <a:r>
              <a:rPr lang="en-US" altLang="en-US" dirty="0"/>
              <a:t>:</a:t>
            </a:r>
            <a:r>
              <a:rPr lang="en-US" altLang="en-US" b="1" dirty="0">
                <a:solidFill>
                  <a:srgbClr val="FF0000"/>
                </a:solidFill>
              </a:rPr>
              <a:t> </a:t>
            </a:r>
            <a:r>
              <a:rPr lang="en-US" altLang="en-US" dirty="0">
                <a:solidFill>
                  <a:srgbClr val="FF0000"/>
                </a:solidFill>
              </a:rPr>
              <a:t>(This section will be prepopulated by the Industry Connections Administrator. DO NOT MODIFY)</a:t>
            </a:r>
          </a:p>
          <a:p>
            <a:pPr marL="0" marR="0">
              <a:spcBef>
                <a:spcPts val="0"/>
              </a:spcBef>
              <a:spcAft>
                <a:spcPts val="0"/>
              </a:spcAft>
            </a:pPr>
            <a:endParaRPr lang="en-US" sz="1400" b="0" dirty="0">
              <a:effectLst/>
              <a:latin typeface="Montserrat Medium" panose="020B0604020202020204"/>
              <a:ea typeface="Times New Roman" panose="02020603050405020304" pitchFamily="18" charset="0"/>
            </a:endParaRPr>
          </a:p>
          <a:p>
            <a:pPr marL="0" marR="0">
              <a:spcBef>
                <a:spcPts val="0"/>
              </a:spcBef>
              <a:spcAft>
                <a:spcPts val="0"/>
              </a:spcAft>
            </a:pPr>
            <a:r>
              <a:rPr lang="en-US" sz="1400" b="0" dirty="0">
                <a:effectLst/>
                <a:latin typeface="Montserrat Medium" panose="020B0604020202020204"/>
                <a:ea typeface="Times New Roman" panose="02020603050405020304" pitchFamily="18" charset="0"/>
              </a:rPr>
              <a:t>Deliverables will be of two types:  </a:t>
            </a:r>
            <a:endParaRPr lang="en-US" sz="1400" b="0" dirty="0">
              <a:effectLst/>
              <a:latin typeface="Times New Roman" panose="02020603050405020304" pitchFamily="18" charset="0"/>
              <a:ea typeface="Times New Roman" panose="02020603050405020304" pitchFamily="18" charset="0"/>
            </a:endParaRPr>
          </a:p>
          <a:p>
            <a:pPr marR="0" lvl="0">
              <a:spcBef>
                <a:spcPts val="0"/>
              </a:spcBef>
              <a:spcAft>
                <a:spcPts val="0"/>
              </a:spcAft>
            </a:pPr>
            <a:endParaRPr lang="en-US" sz="1400" b="0" dirty="0">
              <a:effectLst/>
              <a:latin typeface="Montserrat Medium" panose="020B0604020202020204"/>
              <a:ea typeface="Times New Roman" panose="02020603050405020304" pitchFamily="18" charset="0"/>
            </a:endParaRPr>
          </a:p>
          <a:p>
            <a:pPr marR="0" lvl="0">
              <a:spcBef>
                <a:spcPts val="0"/>
              </a:spcBef>
              <a:spcAft>
                <a:spcPts val="0"/>
              </a:spcAft>
            </a:pPr>
            <a:r>
              <a:rPr lang="en-US" sz="1400" b="0" dirty="0">
                <a:effectLst/>
                <a:latin typeface="Montserrat Medium" panose="020B0604020202020204"/>
                <a:ea typeface="Times New Roman" panose="02020603050405020304" pitchFamily="18" charset="0"/>
              </a:rPr>
              <a:t>1. Records of the meetings, including minutes and supporting documents, some of which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may be prepared for delivery to other venues for purposes such as encouraging interest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and participation</a:t>
            </a:r>
          </a:p>
          <a:p>
            <a:pPr marR="0" lvl="0">
              <a:spcBef>
                <a:spcPts val="0"/>
              </a:spcBef>
              <a:spcAft>
                <a:spcPts val="0"/>
              </a:spcAft>
            </a:pPr>
            <a:endParaRPr lang="en-US" sz="1400" b="0" dirty="0">
              <a:effectLst/>
              <a:latin typeface="Times New Roman" panose="02020603050405020304" pitchFamily="18" charset="0"/>
              <a:ea typeface="Times New Roman" panose="02020603050405020304" pitchFamily="18" charset="0"/>
            </a:endParaRPr>
          </a:p>
          <a:p>
            <a:pPr marR="0" lvl="0">
              <a:spcBef>
                <a:spcPts val="0"/>
              </a:spcBef>
              <a:spcAft>
                <a:spcPts val="0"/>
              </a:spcAft>
            </a:pPr>
            <a:r>
              <a:rPr lang="en-US" sz="1400" b="0" dirty="0">
                <a:effectLst/>
                <a:latin typeface="Montserrat Medium" panose="020B0604020202020204"/>
                <a:ea typeface="Times New Roman" panose="02020603050405020304" pitchFamily="18" charset="0"/>
              </a:rPr>
              <a:t>2. A set of reports and other consensus outputs documenting the findings of the IC activity,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with recommendations regarding overviews of current industry practice and trends, new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standardization topics, documentation of use cases and user needs for those topics, and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proposed organizational approaches to ensure effective participation from user    </a:t>
            </a:r>
          </a:p>
          <a:p>
            <a:pPr marR="0" lvl="0">
              <a:spcBef>
                <a:spcPts val="0"/>
              </a:spcBef>
              <a:spcAft>
                <a:spcPts val="0"/>
              </a:spcAft>
            </a:pPr>
            <a:r>
              <a:rPr lang="en-US" sz="1400" b="0" dirty="0">
                <a:effectLst/>
                <a:latin typeface="Montserrat Medium" panose="020B0604020202020204"/>
                <a:ea typeface="Times New Roman" panose="02020603050405020304" pitchFamily="18" charset="0"/>
              </a:rPr>
              <a:t>    communities</a:t>
            </a:r>
            <a:endParaRPr lang="en-US" sz="1400" b="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Montserrat Medium" panose="020B0604020202020204"/>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eaLnBrk="1" hangingPunct="1"/>
            <a:endParaRPr lang="en-US" altLang="en-US" dirty="0"/>
          </a:p>
        </p:txBody>
      </p:sp>
      <p:sp>
        <p:nvSpPr>
          <p:cNvPr id="19460" name="Slide Number Placeholder 6"/>
          <p:cNvSpPr>
            <a:spLocks noGrp="1"/>
          </p:cNvSpPr>
          <p:nvPr>
            <p:ph type="sldNum" sz="quarter" idx="4294967295"/>
          </p:nvPr>
        </p:nvSpPr>
        <p:spPr>
          <a:xfrm>
            <a:off x="6350794" y="4666019"/>
            <a:ext cx="328612" cy="171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8021CC93-CE8E-470A-B951-6C2146856566}" type="slidenum">
              <a:rPr lang="en-US" altLang="en-US" sz="600">
                <a:solidFill>
                  <a:srgbClr val="000000"/>
                </a:solidFill>
              </a:rPr>
              <a:pPr/>
              <a:t>1</a:t>
            </a:fld>
            <a:endParaRPr lang="en-US" altLang="en-US" sz="600">
              <a:solidFill>
                <a:srgbClr val="000000"/>
              </a:solidFill>
            </a:endParaRPr>
          </a:p>
        </p:txBody>
      </p:sp>
      <p:sp>
        <p:nvSpPr>
          <p:cNvPr id="5" name="Footer Placeholder 1">
            <a:extLst>
              <a:ext uri="{FF2B5EF4-FFF2-40B4-BE49-F238E27FC236}">
                <a16:creationId xmlns:a16="http://schemas.microsoft.com/office/drawing/2014/main" id="{15897CCF-8F3E-3E03-961D-107EBD90D88E}"/>
              </a:ext>
            </a:extLst>
          </p:cNvPr>
          <p:cNvSpPr txBox="1">
            <a:spLocks/>
          </p:cNvSpPr>
          <p:nvPr/>
        </p:nvSpPr>
        <p:spPr>
          <a:xfrm>
            <a:off x="1258229" y="38866"/>
            <a:ext cx="5541031" cy="267166"/>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802.1-23-0007-03-ICne</a:t>
            </a:r>
          </a:p>
        </p:txBody>
      </p:sp>
    </p:spTree>
    <p:extLst>
      <p:ext uri="{BB962C8B-B14F-4D97-AF65-F5344CB8AC3E}">
        <p14:creationId xmlns:p14="http://schemas.microsoft.com/office/powerpoint/2010/main" val="203390104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508025"/>
          </a:xfrm>
        </p:spPr>
        <p:txBody>
          <a:bodyPr>
            <a:normAutofit fontScale="90000"/>
          </a:bodyPr>
          <a:lstStyle/>
          <a:p>
            <a:pPr eaLnBrk="1" hangingPunct="1"/>
            <a:r>
              <a:rPr lang="en-US" altLang="en-US" sz="1400" dirty="0"/>
              <a:t>IC17-001 		</a:t>
            </a:r>
            <a:br>
              <a:rPr lang="en-US" altLang="en-US" sz="1400" dirty="0"/>
            </a:br>
            <a:r>
              <a:rPr lang="en-US" sz="1600" b="1" kern="1400" dirty="0">
                <a:effectLst/>
                <a:latin typeface="Montserrat Medium" panose="020B0604020202020204" pitchFamily="2" charset="0"/>
                <a:ea typeface="Times New Roman" panose="02020603050405020304" pitchFamily="18" charset="0"/>
              </a:rPr>
              <a:t>IEEE 802 Network Enhancements for the Next Decade</a:t>
            </a:r>
            <a:br>
              <a:rPr lang="en-US" sz="1600" dirty="0">
                <a:effectLst/>
                <a:latin typeface="Times New Roman" panose="02020603050405020304" pitchFamily="18" charset="0"/>
                <a:ea typeface="Times New Roman" panose="02020603050405020304" pitchFamily="18" charset="0"/>
              </a:rPr>
            </a:br>
            <a:r>
              <a:rPr lang="x-none" sz="1600" b="1" kern="1400" dirty="0">
                <a:effectLst/>
                <a:latin typeface="Montserrat Medium" panose="020B0604020202020204" pitchFamily="2" charset="0"/>
                <a:ea typeface="Times New Roman" panose="02020603050405020304" pitchFamily="18" charset="0"/>
              </a:rPr>
              <a:t>Industry Connections Activity </a:t>
            </a:r>
            <a:r>
              <a:rPr lang="en-US" sz="1600" b="1" kern="1400" dirty="0">
                <a:effectLst/>
                <a:latin typeface="Montserrat Medium" panose="020B0604020202020204" pitchFamily="2" charset="0"/>
                <a:ea typeface="Times New Roman" panose="02020603050405020304" pitchFamily="18" charset="0"/>
              </a:rPr>
              <a:t>(</a:t>
            </a:r>
            <a:r>
              <a:rPr lang="en-US" sz="1600" b="1" kern="1400" dirty="0" err="1">
                <a:effectLst/>
                <a:latin typeface="Montserrat Medium" panose="020B0604020202020204" pitchFamily="2" charset="0"/>
                <a:ea typeface="Times New Roman" panose="02020603050405020304" pitchFamily="18" charset="0"/>
              </a:rPr>
              <a:t>Nendica</a:t>
            </a:r>
            <a:r>
              <a:rPr lang="en-US" sz="1600" b="1" kern="1400" dirty="0">
                <a:effectLst/>
                <a:latin typeface="Montserrat Medium" panose="020B0604020202020204" pitchFamily="2" charset="0"/>
                <a:ea typeface="Times New Roman" panose="02020603050405020304" pitchFamily="18" charset="0"/>
              </a:rPr>
              <a:t>)</a:t>
            </a:r>
            <a:endParaRPr lang="en-US" altLang="en-US" b="0" dirty="0">
              <a:solidFill>
                <a:srgbClr val="FF0000"/>
              </a:solidFill>
            </a:endParaRPr>
          </a:p>
        </p:txBody>
      </p:sp>
      <p:sp>
        <p:nvSpPr>
          <p:cNvPr id="20483" name="Rectangle 15"/>
          <p:cNvSpPr>
            <a:spLocks noGrp="1" noChangeArrowheads="1"/>
          </p:cNvSpPr>
          <p:nvPr>
            <p:ph idx="1"/>
          </p:nvPr>
        </p:nvSpPr>
        <p:spPr>
          <a:xfrm>
            <a:off x="342900" y="867905"/>
            <a:ext cx="6274876" cy="3397707"/>
          </a:xfrm>
        </p:spPr>
        <p:txBody>
          <a:bodyPr>
            <a:normAutofit fontScale="92500" lnSpcReduction="20000"/>
          </a:bodyPr>
          <a:lstStyle/>
          <a:p>
            <a:pPr marL="171450" indent="-171450" eaLnBrk="1" hangingPunct="1">
              <a:buClr>
                <a:srgbClr val="00B5E2"/>
              </a:buClr>
              <a:buFont typeface="Wingdings" panose="05000000000000000000" pitchFamily="2" charset="2"/>
              <a:buChar char="q"/>
            </a:pPr>
            <a:r>
              <a:rPr lang="en-US" altLang="en-US" b="1" dirty="0"/>
              <a:t>Status of Deliverables:</a:t>
            </a:r>
            <a:r>
              <a:rPr lang="en-US" altLang="en-US" dirty="0"/>
              <a:t> </a:t>
            </a:r>
          </a:p>
          <a:p>
            <a:pPr marL="171450" lvl="1" indent="-171450" eaLnBrk="1" hangingPunct="1">
              <a:buClr>
                <a:srgbClr val="00B5E2"/>
              </a:buClr>
              <a:buFont typeface="Arial" panose="020B0604020202020204" pitchFamily="34" charset="0"/>
              <a:buChar char="•"/>
            </a:pPr>
            <a:r>
              <a:rPr lang="en-US" altLang="en-US" dirty="0">
                <a:solidFill>
                  <a:srgbClr val="FF0000"/>
                </a:solidFill>
              </a:rPr>
              <a:t>List the status and target completion date for each deliverable </a:t>
            </a:r>
          </a:p>
          <a:p>
            <a:pPr marL="171450" lvl="1" indent="-171450" eaLnBrk="1" hangingPunct="1">
              <a:buClr>
                <a:srgbClr val="00B5E2"/>
              </a:buClr>
              <a:buFont typeface="Arial" panose="020B0604020202020204" pitchFamily="34" charset="0"/>
              <a:buChar char="•"/>
            </a:pPr>
            <a:r>
              <a:rPr lang="en-US" altLang="en-US" dirty="0">
                <a:solidFill>
                  <a:srgbClr val="FF0000"/>
                </a:solidFill>
              </a:rPr>
              <a:t>Provide % of completion per deliverable</a:t>
            </a:r>
          </a:p>
          <a:p>
            <a:pPr marL="171450" lvl="1" indent="-171450" eaLnBrk="1" hangingPunct="1">
              <a:buClr>
                <a:srgbClr val="00B5E2"/>
              </a:buClr>
              <a:buFont typeface="Arial" panose="020B0604020202020204" pitchFamily="34" charset="0"/>
              <a:buChar char="•"/>
            </a:pPr>
            <a:r>
              <a:rPr lang="en-US" altLang="en-US" dirty="0">
                <a:solidFill>
                  <a:srgbClr val="FF0000"/>
                </a:solidFill>
              </a:rPr>
              <a:t>Provide a brief description of the % completed</a:t>
            </a:r>
          </a:p>
          <a:p>
            <a:pPr marL="171450" lvl="1" indent="-171450" eaLnBrk="1" hangingPunct="1">
              <a:buClr>
                <a:srgbClr val="00B5E2"/>
              </a:buClr>
              <a:buFont typeface="Arial" panose="020B0604020202020204" pitchFamily="34" charset="0"/>
              <a:buChar char="•"/>
            </a:pPr>
            <a:endParaRPr lang="en-US" altLang="en-US" sz="1400" dirty="0">
              <a:solidFill>
                <a:srgbClr val="FF0000"/>
              </a:solidFill>
            </a:endParaRPr>
          </a:p>
          <a:p>
            <a:pPr marL="0" marR="0">
              <a:spcBef>
                <a:spcPts val="0"/>
              </a:spcBef>
              <a:spcAft>
                <a:spcPts val="0"/>
              </a:spcAft>
            </a:pPr>
            <a:r>
              <a:rPr lang="en-US" sz="1400" b="0" dirty="0">
                <a:effectLst/>
                <a:latin typeface="Montserrat Medium" panose="020B0604020202020204"/>
                <a:ea typeface="Times New Roman" panose="02020603050405020304" pitchFamily="18" charset="0"/>
              </a:rPr>
              <a:t>Deliverables will be of two types:  </a:t>
            </a:r>
            <a:endParaRPr lang="en-US" sz="1400" b="0" dirty="0">
              <a:effectLst/>
              <a:latin typeface="Times New Roman" panose="02020603050405020304" pitchFamily="18" charset="0"/>
              <a:ea typeface="Times New Roman" panose="02020603050405020304" pitchFamily="18" charset="0"/>
            </a:endParaRPr>
          </a:p>
          <a:p>
            <a:pPr marR="0" lvl="0">
              <a:spcBef>
                <a:spcPts val="0"/>
              </a:spcBef>
              <a:spcAft>
                <a:spcPts val="0"/>
              </a:spcAft>
            </a:pPr>
            <a:endParaRPr lang="en-US" sz="1400" b="0" dirty="0">
              <a:effectLst/>
              <a:latin typeface="Montserrat Medium" panose="020B0604020202020204"/>
              <a:ea typeface="Times New Roman" panose="02020603050405020304" pitchFamily="18" charset="0"/>
            </a:endParaRPr>
          </a:p>
          <a:p>
            <a:pPr marR="0" lvl="0">
              <a:spcBef>
                <a:spcPts val="0"/>
              </a:spcBef>
              <a:spcAft>
                <a:spcPts val="0"/>
              </a:spcAft>
            </a:pPr>
            <a:r>
              <a:rPr lang="en-US" sz="1400" b="0" dirty="0">
                <a:effectLst/>
                <a:latin typeface="Montserrat Medium" panose="020B0604020202020204"/>
                <a:ea typeface="Times New Roman" panose="02020603050405020304" pitchFamily="18" charset="0"/>
              </a:rPr>
              <a:t>1. Records of the meetings, including minutes and supporting documents, some of which may be prepared for delivery to other venues for purposes such as encouraging interest and participation – </a:t>
            </a:r>
          </a:p>
          <a:p>
            <a:pPr marR="0" lvl="0">
              <a:spcBef>
                <a:spcPts val="0"/>
              </a:spcBef>
              <a:spcAft>
                <a:spcPts val="0"/>
              </a:spcAft>
            </a:pPr>
            <a:r>
              <a:rPr lang="en-US" sz="1400" b="0" dirty="0">
                <a:solidFill>
                  <a:srgbClr val="FF0000"/>
                </a:solidFill>
                <a:effectLst/>
                <a:highlight>
                  <a:srgbClr val="FFFF00"/>
                </a:highlight>
                <a:latin typeface="Montserrat Medium" panose="020B0604020202020204"/>
                <a:ea typeface="Times New Roman" panose="02020603050405020304" pitchFamily="18" charset="0"/>
              </a:rPr>
              <a:t>100</a:t>
            </a:r>
            <a:r>
              <a:rPr lang="en-US" sz="1400" b="0" dirty="0">
                <a:solidFill>
                  <a:srgbClr val="FF0000"/>
                </a:solidFill>
                <a:effectLst/>
                <a:latin typeface="Montserrat Medium" panose="020B0604020202020204"/>
                <a:ea typeface="Times New Roman" panose="02020603050405020304" pitchFamily="18" charset="0"/>
              </a:rPr>
              <a:t>% Complete</a:t>
            </a:r>
          </a:p>
          <a:p>
            <a:pPr marR="0" lvl="0">
              <a:spcBef>
                <a:spcPts val="0"/>
              </a:spcBef>
              <a:spcAft>
                <a:spcPts val="0"/>
              </a:spcAft>
            </a:pPr>
            <a:r>
              <a:rPr lang="en-US" sz="1400" b="0" dirty="0">
                <a:solidFill>
                  <a:srgbClr val="FF0000"/>
                </a:solidFill>
                <a:effectLst/>
                <a:highlight>
                  <a:srgbClr val="FFFF00"/>
                </a:highlight>
                <a:latin typeface="Montserrat Medium" panose="020B0604020202020204"/>
                <a:ea typeface="Times New Roman" panose="02020603050405020304" pitchFamily="18" charset="0"/>
              </a:rPr>
              <a:t>*minutes: https://1.ieee802.org/802-nendica/</a:t>
            </a:r>
            <a:r>
              <a:rPr lang="en-US" sz="1400" b="0" dirty="0" err="1">
                <a:solidFill>
                  <a:srgbClr val="FF0000"/>
                </a:solidFill>
                <a:effectLst/>
                <a:highlight>
                  <a:srgbClr val="FFFF00"/>
                </a:highlight>
                <a:latin typeface="Montserrat Medium" panose="020B0604020202020204"/>
                <a:ea typeface="Times New Roman" panose="02020603050405020304" pitchFamily="18" charset="0"/>
              </a:rPr>
              <a:t>nendica</a:t>
            </a:r>
            <a:r>
              <a:rPr lang="en-US" sz="1400" b="0" dirty="0">
                <a:solidFill>
                  <a:srgbClr val="FF0000"/>
                </a:solidFill>
                <a:effectLst/>
                <a:highlight>
                  <a:srgbClr val="FFFF00"/>
                </a:highlight>
                <a:latin typeface="Montserrat Medium" panose="020B0604020202020204"/>
                <a:ea typeface="Times New Roman" panose="02020603050405020304" pitchFamily="18" charset="0"/>
              </a:rPr>
              <a:t>-meetings/</a:t>
            </a:r>
            <a:endParaRPr lang="en-US" sz="1400" b="0" dirty="0">
              <a:solidFill>
                <a:srgbClr val="FF0000"/>
              </a:solidFill>
              <a:highlight>
                <a:srgbClr val="FFFF00"/>
              </a:highlight>
              <a:latin typeface="Montserrat Medium" panose="020B0604020202020204"/>
              <a:ea typeface="Times New Roman" panose="02020603050405020304" pitchFamily="18" charset="0"/>
            </a:endParaRPr>
          </a:p>
          <a:p>
            <a:pPr marR="0" lvl="0">
              <a:spcBef>
                <a:spcPts val="0"/>
              </a:spcBef>
              <a:spcAft>
                <a:spcPts val="0"/>
              </a:spcAft>
            </a:pPr>
            <a:r>
              <a:rPr lang="en-US" sz="1400" b="0" dirty="0">
                <a:solidFill>
                  <a:srgbClr val="FF0000"/>
                </a:solidFill>
                <a:highlight>
                  <a:srgbClr val="FFFF00"/>
                </a:highlight>
                <a:latin typeface="Montserrat Medium" panose="020B0604020202020204"/>
                <a:ea typeface="Times New Roman" panose="02020603050405020304" pitchFamily="18" charset="0"/>
              </a:rPr>
              <a:t>*documents: https://</a:t>
            </a:r>
            <a:r>
              <a:rPr lang="en-US" sz="1400" b="0" dirty="0" err="1">
                <a:solidFill>
                  <a:srgbClr val="FF0000"/>
                </a:solidFill>
                <a:highlight>
                  <a:srgbClr val="FFFF00"/>
                </a:highlight>
                <a:latin typeface="Montserrat Medium" panose="020B0604020202020204"/>
                <a:ea typeface="Times New Roman" panose="02020603050405020304" pitchFamily="18" charset="0"/>
              </a:rPr>
              <a:t>mentor.ieee.org</a:t>
            </a:r>
            <a:r>
              <a:rPr lang="en-US" sz="1400" b="0" dirty="0">
                <a:solidFill>
                  <a:srgbClr val="FF0000"/>
                </a:solidFill>
                <a:highlight>
                  <a:srgbClr val="FFFF00"/>
                </a:highlight>
                <a:latin typeface="Montserrat Medium" panose="020B0604020202020204"/>
                <a:ea typeface="Times New Roman" panose="02020603050405020304" pitchFamily="18" charset="0"/>
              </a:rPr>
              <a:t>/802.1/</a:t>
            </a:r>
            <a:r>
              <a:rPr lang="en-US" sz="1400" b="0" dirty="0" err="1">
                <a:solidFill>
                  <a:srgbClr val="FF0000"/>
                </a:solidFill>
                <a:highlight>
                  <a:srgbClr val="FFFF00"/>
                </a:highlight>
                <a:latin typeface="Montserrat Medium" panose="020B0604020202020204"/>
                <a:ea typeface="Times New Roman" panose="02020603050405020304" pitchFamily="18" charset="0"/>
              </a:rPr>
              <a:t>documents?is_group</a:t>
            </a:r>
            <a:r>
              <a:rPr lang="en-US" sz="1400" b="0" dirty="0">
                <a:solidFill>
                  <a:srgbClr val="FF0000"/>
                </a:solidFill>
                <a:highlight>
                  <a:srgbClr val="FFFF00"/>
                </a:highlight>
                <a:latin typeface="Montserrat Medium" panose="020B0604020202020204"/>
                <a:ea typeface="Times New Roman" panose="02020603050405020304" pitchFamily="18" charset="0"/>
              </a:rPr>
              <a:t>=</a:t>
            </a:r>
            <a:r>
              <a:rPr lang="en-US" sz="1400" b="0" dirty="0" err="1">
                <a:solidFill>
                  <a:srgbClr val="FF0000"/>
                </a:solidFill>
                <a:highlight>
                  <a:srgbClr val="FFFF00"/>
                </a:highlight>
                <a:latin typeface="Montserrat Medium" panose="020B0604020202020204"/>
                <a:ea typeface="Times New Roman" panose="02020603050405020304" pitchFamily="18" charset="0"/>
              </a:rPr>
              <a:t>ICne</a:t>
            </a:r>
            <a:endParaRPr lang="en-US" sz="1400" b="0" dirty="0">
              <a:highlight>
                <a:srgbClr val="FFFF00"/>
              </a:highlight>
              <a:latin typeface="Montserrat Medium" panose="020B0604020202020204"/>
              <a:ea typeface="Times New Roman" panose="02020603050405020304" pitchFamily="18" charset="0"/>
            </a:endParaRPr>
          </a:p>
          <a:p>
            <a:pPr marR="0" lvl="0">
              <a:spcBef>
                <a:spcPts val="0"/>
              </a:spcBef>
              <a:spcAft>
                <a:spcPts val="0"/>
              </a:spcAft>
            </a:pPr>
            <a:endParaRPr lang="en-US" sz="1400" b="0" dirty="0">
              <a:latin typeface="Montserrat Medium" panose="020B0604020202020204"/>
              <a:ea typeface="Times New Roman" panose="02020603050405020304" pitchFamily="18" charset="0"/>
            </a:endParaRPr>
          </a:p>
          <a:p>
            <a:pPr marR="0" lvl="0" defTabSz="115888">
              <a:spcBef>
                <a:spcPts val="0"/>
              </a:spcBef>
              <a:spcAft>
                <a:spcPts val="0"/>
              </a:spcAft>
            </a:pPr>
            <a:r>
              <a:rPr lang="en-US" sz="1400" b="0" dirty="0">
                <a:effectLst/>
                <a:latin typeface="Montserrat Medium" panose="020B0604020202020204"/>
                <a:ea typeface="Times New Roman" panose="02020603050405020304" pitchFamily="18" charset="0"/>
              </a:rPr>
              <a:t>2. A set of reports and other consensus outputs documenting the findings of the IC activity, with	recommendations regarding overviews of current industry practice and trends, new standardization topics, documentation of use cases and user needs for those topics, and proposed organizational approaches to ensure effective participation from user communities -	</a:t>
            </a:r>
            <a:r>
              <a:rPr lang="en-US" sz="1400" b="0" dirty="0">
                <a:solidFill>
                  <a:srgbClr val="FF0000"/>
                </a:solidFill>
                <a:effectLst/>
                <a:latin typeface="Montserrat Medium" panose="020B0604020202020204"/>
                <a:ea typeface="Times New Roman" panose="02020603050405020304" pitchFamily="18" charset="0"/>
              </a:rPr>
              <a:t>  </a:t>
            </a:r>
            <a:r>
              <a:rPr lang="en-US" sz="1400" b="0" dirty="0">
                <a:solidFill>
                  <a:srgbClr val="FF0000"/>
                </a:solidFill>
                <a:effectLst/>
                <a:highlight>
                  <a:srgbClr val="FFFF00"/>
                </a:highlight>
                <a:latin typeface="Montserrat Medium" panose="020B0604020202020204"/>
                <a:ea typeface="Times New Roman" panose="02020603050405020304" pitchFamily="18" charset="0"/>
              </a:rPr>
              <a:t>100</a:t>
            </a:r>
            <a:r>
              <a:rPr lang="en-US" sz="1400" b="0" dirty="0">
                <a:solidFill>
                  <a:srgbClr val="FF0000"/>
                </a:solidFill>
                <a:latin typeface="Montserrat Medium" panose="020B0604020202020204"/>
                <a:ea typeface="Times New Roman" panose="02020603050405020304" pitchFamily="18" charset="0"/>
              </a:rPr>
              <a:t>% Complete</a:t>
            </a:r>
          </a:p>
          <a:p>
            <a:pPr marR="0" lvl="0" defTabSz="115888">
              <a:spcBef>
                <a:spcPts val="0"/>
              </a:spcBef>
              <a:spcAft>
                <a:spcPts val="0"/>
              </a:spcAft>
            </a:pPr>
            <a:r>
              <a:rPr lang="en-US" sz="1400" b="0" dirty="0">
                <a:solidFill>
                  <a:srgbClr val="FF0000"/>
                </a:solidFill>
                <a:highlight>
                  <a:srgbClr val="FFFF00"/>
                </a:highlight>
                <a:latin typeface="Montserrat Medium" panose="020B0604020202020204"/>
                <a:ea typeface="Times New Roman" panose="02020603050405020304" pitchFamily="18" charset="0"/>
              </a:rPr>
              <a:t>*https://1.ieee802.org/802-nendica/</a:t>
            </a:r>
            <a:r>
              <a:rPr lang="en-US" sz="1400" b="0" dirty="0" err="1">
                <a:solidFill>
                  <a:srgbClr val="FF0000"/>
                </a:solidFill>
                <a:highlight>
                  <a:srgbClr val="FFFF00"/>
                </a:highlight>
                <a:latin typeface="Montserrat Medium" panose="020B0604020202020204"/>
                <a:ea typeface="Times New Roman" panose="02020603050405020304" pitchFamily="18" charset="0"/>
              </a:rPr>
              <a:t>nendica-lldcn</a:t>
            </a:r>
            <a:r>
              <a:rPr lang="en-US" sz="1400" b="0" dirty="0">
                <a:solidFill>
                  <a:srgbClr val="FF0000"/>
                </a:solidFill>
                <a:highlight>
                  <a:srgbClr val="FFFF00"/>
                </a:highlight>
                <a:latin typeface="Montserrat Medium" panose="020B0604020202020204"/>
                <a:ea typeface="Times New Roman" panose="02020603050405020304" pitchFamily="18" charset="0"/>
              </a:rPr>
              <a:t>/</a:t>
            </a:r>
          </a:p>
          <a:p>
            <a:pPr marR="0" lvl="0" defTabSz="115888">
              <a:spcBef>
                <a:spcPts val="0"/>
              </a:spcBef>
              <a:spcAft>
                <a:spcPts val="0"/>
              </a:spcAft>
            </a:pPr>
            <a:r>
              <a:rPr lang="en-US" sz="1400" b="0" dirty="0">
                <a:solidFill>
                  <a:srgbClr val="FF0000"/>
                </a:solidFill>
                <a:highlight>
                  <a:srgbClr val="FFFF00"/>
                </a:highlight>
                <a:latin typeface="Montserrat Medium" panose="020B0604020202020204"/>
                <a:ea typeface="Times New Roman" panose="02020603050405020304" pitchFamily="18" charset="0"/>
              </a:rPr>
              <a:t>*https://1.ieee802.org/802-nendica/</a:t>
            </a:r>
            <a:r>
              <a:rPr lang="en-US" sz="1400" b="0" dirty="0" err="1">
                <a:solidFill>
                  <a:srgbClr val="FF0000"/>
                </a:solidFill>
                <a:highlight>
                  <a:srgbClr val="FFFF00"/>
                </a:highlight>
                <a:latin typeface="Montserrat Medium" panose="020B0604020202020204"/>
                <a:ea typeface="Times New Roman" panose="02020603050405020304" pitchFamily="18" charset="0"/>
              </a:rPr>
              <a:t>nendica-ffiot</a:t>
            </a:r>
            <a:r>
              <a:rPr lang="en-US" sz="1400" b="0" dirty="0">
                <a:solidFill>
                  <a:srgbClr val="FF0000"/>
                </a:solidFill>
                <a:highlight>
                  <a:srgbClr val="FFFF00"/>
                </a:highlight>
                <a:latin typeface="Montserrat Medium" panose="020B0604020202020204"/>
                <a:ea typeface="Times New Roman" panose="02020603050405020304" pitchFamily="18" charset="0"/>
              </a:rPr>
              <a:t>/</a:t>
            </a:r>
          </a:p>
          <a:p>
            <a:pPr marR="0" lvl="0" defTabSz="115888">
              <a:spcBef>
                <a:spcPts val="0"/>
              </a:spcBef>
              <a:spcAft>
                <a:spcPts val="0"/>
              </a:spcAft>
            </a:pPr>
            <a:r>
              <a:rPr lang="en-US" sz="1400" b="0" dirty="0">
                <a:solidFill>
                  <a:srgbClr val="FF0000"/>
                </a:solidFill>
                <a:highlight>
                  <a:srgbClr val="FFFF00"/>
                </a:highlight>
                <a:latin typeface="Montserrat Medium" panose="020B0604020202020204"/>
                <a:ea typeface="Times New Roman" panose="02020603050405020304" pitchFamily="18" charset="0"/>
              </a:rPr>
              <a:t>*https://1.ieee802.org/</a:t>
            </a:r>
            <a:r>
              <a:rPr lang="en-US" sz="1400" b="0" dirty="0" err="1">
                <a:solidFill>
                  <a:srgbClr val="FF0000"/>
                </a:solidFill>
                <a:highlight>
                  <a:srgbClr val="FFFF00"/>
                </a:highlight>
                <a:latin typeface="Montserrat Medium" panose="020B0604020202020204"/>
                <a:ea typeface="Times New Roman" panose="02020603050405020304" pitchFamily="18" charset="0"/>
              </a:rPr>
              <a:t>nendica-dcn</a:t>
            </a:r>
            <a:r>
              <a:rPr lang="en-US" sz="1400" b="0" dirty="0">
                <a:solidFill>
                  <a:srgbClr val="FF0000"/>
                </a:solidFill>
                <a:highlight>
                  <a:srgbClr val="FFFF00"/>
                </a:highlight>
                <a:latin typeface="Montserrat Medium" panose="020B0604020202020204"/>
                <a:ea typeface="Times New Roman" panose="02020603050405020304" pitchFamily="18" charset="0"/>
              </a:rPr>
              <a:t>/</a:t>
            </a:r>
          </a:p>
          <a:p>
            <a:pPr eaLnBrk="1" hangingPunct="1"/>
            <a:endParaRPr lang="en-US" altLang="en-US" b="1" dirty="0"/>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2</a:t>
            </a:fld>
            <a:endParaRPr lang="en-US" altLang="en-US" sz="600" dirty="0">
              <a:solidFill>
                <a:srgbClr val="000000"/>
              </a:solidFill>
            </a:endParaRPr>
          </a:p>
        </p:txBody>
      </p:sp>
    </p:spTree>
    <p:extLst>
      <p:ext uri="{BB962C8B-B14F-4D97-AF65-F5344CB8AC3E}">
        <p14:creationId xmlns:p14="http://schemas.microsoft.com/office/powerpoint/2010/main" val="190010904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508025"/>
          </a:xfrm>
        </p:spPr>
        <p:txBody>
          <a:bodyPr>
            <a:normAutofit fontScale="90000"/>
          </a:bodyPr>
          <a:lstStyle/>
          <a:p>
            <a:pPr eaLnBrk="1" hangingPunct="1"/>
            <a:r>
              <a:rPr lang="en-US" altLang="en-US" sz="1400" dirty="0"/>
              <a:t>IC17-001 		</a:t>
            </a:r>
            <a:br>
              <a:rPr lang="en-US" altLang="en-US" sz="1400" dirty="0"/>
            </a:br>
            <a:r>
              <a:rPr lang="en-US" sz="1600" b="1" kern="1400" dirty="0">
                <a:effectLst/>
                <a:latin typeface="Montserrat Medium" panose="020B0604020202020204" pitchFamily="2" charset="0"/>
                <a:ea typeface="Times New Roman" panose="02020603050405020304" pitchFamily="18" charset="0"/>
              </a:rPr>
              <a:t>IEEE 802 Network Enhancements for the Next Decade</a:t>
            </a:r>
            <a:br>
              <a:rPr lang="en-US" sz="1600" dirty="0">
                <a:effectLst/>
                <a:latin typeface="Times New Roman" panose="02020603050405020304" pitchFamily="18" charset="0"/>
                <a:ea typeface="Times New Roman" panose="02020603050405020304" pitchFamily="18" charset="0"/>
              </a:rPr>
            </a:br>
            <a:r>
              <a:rPr lang="x-none" sz="1600" b="1" kern="1400" dirty="0">
                <a:effectLst/>
                <a:latin typeface="Montserrat Medium" panose="020B0604020202020204" pitchFamily="2" charset="0"/>
                <a:ea typeface="Times New Roman" panose="02020603050405020304" pitchFamily="18" charset="0"/>
              </a:rPr>
              <a:t>Industry Connections Activity </a:t>
            </a:r>
            <a:r>
              <a:rPr lang="en-US" sz="1600" b="1" kern="1400" dirty="0">
                <a:effectLst/>
                <a:latin typeface="Montserrat Medium" panose="020B0604020202020204" pitchFamily="2" charset="0"/>
                <a:ea typeface="Times New Roman" panose="02020603050405020304" pitchFamily="18" charset="0"/>
              </a:rPr>
              <a:t>(</a:t>
            </a:r>
            <a:r>
              <a:rPr lang="en-US" sz="1600" b="1" kern="1400" dirty="0" err="1">
                <a:effectLst/>
                <a:latin typeface="Montserrat Medium" panose="020B0604020202020204" pitchFamily="2" charset="0"/>
                <a:ea typeface="Times New Roman" panose="02020603050405020304" pitchFamily="18" charset="0"/>
              </a:rPr>
              <a:t>Nendica</a:t>
            </a:r>
            <a:r>
              <a:rPr lang="en-US" sz="1600" b="1" kern="1400" dirty="0">
                <a:effectLst/>
                <a:latin typeface="Montserrat Medium" panose="020B0604020202020204" pitchFamily="2" charset="0"/>
                <a:ea typeface="Times New Roman" panose="02020603050405020304" pitchFamily="18" charset="0"/>
              </a:rPr>
              <a:t>)</a:t>
            </a:r>
            <a:endParaRPr lang="en-US" altLang="en-US" b="0" dirty="0">
              <a:solidFill>
                <a:srgbClr val="FF0000"/>
              </a:solidFill>
            </a:endParaRPr>
          </a:p>
        </p:txBody>
      </p:sp>
      <p:sp>
        <p:nvSpPr>
          <p:cNvPr id="20483" name="Rectangle 15"/>
          <p:cNvSpPr>
            <a:spLocks noGrp="1" noChangeArrowheads="1"/>
          </p:cNvSpPr>
          <p:nvPr>
            <p:ph idx="1"/>
          </p:nvPr>
        </p:nvSpPr>
        <p:spPr>
          <a:xfrm>
            <a:off x="342900" y="867905"/>
            <a:ext cx="6172200" cy="3397707"/>
          </a:xfrm>
        </p:spPr>
        <p:txBody>
          <a:bodyPr>
            <a:normAutofit/>
          </a:bodyPr>
          <a:lstStyle/>
          <a:p>
            <a:pPr marL="171450" indent="-171450">
              <a:buClr>
                <a:srgbClr val="00B5E2"/>
              </a:buClr>
              <a:buFont typeface="Wingdings" panose="05000000000000000000" pitchFamily="2" charset="2"/>
              <a:buChar char="q"/>
            </a:pPr>
            <a:r>
              <a:rPr lang="en-US" altLang="en-US" dirty="0"/>
              <a:t>Additional Accomplishments: </a:t>
            </a:r>
          </a:p>
          <a:p>
            <a:pPr marL="171450" lvl="1" indent="-171450">
              <a:buClr>
                <a:srgbClr val="00B5E2"/>
              </a:buClr>
              <a:buFont typeface="Arial" panose="020B0604020202020204" pitchFamily="34" charset="0"/>
              <a:buChar char="•"/>
            </a:pPr>
            <a:r>
              <a:rPr lang="en-US" altLang="en-US" dirty="0">
                <a:solidFill>
                  <a:srgbClr val="FF0000"/>
                </a:solidFill>
              </a:rPr>
              <a:t>Accomplishments beyond the expected deliverables</a:t>
            </a:r>
          </a:p>
          <a:p>
            <a:pPr marL="255985" lvl="2" indent="-171450">
              <a:buClr>
                <a:srgbClr val="00B5E2"/>
              </a:buClr>
              <a:buFont typeface="Wingdings" panose="05000000000000000000" pitchFamily="2" charset="2"/>
              <a:buChar char="q"/>
            </a:pPr>
            <a:r>
              <a:rPr lang="en-US" dirty="0">
                <a:solidFill>
                  <a:srgbClr val="FF0000"/>
                </a:solidFill>
                <a:highlight>
                  <a:srgbClr val="FFFF00"/>
                </a:highlight>
              </a:rPr>
              <a:t>A Nendica Study Item on “Cut-Through Forwarding in Bridges and Bridged Networks” was initiated in March 2021. It prepared an IEEE 802 tutorial (7 July 2021) on the value of standardizing cut-through forwarding procedures within IEEE 802. Over 130 people attended. Further activity in the Study Item, including consensus building among various perspectives in several IEEE 802 Working Groups, led to the drafting and refinement of the P802.1DU PAR for a new standard on “Cut-Through Forwarding Bridges and Bridged Networks,” which achieved consensus in the IEEE 802 community in March 2023. The project was authorized in June 2023.</a:t>
            </a:r>
          </a:p>
          <a:p>
            <a:pPr marL="255985" lvl="2" indent="-171450">
              <a:buClr>
                <a:srgbClr val="00B5E2"/>
              </a:buClr>
              <a:buFont typeface="Wingdings" panose="05000000000000000000" pitchFamily="2" charset="2"/>
              <a:buChar char="q"/>
            </a:pPr>
            <a:r>
              <a:rPr lang="en-US" dirty="0">
                <a:solidFill>
                  <a:srgbClr val="FF0000"/>
                </a:solidFill>
                <a:highlight>
                  <a:srgbClr val="FFFF00"/>
                </a:highlight>
              </a:rPr>
              <a:t>In addition, Nendica vetted some prospective new project concepts, some of which led to approved PARs in the 802.1 Working Group. Most recently, vetting of "Extensions on the TSN UNI traffic specification" topic has been concluded.</a:t>
            </a:r>
            <a:endParaRPr lang="en-US" altLang="en-US" dirty="0">
              <a:solidFill>
                <a:srgbClr val="FF0000"/>
              </a:solidFill>
            </a:endParaRPr>
          </a:p>
          <a:p>
            <a:pPr marL="171450" indent="-171450">
              <a:buClr>
                <a:srgbClr val="00B5E2"/>
              </a:buClr>
              <a:buFont typeface="Wingdings" panose="05000000000000000000" pitchFamily="2" charset="2"/>
              <a:buChar char="q"/>
            </a:pPr>
            <a:r>
              <a:rPr lang="en-US" altLang="en-US" dirty="0"/>
              <a:t>Future Meetings: </a:t>
            </a:r>
            <a:r>
              <a:rPr lang="en-US" altLang="en-US" b="0" dirty="0">
                <a:solidFill>
                  <a:srgbClr val="FF0000"/>
                </a:solidFill>
              </a:rPr>
              <a:t>Schedule of upcoming meetings</a:t>
            </a:r>
          </a:p>
          <a:p>
            <a:pPr marL="255985" lvl="2" indent="-171450">
              <a:buClr>
                <a:srgbClr val="00B5E2"/>
              </a:buClr>
              <a:buFont typeface="Wingdings" panose="05000000000000000000" pitchFamily="2" charset="2"/>
              <a:buChar char="q"/>
            </a:pPr>
            <a:r>
              <a:rPr lang="en-US" altLang="en-US" dirty="0">
                <a:solidFill>
                  <a:srgbClr val="FF0000"/>
                </a:solidFill>
                <a:highlight>
                  <a:srgbClr val="FFFF00"/>
                </a:highlight>
              </a:rPr>
              <a:t>Typically alternate Thursdays, 09:00-11:00 ET</a:t>
            </a:r>
            <a:endParaRPr lang="en-US" altLang="en-US" b="0" dirty="0">
              <a:solidFill>
                <a:srgbClr val="FF0000"/>
              </a:solidFill>
              <a:highlight>
                <a:srgbClr val="FFFF00"/>
              </a:highlight>
            </a:endParaRPr>
          </a:p>
          <a:p>
            <a:pPr marL="171450" indent="-171450">
              <a:buClr>
                <a:srgbClr val="00B5E2"/>
              </a:buClr>
              <a:buFont typeface="Wingdings" panose="05000000000000000000" pitchFamily="2" charset="2"/>
              <a:buChar char="q"/>
            </a:pPr>
            <a:r>
              <a:rPr lang="en-US" altLang="en-US" dirty="0"/>
              <a:t>Issues: </a:t>
            </a:r>
            <a:r>
              <a:rPr lang="en-US" altLang="en-US" b="0" dirty="0">
                <a:solidFill>
                  <a:srgbClr val="FF0000"/>
                </a:solidFill>
              </a:rPr>
              <a:t>Any major issues to be addressed; Any areas where the IEEE-SA Industry Connections Committee (</a:t>
            </a:r>
            <a:r>
              <a:rPr lang="en-US" altLang="en-US" b="0" dirty="0" err="1">
                <a:solidFill>
                  <a:srgbClr val="FF0000"/>
                </a:solidFill>
              </a:rPr>
              <a:t>ICCom</a:t>
            </a:r>
            <a:r>
              <a:rPr lang="en-US" altLang="en-US" b="0" dirty="0">
                <a:solidFill>
                  <a:srgbClr val="FF0000"/>
                </a:solidFill>
              </a:rPr>
              <a:t>) might be able to help</a:t>
            </a:r>
          </a:p>
          <a:p>
            <a:pPr eaLnBrk="1" hangingPunct="1"/>
            <a:endParaRPr lang="en-US" altLang="en-US" b="1" dirty="0"/>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3</a:t>
            </a:fld>
            <a:endParaRPr lang="en-US" altLang="en-US" sz="600" dirty="0">
              <a:solidFill>
                <a:srgbClr val="000000"/>
              </a:solidFill>
            </a:endParaRPr>
          </a:p>
        </p:txBody>
      </p:sp>
    </p:spTree>
    <p:extLst>
      <p:ext uri="{BB962C8B-B14F-4D97-AF65-F5344CB8AC3E}">
        <p14:creationId xmlns:p14="http://schemas.microsoft.com/office/powerpoint/2010/main" val="3970789503"/>
      </p:ext>
    </p:extLst>
  </p:cSld>
  <p:clrMapOvr>
    <a:masterClrMapping/>
  </p:clrMapOvr>
  <p:transition/>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76EACC5-D495-4254-8286-CC0BE9216D96}" vid="{DFA36778-8498-4B1A-951F-34213C3E8099}"/>
    </a:ext>
  </a:ext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ieee-sa-template-4x3-LR-Final_rev1</Template>
  <TotalTime>718</TotalTime>
  <Words>658</Words>
  <Application>Microsoft Office PowerPoint</Application>
  <PresentationFormat>Custom</PresentationFormat>
  <Paragraphs>52</Paragraphs>
  <Slides>3</Slides>
  <Notes>0</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3</vt:i4>
      </vt:variant>
    </vt:vector>
  </HeadingPairs>
  <TitlesOfParts>
    <vt:vector size="17" baseType="lpstr">
      <vt:lpstr>Arial</vt:lpstr>
      <vt:lpstr>Calibri</vt:lpstr>
      <vt:lpstr>Helvetica Neue</vt:lpstr>
      <vt:lpstr>Lucida Grande</vt:lpstr>
      <vt:lpstr>Montserrat</vt:lpstr>
      <vt:lpstr>Montserrat ExtraBold</vt:lpstr>
      <vt:lpstr>Montserrat Medium</vt:lpstr>
      <vt:lpstr>Myriad Pro</vt:lpstr>
      <vt:lpstr>Times New Roman</vt:lpstr>
      <vt:lpstr>Verdana</vt:lpstr>
      <vt:lpstr>Wingdings</vt:lpstr>
      <vt:lpstr>Wingdings 2</vt:lpstr>
      <vt:lpstr>IEEE_template</vt:lpstr>
      <vt:lpstr>blank</vt:lpstr>
      <vt:lpstr>IC17-001    IEEE 802 Network Enhancements for the Next Decade Industry Connections Activity (Nendica)  Type: Individual  Report Date: 13 JULY 2023</vt:lpstr>
      <vt:lpstr>IC17-001    IEEE 802 Network Enhancements for the Next Decade Industry Connections Activity (Nendica)</vt:lpstr>
      <vt:lpstr>IC17-001    IEEE 802 Network Enhancements for the Next Decade Industry Connections Activity (Nendica)</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ICyy-nnn      Name of IC Activity Type: Entity/Individual  Report Date: Day month year</dc:title>
  <dc:creator>Joan Woolery</dc:creator>
  <cp:lastModifiedBy>Rouyer, Jessy</cp:lastModifiedBy>
  <cp:revision>38</cp:revision>
  <cp:lastPrinted>2019-10-04T14:43:47Z</cp:lastPrinted>
  <dcterms:created xsi:type="dcterms:W3CDTF">2019-10-22T15:50:24Z</dcterms:created>
  <dcterms:modified xsi:type="dcterms:W3CDTF">2023-07-13T08:05:09Z</dcterms:modified>
</cp:coreProperties>
</file>