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14" autoAdjust="0"/>
    <p:restoredTop sz="94645"/>
  </p:normalViewPr>
  <p:slideViewPr>
    <p:cSldViewPr snapToGrid="0">
      <p:cViewPr varScale="1">
        <p:scale>
          <a:sx n="146" d="100"/>
          <a:sy n="146" d="100"/>
        </p:scale>
        <p:origin x="1746" y="108"/>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4/5/2023</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4/5/2023</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t>IC17-001 		</a:t>
            </a:r>
            <a:br>
              <a:rPr lang="en-US" altLang="en-US" sz="1500" dirty="0"/>
            </a:br>
            <a:r>
              <a:rPr lang="en-US" sz="1800" b="1" kern="1400" dirty="0">
                <a:effectLst/>
                <a:latin typeface="Montserrat Medium" panose="020B0604020202020204" pitchFamily="2" charset="0"/>
                <a:ea typeface="Times New Roman" panose="02020603050405020304" pitchFamily="18" charset="0"/>
              </a:rPr>
              <a:t>IEEE 802 Network Enhancements for the Next Decade</a:t>
            </a:r>
            <a:br>
              <a:rPr lang="en-US" sz="1800" dirty="0">
                <a:effectLst/>
                <a:latin typeface="Times New Roman" panose="02020603050405020304" pitchFamily="18" charset="0"/>
                <a:ea typeface="Times New Roman" panose="02020603050405020304" pitchFamily="18" charset="0"/>
              </a:rPr>
            </a:br>
            <a:r>
              <a:rPr lang="x-none" sz="1800" b="1" kern="1400" dirty="0">
                <a:effectLst/>
                <a:latin typeface="Montserrat Medium" panose="020B0604020202020204" pitchFamily="2" charset="0"/>
                <a:ea typeface="Times New Roman" panose="02020603050405020304" pitchFamily="18" charset="0"/>
              </a:rPr>
              <a:t>Industry Connections Activity </a:t>
            </a:r>
            <a:r>
              <a:rPr lang="en-US" sz="1800" b="1" kern="1400" dirty="0">
                <a:effectLst/>
                <a:latin typeface="Montserrat Medium" panose="020B0604020202020204" pitchFamily="2" charset="0"/>
                <a:ea typeface="Times New Roman" panose="02020603050405020304" pitchFamily="18" charset="0"/>
              </a:rPr>
              <a:t>(</a:t>
            </a:r>
            <a:r>
              <a:rPr lang="en-US" sz="1800" b="1" kern="1400" dirty="0" err="1">
                <a:effectLst/>
                <a:latin typeface="Montserrat Medium" panose="020B0604020202020204" pitchFamily="2" charset="0"/>
                <a:ea typeface="Times New Roman" panose="02020603050405020304" pitchFamily="18" charset="0"/>
              </a:rPr>
              <a:t>Nendica</a:t>
            </a:r>
            <a:r>
              <a:rPr lang="en-US" sz="1800" b="1" kern="1400" dirty="0">
                <a:effectLst/>
                <a:latin typeface="Montserrat Medium" panose="020B0604020202020204" pitchFamily="2" charset="0"/>
                <a:ea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rPr>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 07 April 2023</a:t>
            </a:r>
            <a:endParaRPr lang="en-US" altLang="en-US" b="0" dirty="0">
              <a:solidFill>
                <a:srgbClr val="FF0000"/>
              </a:solidFill>
            </a:endParaRPr>
          </a:p>
        </p:txBody>
      </p:sp>
      <p:sp>
        <p:nvSpPr>
          <p:cNvPr id="19459" name="Rectangle 15"/>
          <p:cNvSpPr>
            <a:spLocks noGrp="1" noChangeArrowheads="1"/>
          </p:cNvSpPr>
          <p:nvPr>
            <p:ph idx="1"/>
          </p:nvPr>
        </p:nvSpPr>
        <p:spPr>
          <a:xfrm>
            <a:off x="342900" y="1198486"/>
            <a:ext cx="6172200" cy="3365047"/>
          </a:xfrm>
        </p:spPr>
        <p:txBody>
          <a:bodyPr>
            <a:normAutofit fontScale="77500" lnSpcReduction="20000"/>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Roger Marks, Affiliation: </a:t>
            </a:r>
            <a:r>
              <a:rPr lang="en-US" altLang="en-US" dirty="0" err="1"/>
              <a:t>EthAirNet</a:t>
            </a:r>
            <a:r>
              <a:rPr lang="en-US" altLang="en-US" dirty="0"/>
              <a:t> Associates, Huawei</a:t>
            </a:r>
          </a:p>
          <a:p>
            <a:pPr marL="171450" indent="-171450">
              <a:buClr>
                <a:srgbClr val="00B5E2"/>
              </a:buClr>
              <a:buFont typeface="Wingdings" panose="05000000000000000000" pitchFamily="2" charset="2"/>
              <a:buChar char="q"/>
            </a:pPr>
            <a:r>
              <a:rPr lang="en-US" altLang="en-US" b="1" dirty="0"/>
              <a:t>Participants</a:t>
            </a:r>
            <a:r>
              <a:rPr lang="en-US" altLang="en-US" dirty="0"/>
              <a:t>:  </a:t>
            </a:r>
            <a:r>
              <a:rPr lang="en-US" altLang="en-US" dirty="0">
                <a:solidFill>
                  <a:srgbClr val="FF0000"/>
                </a:solidFill>
              </a:rPr>
              <a:t>(optional list of names)</a:t>
            </a:r>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171450" indent="-171450" eaLnBrk="1" hangingPunct="1">
              <a:buClr>
                <a:srgbClr val="00B5E2"/>
              </a:buClr>
              <a:buFont typeface="Arial" panose="020B0604020202020204" pitchFamily="34" charset="0"/>
              <a:buChar char="•"/>
            </a:pPr>
            <a:r>
              <a:rPr lang="en-US" altLang="en-US" dirty="0"/>
              <a:t>IEEE 802 Policies &amp; Procedures</a:t>
            </a:r>
          </a:p>
          <a:p>
            <a:pPr marL="171450" indent="-171450" eaLnBrk="1" hangingPunct="1">
              <a:buClr>
                <a:srgbClr val="00B5E2"/>
              </a:buClr>
              <a:buFont typeface="Arial" panose="020B0604020202020204" pitchFamily="34" charset="0"/>
              <a:buChar char="•"/>
            </a:pPr>
            <a:r>
              <a:rPr lang="en-US" altLang="en-US" dirty="0"/>
              <a:t>IEEE 802 LMSC Operations Manual</a:t>
            </a:r>
          </a:p>
          <a:p>
            <a:pPr marL="171450" indent="-171450" eaLnBrk="1" hangingPunct="1">
              <a:buClr>
                <a:srgbClr val="00B5E2"/>
              </a:buClr>
              <a:buFont typeface="Arial" panose="020B0604020202020204" pitchFamily="34" charset="0"/>
              <a:buChar char="•"/>
            </a:pPr>
            <a:r>
              <a:rPr lang="en-US" altLang="en-US" dirty="0"/>
              <a:t>IEEE 802 Working Group Policies &amp; Procedures</a:t>
            </a:r>
          </a:p>
          <a:p>
            <a:pPr marL="171450" indent="-171450" eaLnBrk="1" hangingPunct="1">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defTabSz="169863" eaLnBrk="1" hangingPunct="1">
              <a:buClr>
                <a:srgbClr val="00B5E2"/>
              </a:buClr>
            </a:pPr>
            <a:r>
              <a:rPr lang="en-US" altLang="en-US" dirty="0"/>
              <a:t>	&lt;https://1.ieee802.org/802-nendica/ieee-802-nendica-procedures&gt;</a:t>
            </a:r>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(This section will be prepopulated by the Industry Connections Administrator. DO NOT MODIFY)</a:t>
            </a:r>
          </a:p>
          <a:p>
            <a:pPr marL="0" marR="0">
              <a:spcBef>
                <a:spcPts val="0"/>
              </a:spcBef>
              <a:spcAft>
                <a:spcPts val="0"/>
              </a:spcAft>
            </a:pPr>
            <a:endParaRPr lang="en-US" sz="1400" b="0" dirty="0">
              <a:effectLst/>
              <a:latin typeface="Montserrat Medium" panose="020B0604020202020204"/>
              <a:ea typeface="Times New Roman" panose="02020603050405020304" pitchFamily="18" charset="0"/>
            </a:endParaRPr>
          </a:p>
          <a:p>
            <a:pPr marL="0" marR="0">
              <a:spcBef>
                <a:spcPts val="0"/>
              </a:spcBef>
              <a:spcAft>
                <a:spcPts val="0"/>
              </a:spcAft>
            </a:pPr>
            <a:r>
              <a:rPr lang="en-US" sz="1400" b="0" dirty="0">
                <a:effectLst/>
                <a:latin typeface="Montserrat Medium" panose="020B0604020202020204"/>
                <a:ea typeface="Times New Roman" panose="02020603050405020304" pitchFamily="18" charset="0"/>
              </a:rPr>
              <a:t>Deliverables will be of two types:  </a:t>
            </a: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endParaRPr lang="en-US" sz="1400" b="0" dirty="0">
              <a:effectLst/>
              <a:latin typeface="Montserrat Medium" panose="020B0604020202020204"/>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and participation</a:t>
            </a:r>
          </a:p>
          <a:p>
            <a:pPr marR="0" lvl="0">
              <a:spcBef>
                <a:spcPts val="0"/>
              </a:spcBef>
              <a:spcAft>
                <a:spcPts val="0"/>
              </a:spcAft>
            </a:pP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400" b="0" dirty="0">
                <a:latin typeface="Montserrat Medium" panose="020B0604020202020204"/>
                <a:ea typeface="Times New Roman" panose="02020603050405020304" pitchFamily="18" charset="0"/>
              </a:rPr>
              <a:t>    </a:t>
            </a:r>
            <a:r>
              <a:rPr lang="en-US" sz="1400" b="0" dirty="0">
                <a:effectLst/>
                <a:latin typeface="Montserrat Medium" panose="020B0604020202020204"/>
                <a:ea typeface="Times New Roman" panose="02020603050405020304" pitchFamily="18" charset="0"/>
              </a:rPr>
              <a:t>proposed organizational approaches to ensure effective participation from user    </a:t>
            </a:r>
          </a:p>
          <a:p>
            <a:pPr marR="0" lvl="0">
              <a:spcBef>
                <a:spcPts val="0"/>
              </a:spcBef>
              <a:spcAft>
                <a:spcPts val="0"/>
              </a:spcAft>
            </a:pPr>
            <a:r>
              <a:rPr lang="en-US" sz="1400" b="0" dirty="0">
                <a:effectLst/>
                <a:latin typeface="Montserrat Medium" panose="020B0604020202020204"/>
                <a:ea typeface="Times New Roman" panose="02020603050405020304" pitchFamily="18" charset="0"/>
              </a:rPr>
              <a:t>    communities</a:t>
            </a:r>
            <a:endParaRPr lang="en-US" sz="1400" b="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Montserrat Medium" panose="020B0604020202020204"/>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8229" y="38866"/>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802.1-22-0013-03-ICne</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t>IC17-001 		</a:t>
            </a:r>
            <a:br>
              <a:rPr lang="en-US" altLang="en-US" sz="1400" dirty="0"/>
            </a:br>
            <a:r>
              <a:rPr lang="en-US" sz="1600" b="1" kern="1400" dirty="0">
                <a:effectLst/>
                <a:latin typeface="Montserrat Medium" panose="020B0604020202020204" pitchFamily="2" charset="0"/>
                <a:ea typeface="Times New Roman" panose="02020603050405020304" pitchFamily="18" charset="0"/>
              </a:rPr>
              <a:t>IEEE 802 Network Enhancements for the Next Decade</a:t>
            </a:r>
            <a:br>
              <a:rPr lang="en-US" sz="1600" dirty="0">
                <a:effectLst/>
                <a:latin typeface="Times New Roman" panose="02020603050405020304" pitchFamily="18" charset="0"/>
                <a:ea typeface="Times New Roman" panose="02020603050405020304" pitchFamily="18" charset="0"/>
              </a:rPr>
            </a:br>
            <a:r>
              <a:rPr lang="x-none" sz="1600" b="1" kern="1400" dirty="0">
                <a:effectLst/>
                <a:latin typeface="Montserrat Medium" panose="020B0604020202020204" pitchFamily="2" charset="0"/>
                <a:ea typeface="Times New Roman" panose="02020603050405020304" pitchFamily="18" charset="0"/>
              </a:rPr>
              <a:t>Industry Connections Activity </a:t>
            </a:r>
            <a:r>
              <a:rPr lang="en-US" sz="1600" b="1" kern="1400" dirty="0">
                <a:effectLst/>
                <a:latin typeface="Montserrat Medium" panose="020B0604020202020204" pitchFamily="2" charset="0"/>
                <a:ea typeface="Times New Roman" panose="02020603050405020304" pitchFamily="18" charset="0"/>
              </a:rPr>
              <a:t>(</a:t>
            </a:r>
            <a:r>
              <a:rPr lang="en-US" sz="1600" b="1" kern="1400" dirty="0" err="1">
                <a:effectLst/>
                <a:latin typeface="Montserrat Medium" panose="020B0604020202020204" pitchFamily="2" charset="0"/>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171450" lvl="1" indent="-171450" eaLnBrk="1" hangingPunct="1">
              <a:buClr>
                <a:srgbClr val="00B5E2"/>
              </a:buClr>
              <a:buFont typeface="Arial" panose="020B0604020202020204" pitchFamily="34" charset="0"/>
              <a:buChar char="•"/>
            </a:pPr>
            <a:r>
              <a:rPr lang="en-US" altLang="en-US" dirty="0">
                <a:solidFill>
                  <a:srgbClr val="FF0000"/>
                </a:solidFill>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a brief description of the % completed</a:t>
            </a:r>
          </a:p>
          <a:p>
            <a:pPr marL="171450" lvl="1" indent="-171450" eaLnBrk="1" hangingPunct="1">
              <a:buClr>
                <a:srgbClr val="00B5E2"/>
              </a:buClr>
              <a:buFont typeface="Arial" panose="020B0604020202020204" pitchFamily="34" charset="0"/>
              <a:buChar char="•"/>
            </a:pPr>
            <a:endParaRPr lang="en-US" altLang="en-US" sz="1400" dirty="0">
              <a:solidFill>
                <a:srgbClr val="FF0000"/>
              </a:solidFill>
            </a:endParaRPr>
          </a:p>
          <a:p>
            <a:pPr marL="0" marR="0">
              <a:spcBef>
                <a:spcPts val="0"/>
              </a:spcBef>
              <a:spcAft>
                <a:spcPts val="0"/>
              </a:spcAft>
            </a:pPr>
            <a:r>
              <a:rPr lang="en-US" sz="1400" b="0" dirty="0">
                <a:effectLst/>
                <a:latin typeface="Montserrat Medium" panose="020B0604020202020204"/>
                <a:ea typeface="Times New Roman" panose="02020603050405020304" pitchFamily="18" charset="0"/>
              </a:rPr>
              <a:t>Deliverables will be of two types:  </a:t>
            </a:r>
            <a:endParaRPr lang="en-US" sz="1400" b="0" dirty="0">
              <a:effectLst/>
              <a:latin typeface="Times New Roman" panose="02020603050405020304" pitchFamily="18" charset="0"/>
              <a:ea typeface="Times New Roman" panose="02020603050405020304" pitchFamily="18" charset="0"/>
            </a:endParaRPr>
          </a:p>
          <a:p>
            <a:pPr marR="0" lvl="0">
              <a:spcBef>
                <a:spcPts val="0"/>
              </a:spcBef>
              <a:spcAft>
                <a:spcPts val="0"/>
              </a:spcAft>
            </a:pPr>
            <a:endParaRPr lang="en-US" sz="1400" b="0" dirty="0">
              <a:effectLst/>
              <a:latin typeface="Montserrat Medium" panose="020B0604020202020204"/>
              <a:ea typeface="Times New Roman" panose="02020603050405020304" pitchFamily="18" charset="0"/>
            </a:endParaRPr>
          </a:p>
          <a:p>
            <a:pPr marR="0" lvl="0">
              <a:spcBef>
                <a:spcPts val="0"/>
              </a:spcBef>
              <a:spcAft>
                <a:spcPts val="0"/>
              </a:spcAft>
            </a:pPr>
            <a:r>
              <a:rPr lang="en-US" sz="1400" b="0" dirty="0">
                <a:effectLst/>
                <a:latin typeface="Montserrat Medium" panose="020B0604020202020204"/>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r>
              <a:rPr lang="en-US" sz="1400" b="0" dirty="0">
                <a:solidFill>
                  <a:srgbClr val="FF0000"/>
                </a:solidFill>
                <a:effectLst/>
                <a:latin typeface="Montserrat Medium" panose="020B0604020202020204"/>
                <a:ea typeface="Times New Roman" panose="02020603050405020304" pitchFamily="18" charset="0"/>
              </a:rPr>
              <a:t>% Complete</a:t>
            </a:r>
          </a:p>
          <a:p>
            <a:pPr marR="0" lvl="0">
              <a:spcBef>
                <a:spcPts val="0"/>
              </a:spcBef>
              <a:spcAft>
                <a:spcPts val="0"/>
              </a:spcAft>
            </a:pPr>
            <a:endParaRPr lang="en-US" sz="1400" b="0" dirty="0">
              <a:latin typeface="Montserrat Medium" panose="020B0604020202020204"/>
              <a:ea typeface="Times New Roman" panose="02020603050405020304" pitchFamily="18" charset="0"/>
            </a:endParaRPr>
          </a:p>
          <a:p>
            <a:pPr marR="0" lvl="0" defTabSz="115888">
              <a:spcBef>
                <a:spcPts val="0"/>
              </a:spcBef>
              <a:spcAft>
                <a:spcPts val="0"/>
              </a:spcAft>
            </a:pPr>
            <a:r>
              <a:rPr lang="en-US" sz="1400" b="0" dirty="0">
                <a:effectLst/>
                <a:latin typeface="Montserrat Medium" panose="020B0604020202020204"/>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sz="1400" b="0" dirty="0">
                <a:solidFill>
                  <a:srgbClr val="FF0000"/>
                </a:solidFill>
                <a:effectLst/>
                <a:latin typeface="Montserrat Medium" panose="020B0604020202020204"/>
                <a:ea typeface="Times New Roman" panose="02020603050405020304" pitchFamily="18" charset="0"/>
              </a:rPr>
              <a:t>  </a:t>
            </a:r>
            <a:r>
              <a:rPr lang="en-US" sz="1400" b="0" dirty="0">
                <a:solidFill>
                  <a:srgbClr val="FF0000"/>
                </a:solidFill>
                <a:latin typeface="Montserrat Medium" panose="020B0604020202020204"/>
                <a:ea typeface="Times New Roman" panose="02020603050405020304" pitchFamily="18" charset="0"/>
              </a:rPr>
              <a:t>% Complete</a:t>
            </a:r>
            <a:endParaRPr lang="en-US" sz="1400" dirty="0">
              <a:solidFill>
                <a:srgbClr val="FF0000"/>
              </a:solidFill>
              <a:effectLst/>
              <a:latin typeface="Times New Roman" panose="02020603050405020304" pitchFamily="18" charset="0"/>
              <a:ea typeface="Times New Roman" panose="02020603050405020304" pitchFamily="18" charset="0"/>
            </a:endParaRP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t>IC17-001 		</a:t>
            </a:r>
            <a:br>
              <a:rPr lang="en-US" altLang="en-US" sz="1400" dirty="0"/>
            </a:br>
            <a:r>
              <a:rPr lang="en-US" sz="1600" b="1" kern="1400" dirty="0">
                <a:effectLst/>
                <a:latin typeface="Montserrat Medium" panose="020B0604020202020204" pitchFamily="2" charset="0"/>
                <a:ea typeface="Times New Roman" panose="02020603050405020304" pitchFamily="18" charset="0"/>
              </a:rPr>
              <a:t>IEEE 802 Network Enhancements for the Next Decade</a:t>
            </a:r>
            <a:br>
              <a:rPr lang="en-US" sz="1600" dirty="0">
                <a:effectLst/>
                <a:latin typeface="Times New Roman" panose="02020603050405020304" pitchFamily="18" charset="0"/>
                <a:ea typeface="Times New Roman" panose="02020603050405020304" pitchFamily="18" charset="0"/>
              </a:rPr>
            </a:br>
            <a:r>
              <a:rPr lang="x-none" sz="1600" b="1" kern="1400" dirty="0">
                <a:effectLst/>
                <a:latin typeface="Montserrat Medium" panose="020B0604020202020204" pitchFamily="2" charset="0"/>
                <a:ea typeface="Times New Roman" panose="02020603050405020304" pitchFamily="18" charset="0"/>
              </a:rPr>
              <a:t>Industry Connections Activity </a:t>
            </a:r>
            <a:r>
              <a:rPr lang="en-US" sz="1600" b="1" kern="1400" dirty="0">
                <a:effectLst/>
                <a:latin typeface="Montserrat Medium" panose="020B0604020202020204" pitchFamily="2" charset="0"/>
                <a:ea typeface="Times New Roman" panose="02020603050405020304" pitchFamily="18" charset="0"/>
              </a:rPr>
              <a:t>(</a:t>
            </a:r>
            <a:r>
              <a:rPr lang="en-US" sz="1600" b="1" kern="1400" dirty="0" err="1">
                <a:effectLst/>
                <a:latin typeface="Montserrat Medium" panose="020B0604020202020204" pitchFamily="2" charset="0"/>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solidFill>
                  <a:srgbClr val="FF0000"/>
                </a:solidFill>
              </a:rPr>
              <a:t>Accomplishments beyond the expected deliverables</a:t>
            </a:r>
          </a:p>
          <a:p>
            <a:pPr marL="171450" indent="-171450">
              <a:buClr>
                <a:srgbClr val="00B5E2"/>
              </a:buClr>
              <a:buFont typeface="Wingdings" panose="05000000000000000000" pitchFamily="2" charset="2"/>
              <a:buChar char="q"/>
            </a:pPr>
            <a:r>
              <a:rPr lang="en-US" altLang="en-US" dirty="0"/>
              <a:t>Future Meetings: </a:t>
            </a:r>
            <a:r>
              <a:rPr lang="en-US" altLang="en-US" b="0" dirty="0">
                <a:solidFill>
                  <a:srgbClr val="FF0000"/>
                </a:solidFill>
              </a:rPr>
              <a:t>Schedule of upcoming meetings</a:t>
            </a:r>
          </a:p>
          <a:p>
            <a:pPr marL="171450" indent="-171450">
              <a:buClr>
                <a:srgbClr val="00B5E2"/>
              </a:buClr>
              <a:buFont typeface="Wingdings" panose="05000000000000000000" pitchFamily="2" charset="2"/>
              <a:buChar char="q"/>
            </a:pPr>
            <a:r>
              <a:rPr lang="en-US" altLang="en-US" dirty="0"/>
              <a:t>Issues: </a:t>
            </a:r>
            <a:r>
              <a:rPr lang="en-US" altLang="en-US" b="0" dirty="0">
                <a:solidFill>
                  <a:srgbClr val="FF0000"/>
                </a:solidFill>
              </a:rPr>
              <a:t>Any major issues to be addressed; Any areas where the IEEE-SA Industry Connections Committee (</a:t>
            </a:r>
            <a:r>
              <a:rPr lang="en-US" altLang="en-US" b="0" dirty="0" err="1">
                <a:solidFill>
                  <a:srgbClr val="FF0000"/>
                </a:solidFill>
              </a:rPr>
              <a:t>ICCom</a:t>
            </a:r>
            <a:r>
              <a:rPr lang="en-US" altLang="en-US" b="0" dirty="0">
                <a:solidFill>
                  <a:srgbClr val="FF0000"/>
                </a:solidFill>
              </a:rPr>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628</TotalTime>
  <Words>426</Words>
  <Application>Microsoft Office PowerPoint</Application>
  <PresentationFormat>Custom</PresentationFormat>
  <Paragraphs>43</Paragraphs>
  <Slides>3</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vt:i4>
      </vt:variant>
    </vt:vector>
  </HeadingPairs>
  <TitlesOfParts>
    <vt:vector size="17" baseType="lpstr">
      <vt:lpstr>Arial</vt:lpstr>
      <vt:lpstr>Calibri</vt:lpstr>
      <vt:lpstr>Helvetica Neue</vt:lpstr>
      <vt:lpstr>Lucida Grande</vt:lpstr>
      <vt:lpstr>Montserrat</vt:lpstr>
      <vt:lpstr>Montserrat ExtraBold</vt:lpstr>
      <vt:lpstr>Montserrat Medium</vt:lpstr>
      <vt:lpstr>Myriad Pro</vt:lpstr>
      <vt:lpstr>Times New Roman</vt:lpstr>
      <vt:lpstr>Verdana</vt:lpstr>
      <vt:lpstr>Wingdings</vt:lpstr>
      <vt:lpstr>Wingdings 2</vt:lpstr>
      <vt:lpstr>IEEE_template</vt:lpstr>
      <vt:lpstr>blank</vt:lpstr>
      <vt:lpstr>IC17-001    IEEE 802 Network Enhancements for the Next Decade Industry Connections Activity (Nendica)  Type: Individual  Report Date: 07 April 2023</vt:lpstr>
      <vt:lpstr>IC17-001    IEEE 802 Network Enhancements for the Next Decade Industry Connections Activity (Nendica)</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Rosalinda Saravia</cp:lastModifiedBy>
  <cp:revision>31</cp:revision>
  <cp:lastPrinted>2019-10-04T14:43:47Z</cp:lastPrinted>
  <dcterms:created xsi:type="dcterms:W3CDTF">2019-10-22T15:50:24Z</dcterms:created>
  <dcterms:modified xsi:type="dcterms:W3CDTF">2023-04-05T19:19:22Z</dcterms:modified>
</cp:coreProperties>
</file>