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6"/>
  </p:notesMasterIdLst>
  <p:handoutMasterIdLst>
    <p:handoutMasterId r:id="rId7"/>
  </p:handoutMasterIdLst>
  <p:sldIdLst>
    <p:sldId id="256" r:id="rId2"/>
    <p:sldId id="357" r:id="rId3"/>
    <p:sldId id="356" r:id="rId4"/>
    <p:sldId id="366" r:id="rId5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ger Marks" initials="RBM" lastIdx="4" clrIdx="0">
    <p:extLst>
      <p:ext uri="{19B8F6BF-5375-455C-9EA6-DF929625EA0E}">
        <p15:presenceInfo xmlns:p15="http://schemas.microsoft.com/office/powerpoint/2012/main" userId="Roger Marks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144" autoAdjust="0"/>
    <p:restoredTop sz="94648" autoAdjust="0"/>
  </p:normalViewPr>
  <p:slideViewPr>
    <p:cSldViewPr showGuides="1">
      <p:cViewPr varScale="1">
        <p:scale>
          <a:sx n="117" d="100"/>
          <a:sy n="117" d="100"/>
        </p:scale>
        <p:origin x="712" y="1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9632"/>
    </p:cViewPr>
  </p:sorterViewPr>
  <p:notesViewPr>
    <p:cSldViewPr showGuides="1">
      <p:cViewPr varScale="1">
        <p:scale>
          <a:sx n="55" d="100"/>
          <a:sy n="55" d="100"/>
        </p:scale>
        <p:origin x="-1782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162FEA9-86A5-40EB-94A7-F69C6D903AB6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EEC0AAC-15FC-4C51-A8D2-66E5D2FDF25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/>
            </a:lvl1pPr>
          </a:lstStyle>
          <a:p>
            <a:pPr>
              <a:defRPr/>
            </a:pPr>
            <a:fld id="{D3CF3C66-92F6-3748-B3EE-CEF450A9FCB4}" type="datetimeFigureOut">
              <a:rPr lang="en-US"/>
              <a:pPr>
                <a:defRPr/>
              </a:pPr>
              <a:t>7/13/22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F34871D-98A1-445F-B9BD-47CFC49813B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99993B7-6EFA-4093-9C67-A6FA8983221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3AFEA41B-F167-1F4B-AB85-0DC2DEEBC6F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0C481AC9-F412-46DA-88A0-C3359C304DE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598E4D1-E1A3-43A3-81F8-332F557F5577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CF88D448-FE46-F340-B487-6A295D8DD282}" type="datetimeFigureOut">
              <a:rPr lang="en-CA"/>
              <a:pPr>
                <a:defRPr/>
              </a:pPr>
              <a:t>2022-07-13</a:t>
            </a:fld>
            <a:endParaRPr lang="en-CA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40805EEC-3BBB-4901-BD77-7345F6B676A3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CA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A5DFE66-A871-4A68-ABDF-6ADB3D82039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CA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1A6E97-ABCA-49BE-B425-EB92ADAB41EE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CA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EC55815-E782-4ECC-9FBF-DF87DD3E0E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82AA54B-32AB-F34D-8D9A-3635F3DC8065}" type="slidenum">
              <a:rPr lang="en-CA" altLang="en-US"/>
              <a:pPr>
                <a:defRPr/>
              </a:pPr>
              <a:t>‹#›</a:t>
            </a:fld>
            <a:endParaRPr lang="en-CA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>
            <a:extLst>
              <a:ext uri="{FF2B5EF4-FFF2-40B4-BE49-F238E27FC236}">
                <a16:creationId xmlns:a16="http://schemas.microsoft.com/office/drawing/2014/main" id="{5A58C1C5-46CF-B84D-B7E7-74E2E173B025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0" name="Notes Placeholder 2">
            <a:extLst>
              <a:ext uri="{FF2B5EF4-FFF2-40B4-BE49-F238E27FC236}">
                <a16:creationId xmlns:a16="http://schemas.microsoft.com/office/drawing/2014/main" id="{8947D1DF-DB04-424E-9AF6-0DB93EBD8CC3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CA" altLang="en-US"/>
          </a:p>
        </p:txBody>
      </p:sp>
      <p:sp>
        <p:nvSpPr>
          <p:cNvPr id="17411" name="Slide Number Placeholder 3">
            <a:extLst>
              <a:ext uri="{FF2B5EF4-FFF2-40B4-BE49-F238E27FC236}">
                <a16:creationId xmlns:a16="http://schemas.microsoft.com/office/drawing/2014/main" id="{DDECBD24-9FB8-E34D-9D66-0BE66548747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0D37433-F468-F14D-9A9F-8C2783CB96FB}" type="slidenum">
              <a:rPr lang="en-CA" altLang="en-US" smtClean="0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</a:t>
            </a:fld>
            <a:endParaRPr lang="en-CA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ounded Rectangle 10">
            <a:extLst>
              <a:ext uri="{FF2B5EF4-FFF2-40B4-BE49-F238E27FC236}">
                <a16:creationId xmlns:a16="http://schemas.microsoft.com/office/drawing/2014/main" id="{9EBFFEE7-E9EB-E341-BC6A-6823242CF451}"/>
              </a:ext>
            </a:extLst>
          </p:cNvPr>
          <p:cNvSpPr/>
          <p:nvPr/>
        </p:nvSpPr>
        <p:spPr bwMode="white">
          <a:xfrm>
            <a:off x="5410200" y="3962400"/>
            <a:ext cx="3063875" cy="26988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19" name="Slide Number Placeholder 28">
            <a:extLst>
              <a:ext uri="{FF2B5EF4-FFF2-40B4-BE49-F238E27FC236}">
                <a16:creationId xmlns:a16="http://schemas.microsoft.com/office/drawing/2014/main" id="{A4AB12F9-1C94-9544-84CF-1EE3C6E861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320088" y="1588"/>
            <a:ext cx="747712" cy="3651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B4F4CF7-140E-224A-825F-20B642353E8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8" name="Footer Placeholder 16">
            <a:extLst>
              <a:ext uri="{FF2B5EF4-FFF2-40B4-BE49-F238E27FC236}">
                <a16:creationId xmlns:a16="http://schemas.microsoft.com/office/drawing/2014/main" id="{75D2A165-DA8F-3246-839C-D784FBCD3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410200" y="44624"/>
            <a:ext cx="196532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Mentor DCN 802.1-18-0015-00-ICne</a:t>
            </a:r>
          </a:p>
        </p:txBody>
      </p:sp>
    </p:spTree>
    <p:extLst>
      <p:ext uri="{BB962C8B-B14F-4D97-AF65-F5344CB8AC3E}">
        <p14:creationId xmlns:p14="http://schemas.microsoft.com/office/powerpoint/2010/main" val="4233046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E870D996-65C0-F84F-B207-6EB4B23454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8BE69082-3041-BA41-AF2D-697B2021A0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CFDCA546-A19C-0E48-B450-D2BF55F62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FF9E7C-B485-5D47-BBED-62EB87726C7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92594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13">
            <a:extLst>
              <a:ext uri="{FF2B5EF4-FFF2-40B4-BE49-F238E27FC236}">
                <a16:creationId xmlns:a16="http://schemas.microsoft.com/office/drawing/2014/main" id="{17C0C8F2-9E14-F546-AAD2-AE05665F1F0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>
            <a:extLst>
              <a:ext uri="{FF2B5EF4-FFF2-40B4-BE49-F238E27FC236}">
                <a16:creationId xmlns:a16="http://schemas.microsoft.com/office/drawing/2014/main" id="{C1AB0BEB-5A41-C74E-8251-11C4DF4B01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E422516F-4EF0-414D-ABDB-9EA55A147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717F1-495D-954A-A99C-3D0C4A83662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614331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Slide Number Placeholder 10">
            <a:extLst>
              <a:ext uri="{FF2B5EF4-FFF2-40B4-BE49-F238E27FC236}">
                <a16:creationId xmlns:a16="http://schemas.microsoft.com/office/drawing/2014/main" id="{E32E9946-099B-0D4C-A71D-D8EE9988797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>
          <a:xfrm>
            <a:off x="8331200" y="6134100"/>
            <a:ext cx="685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CD1EF-83E4-7D4A-AB65-EF9CD9707B6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45183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845B92-7B78-9044-8EB1-7727BA8A5A7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64388" y="44624"/>
            <a:ext cx="957262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FB9B023-782A-EC41-9309-99465301D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44624"/>
            <a:ext cx="1906588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9955A3B-AA3D-0448-9759-64423E4D2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CCF9D-5A26-E048-988B-EAFD589F40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51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395DABE-FE85-3B42-A5EF-EBA40ED70B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9650" y="4462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6D3B6B-0343-5948-A6B1-3F025EE58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44624"/>
            <a:ext cx="1978025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13ECE5-0E4B-8E4C-BD94-1FF34E5850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D7A773-FEA6-614A-ABA3-357C4D0EE34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425767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641709B0-CC85-0E4D-BCC2-E8BC6D5EDB8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2305844-A25C-5846-9336-1B7E6845A3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534D69CC-BC42-CB40-B851-24220EF23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E85267-0732-1A46-80F6-8BB0A15A8A5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4268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/>
          <a:lstStyle>
            <a:lvl1pPr>
              <a:defRPr sz="4000" b="0" i="0" cap="none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25">
            <a:extLst>
              <a:ext uri="{FF2B5EF4-FFF2-40B4-BE49-F238E27FC236}">
                <a16:creationId xmlns:a16="http://schemas.microsoft.com/office/drawing/2014/main" id="{53171709-8C36-5340-96E4-15BFD4E007E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26">
            <a:extLst>
              <a:ext uri="{FF2B5EF4-FFF2-40B4-BE49-F238E27FC236}">
                <a16:creationId xmlns:a16="http://schemas.microsoft.com/office/drawing/2014/main" id="{F11C1170-E892-434D-A516-BF30ACCDB6D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3C0543-2E09-6642-8708-544A506219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9" name="Footer Placeholder 27">
            <a:extLst>
              <a:ext uri="{FF2B5EF4-FFF2-40B4-BE49-F238E27FC236}">
                <a16:creationId xmlns:a16="http://schemas.microsoft.com/office/drawing/2014/main" id="{C52D1CD9-20F5-0743-86F9-29F1FA46C99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</a:p>
        </p:txBody>
      </p:sp>
    </p:spTree>
    <p:extLst>
      <p:ext uri="{BB962C8B-B14F-4D97-AF65-F5344CB8AC3E}">
        <p14:creationId xmlns:p14="http://schemas.microsoft.com/office/powerpoint/2010/main" val="1973230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AF97AC5-CD55-F746-8358-C0A719D823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9650" y="612775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45F5EF4-EA6C-3C4B-90E3-F2A6C893F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612775"/>
            <a:ext cx="20510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EFCF326-A0C5-284C-9490-06D67F9F37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0E35E72-5F8F-B043-8A2D-58E0336DAC1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0589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3">
            <a:extLst>
              <a:ext uri="{FF2B5EF4-FFF2-40B4-BE49-F238E27FC236}">
                <a16:creationId xmlns:a16="http://schemas.microsoft.com/office/drawing/2014/main" id="{87469726-CE42-9149-80CF-563D095BF41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5FF6129-CD18-CB4D-8485-AA9343A646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4" name="Slide Number Placeholder 22">
            <a:extLst>
              <a:ext uri="{FF2B5EF4-FFF2-40B4-BE49-F238E27FC236}">
                <a16:creationId xmlns:a16="http://schemas.microsoft.com/office/drawing/2014/main" id="{E1DE654B-E62C-3A40-9279-28FE6ACCA9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B4F317-62D1-A246-ABB8-6897286045D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351295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B56273D2-221A-234C-B5A9-87FE042318A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919A4C78-2222-A94B-8B44-6A18B2AB7F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641BB032-4DF1-B14F-8146-8EAA69E35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9A8D4B-A000-0442-9396-C48C62B5957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70499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13">
            <a:extLst>
              <a:ext uri="{FF2B5EF4-FFF2-40B4-BE49-F238E27FC236}">
                <a16:creationId xmlns:a16="http://schemas.microsoft.com/office/drawing/2014/main" id="{D30802FE-7508-9242-9EB9-E4076CFF2E8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143750" y="-27384"/>
            <a:ext cx="957263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2">
            <a:extLst>
              <a:ext uri="{FF2B5EF4-FFF2-40B4-BE49-F238E27FC236}">
                <a16:creationId xmlns:a16="http://schemas.microsoft.com/office/drawing/2014/main" id="{845691EA-8DB0-3D45-BA97-9212D2D49D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257800" y="-27384"/>
            <a:ext cx="183515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Mentor DCN 802.1-18-0015-00-ICne</a:t>
            </a:r>
            <a:endParaRPr lang="en-US" dirty="0"/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104BF063-9EF6-D648-ADCA-8959EFD6B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174038" y="1588"/>
            <a:ext cx="762000" cy="36671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07AD2D-1A12-D346-9B0A-52E14484E9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56269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3" name="Rounded Rectangle 32">
            <a:extLst>
              <a:ext uri="{FF2B5EF4-FFF2-40B4-BE49-F238E27FC236}">
                <a16:creationId xmlns:a16="http://schemas.microsoft.com/office/drawing/2014/main" id="{DDF6E961-4871-4998-9CF8-4F2DF1A40049}"/>
              </a:ext>
            </a:extLst>
          </p:cNvPr>
          <p:cNvSpPr/>
          <p:nvPr/>
        </p:nvSpPr>
        <p:spPr bwMode="white">
          <a:xfrm>
            <a:off x="5407025" y="496888"/>
            <a:ext cx="3063875" cy="28575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 useBgFill="1">
        <p:nvSpPr>
          <p:cNvPr id="34" name="Rounded Rectangle 33">
            <a:extLst>
              <a:ext uri="{FF2B5EF4-FFF2-40B4-BE49-F238E27FC236}">
                <a16:creationId xmlns:a16="http://schemas.microsoft.com/office/drawing/2014/main" id="{8D1D5F66-1F34-495E-AA27-47F3FD6DACB1}"/>
              </a:ext>
            </a:extLst>
          </p:cNvPr>
          <p:cNvSpPr/>
          <p:nvPr/>
        </p:nvSpPr>
        <p:spPr bwMode="white">
          <a:xfrm>
            <a:off x="7373938" y="588963"/>
            <a:ext cx="1600200" cy="3651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7E5C306-66A6-474D-BB7A-4CF879740D3E}"/>
              </a:ext>
            </a:extLst>
          </p:cNvPr>
          <p:cNvSpPr/>
          <p:nvPr/>
        </p:nvSpPr>
        <p:spPr bwMode="invGray">
          <a:xfrm>
            <a:off x="9085263" y="-1588"/>
            <a:ext cx="57150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D1DAB8B-8150-4C19-B269-0314D897C70C}"/>
              </a:ext>
            </a:extLst>
          </p:cNvPr>
          <p:cNvSpPr/>
          <p:nvPr/>
        </p:nvSpPr>
        <p:spPr bwMode="invGray">
          <a:xfrm>
            <a:off x="9043988" y="-1588"/>
            <a:ext cx="28575" cy="620713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EA8355C1-2975-4AEB-BD33-0F8C41963C0E}"/>
              </a:ext>
            </a:extLst>
          </p:cNvPr>
          <p:cNvSpPr/>
          <p:nvPr/>
        </p:nvSpPr>
        <p:spPr bwMode="invGray">
          <a:xfrm>
            <a:off x="9024938" y="-1588"/>
            <a:ext cx="9525" cy="620713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084A2132-BE4C-4CF7-A027-DD1BCB968E14}"/>
              </a:ext>
            </a:extLst>
          </p:cNvPr>
          <p:cNvSpPr/>
          <p:nvPr/>
        </p:nvSpPr>
        <p:spPr bwMode="invGray">
          <a:xfrm>
            <a:off x="8975725" y="-1588"/>
            <a:ext cx="26988" cy="620713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39" name="Rectangle 38">
            <a:extLst>
              <a:ext uri="{FF2B5EF4-FFF2-40B4-BE49-F238E27FC236}">
                <a16:creationId xmlns:a16="http://schemas.microsoft.com/office/drawing/2014/main" id="{5257930B-E886-4665-B22E-D9AD6B1CACA4}"/>
              </a:ext>
            </a:extLst>
          </p:cNvPr>
          <p:cNvSpPr/>
          <p:nvPr/>
        </p:nvSpPr>
        <p:spPr bwMode="invGray">
          <a:xfrm>
            <a:off x="8915400" y="0"/>
            <a:ext cx="55563" cy="585788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40E02D1-A63B-48B0-BC5D-130247A56DAF}"/>
              </a:ext>
            </a:extLst>
          </p:cNvPr>
          <p:cNvSpPr/>
          <p:nvPr/>
        </p:nvSpPr>
        <p:spPr bwMode="invGray">
          <a:xfrm>
            <a:off x="8874125" y="0"/>
            <a:ext cx="7938" cy="585788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>
              <a:solidFill>
                <a:srgbClr val="FFFFFF"/>
              </a:solidFill>
              <a:cs typeface="Arial" pitchFamily="34" charset="0"/>
            </a:endParaRPr>
          </a:p>
        </p:txBody>
      </p:sp>
      <p:sp>
        <p:nvSpPr>
          <p:cNvPr id="1039" name="Title Placeholder 21">
            <a:extLst>
              <a:ext uri="{FF2B5EF4-FFF2-40B4-BE49-F238E27FC236}">
                <a16:creationId xmlns:a16="http://schemas.microsoft.com/office/drawing/2014/main" id="{970F9C20-5EA0-EB4A-8286-910A3D2CC541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1143000"/>
            <a:ext cx="82296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40" name="Text Placeholder 12">
            <a:extLst>
              <a:ext uri="{FF2B5EF4-FFF2-40B4-BE49-F238E27FC236}">
                <a16:creationId xmlns:a16="http://schemas.microsoft.com/office/drawing/2014/main" id="{8D37A393-DEE3-AC4D-AA55-3BAE18CF4CC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2249488"/>
            <a:ext cx="82296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A2C5710C-CE52-E045-9B47-6D8D00154F41}"/>
              </a:ext>
            </a:extLst>
          </p:cNvPr>
          <p:cNvSpPr txBox="1"/>
          <p:nvPr userDrawn="1"/>
        </p:nvSpPr>
        <p:spPr>
          <a:xfrm>
            <a:off x="8605769" y="6488668"/>
            <a:ext cx="4667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fld id="{AA38668A-DD39-1948-AF7D-C6AF7747B778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76" r:id="rId1"/>
    <p:sldLayoutId id="2147484377" r:id="rId2"/>
    <p:sldLayoutId id="2147484378" r:id="rId3"/>
    <p:sldLayoutId id="2147484370" r:id="rId4"/>
    <p:sldLayoutId id="2147484379" r:id="rId5"/>
    <p:sldLayoutId id="2147484380" r:id="rId6"/>
    <p:sldLayoutId id="2147484371" r:id="rId7"/>
    <p:sldLayoutId id="2147484372" r:id="rId8"/>
    <p:sldLayoutId id="2147484373" r:id="rId9"/>
    <p:sldLayoutId id="2147484374" r:id="rId10"/>
    <p:sldLayoutId id="2147484375" r:id="rId11"/>
    <p:sldLayoutId id="2147484381" r:id="rId12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Trebuchet MS" pitchFamily="34" charset="0"/>
        </a:defRPr>
      </a:lvl9pPr>
    </p:titleStyle>
    <p:bodyStyle>
      <a:lvl1pPr marL="365125" indent="-255588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7225" indent="-246063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Font typeface="Georgia" panose="02040502050405020303" pitchFamily="18" charset="0"/>
        <a:buChar char="▫"/>
        <a:defRPr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2338" indent="-21907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2" charset="2"/>
        <a:buChar char=""/>
        <a:defRPr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13" indent="-200025" algn="l" rtl="0" eaLnBrk="0" fontAlgn="base" hangingPunct="0">
        <a:spcBef>
          <a:spcPts val="300"/>
        </a:spcBef>
        <a:spcAft>
          <a:spcPct val="0"/>
        </a:spcAft>
        <a:buClr>
          <a:schemeClr val="accent1"/>
        </a:buClr>
        <a:buFont typeface="Wingdings 2" pitchFamily="2" charset="2"/>
        <a:buChar char=""/>
        <a:defRPr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063" indent="-182563" algn="l" rtl="0" eaLnBrk="0" fontAlgn="base" hangingPunct="0">
        <a:spcBef>
          <a:spcPts val="300"/>
        </a:spcBef>
        <a:spcAft>
          <a:spcPct val="0"/>
        </a:spcAft>
        <a:buClr>
          <a:srgbClr val="A04DA3"/>
        </a:buClr>
        <a:buFont typeface="Georgia" panose="02040502050405020303" pitchFamily="18" charset="0"/>
        <a:buChar char="▫"/>
        <a:defRPr sz="2000" kern="1200">
          <a:solidFill>
            <a:srgbClr val="A04DA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glenn.parsons@ericsson.com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roger@ethair.net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1.ieee802.org/nendica-ella/" TargetMode="External"/><Relationship Id="rId2" Type="http://schemas.openxmlformats.org/officeDocument/2006/relationships/hyperlink" Target="https://1.ieee802.org/nendica-ctf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1.ieee802.org/802-nendica-plenary-2022-07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>
            <a:extLst>
              <a:ext uri="{FF2B5EF4-FFF2-40B4-BE49-F238E27FC236}">
                <a16:creationId xmlns:a16="http://schemas.microsoft.com/office/drawing/2014/main" id="{1F197DA4-077B-2A48-8328-54A71EBD2592}"/>
              </a:ext>
            </a:extLst>
          </p:cNvPr>
          <p:cNvSpPr txBox="1">
            <a:spLocks/>
          </p:cNvSpPr>
          <p:nvPr/>
        </p:nvSpPr>
        <p:spPr bwMode="auto">
          <a:xfrm>
            <a:off x="395288" y="4437112"/>
            <a:ext cx="8209160" cy="22566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64008" indent="0" algn="l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None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2"/>
              </a:buClr>
              <a:buFont typeface="Georgia" panose="02040502050405020303" pitchFamily="18" charset="0"/>
              <a:buNone/>
              <a:defRPr sz="2600" kern="1200">
                <a:solidFill>
                  <a:schemeClr val="accent2"/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2" charset="2"/>
              <a:buNone/>
              <a:defRPr sz="24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chemeClr val="accent1"/>
              </a:buClr>
              <a:buFont typeface="Wingdings 2" pitchFamily="2" charset="2"/>
              <a:buNone/>
              <a:defRPr sz="2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None/>
              <a:defRPr sz="2000" kern="1200">
                <a:solidFill>
                  <a:srgbClr val="A04DA3"/>
                </a:solidFill>
                <a:latin typeface="+mn-lt"/>
                <a:ea typeface="+mn-ea"/>
                <a:cs typeface="+mn-cs"/>
              </a:defRPr>
            </a:lvl5pPr>
            <a:lvl6pPr marL="22860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8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6pPr>
            <a:lvl7pPr marL="27432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6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7pPr>
            <a:lvl8pPr marL="32004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500" kern="120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8pPr>
            <a:lvl9pPr marL="3657600" indent="0" algn="ctr" rtl="0" eaLnBrk="1" latinLnBrk="0" hangingPunct="1">
              <a:spcBef>
                <a:spcPts val="300"/>
              </a:spcBef>
              <a:buClr>
                <a:schemeClr val="accent3"/>
              </a:buClr>
              <a:buFont typeface="Georgia"/>
              <a:buNone/>
              <a:defRPr kumimoji="0" sz="1400" kern="1200" baseline="0">
                <a:solidFill>
                  <a:schemeClr val="accent3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63500" eaLnBrk="1" hangingPunct="1">
              <a:lnSpc>
                <a:spcPct val="70000"/>
              </a:lnSpc>
            </a:pPr>
            <a:r>
              <a:rPr lang="en-US" altLang="en-US" dirty="0"/>
              <a:t>Roger Marks</a:t>
            </a:r>
          </a:p>
          <a:p>
            <a:pPr marL="63500" eaLnBrk="1" hangingPunct="1">
              <a:lnSpc>
                <a:spcPct val="70000"/>
              </a:lnSpc>
            </a:pPr>
            <a:r>
              <a:rPr lang="en-US" altLang="en-US" dirty="0"/>
              <a:t>(EthAirNet Associates)</a:t>
            </a:r>
            <a:endParaRPr lang="en-US" altLang="en-US" sz="2000" dirty="0">
              <a:hlinkClick r:id="rId3"/>
            </a:endParaRPr>
          </a:p>
          <a:p>
            <a:pPr marL="63500" eaLnBrk="1" hangingPunct="1">
              <a:lnSpc>
                <a:spcPct val="70000"/>
              </a:lnSpc>
            </a:pPr>
            <a:r>
              <a:rPr lang="en-US" altLang="en-US" sz="1800" dirty="0">
                <a:hlinkClick r:id="rId4"/>
              </a:rPr>
              <a:t>roger@ethair.net</a:t>
            </a:r>
            <a:endParaRPr lang="en-US" altLang="en-US" sz="1800" dirty="0"/>
          </a:p>
          <a:p>
            <a:pPr marL="63500" eaLnBrk="1" hangingPunct="1">
              <a:lnSpc>
                <a:spcPct val="70000"/>
              </a:lnSpc>
            </a:pPr>
            <a:br>
              <a:rPr lang="en-US" altLang="en-US" sz="1000" dirty="0"/>
            </a:br>
            <a:r>
              <a:rPr lang="en-US" altLang="en-US" sz="1600" dirty="0"/>
              <a:t>+1 802 capable</a:t>
            </a:r>
          </a:p>
          <a:p>
            <a:pPr marL="63500" eaLnBrk="1" hangingPunct="1">
              <a:lnSpc>
                <a:spcPct val="70000"/>
              </a:lnSpc>
            </a:pPr>
            <a:endParaRPr lang="en-US" altLang="en-US" dirty="0"/>
          </a:p>
          <a:p>
            <a:pPr marL="63500" eaLnBrk="1" hangingPunct="1">
              <a:lnSpc>
                <a:spcPct val="70000"/>
              </a:lnSpc>
            </a:pPr>
            <a:r>
              <a:rPr lang="en-US" altLang="en-US" dirty="0"/>
              <a:t>13 July 2022</a:t>
            </a:r>
          </a:p>
          <a:p>
            <a:pPr marL="63500" eaLnBrk="1" hangingPunct="1">
              <a:lnSpc>
                <a:spcPct val="70000"/>
              </a:lnSpc>
            </a:pPr>
            <a:endParaRPr lang="en-US" altLang="en-US" dirty="0"/>
          </a:p>
        </p:txBody>
      </p:sp>
      <p:sp>
        <p:nvSpPr>
          <p:cNvPr id="9" name="Slide Number Placeholder 3">
            <a:extLst>
              <a:ext uri="{FF2B5EF4-FFF2-40B4-BE49-F238E27FC236}">
                <a16:creationId xmlns:a16="http://schemas.microsoft.com/office/drawing/2014/main" id="{1D680D24-7FE4-8543-984A-DCFFCC2F51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xfrm>
            <a:off x="8320088" y="1588"/>
            <a:ext cx="747712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05EB3E7-8745-5341-AC2D-EBF38C76EDB7}" type="slidenum">
              <a:rPr lang="en-US" altLang="en-US" sz="1800" smtClean="0">
                <a:solidFill>
                  <a:schemeClr val="bg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800">
              <a:solidFill>
                <a:schemeClr val="bg1"/>
              </a:solidFill>
              <a:latin typeface="Arial" panose="020B0604020202020204" pitchFamily="34" charset="0"/>
            </a:endParaRPr>
          </a:p>
        </p:txBody>
      </p:sp>
      <p:sp>
        <p:nvSpPr>
          <p:cNvPr id="10" name="Footer Placeholder 1">
            <a:extLst>
              <a:ext uri="{FF2B5EF4-FFF2-40B4-BE49-F238E27FC236}">
                <a16:creationId xmlns:a16="http://schemas.microsoft.com/office/drawing/2014/main" id="{C4FF5768-287C-6E4E-888C-89E295331B58}"/>
              </a:ext>
            </a:extLst>
          </p:cNvPr>
          <p:cNvSpPr txBox="1">
            <a:spLocks/>
          </p:cNvSpPr>
          <p:nvPr/>
        </p:nvSpPr>
        <p:spPr>
          <a:xfrm>
            <a:off x="3563888" y="44624"/>
            <a:ext cx="5541031" cy="465161"/>
          </a:xfrm>
          <a:prstGeom prst="rect">
            <a:avLst/>
          </a:prstGeom>
        </p:spPr>
        <p:txBody>
          <a:bodyPr/>
          <a:lstStyle>
            <a:defPPr marL="0" marR="0" indent="0" algn="l" defTabSz="914400" rtl="0" fontAlgn="auto" latinLnBrk="1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1800" b="0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</a:defRPr>
            </a:defPPr>
            <a:lvl1pPr marL="0" marR="0" indent="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1pPr>
            <a:lvl2pPr marL="0" marR="0" indent="228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2pPr>
            <a:lvl3pPr marL="0" marR="0" indent="457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3pPr>
            <a:lvl4pPr marL="0" marR="0" indent="685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4pPr>
            <a:lvl5pPr marL="0" marR="0" indent="9144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5pPr>
            <a:lvl6pPr marL="0" marR="0" indent="11430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6pPr>
            <a:lvl7pPr marL="0" marR="0" indent="13716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7pPr>
            <a:lvl8pPr marL="0" marR="0" indent="16002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8pPr>
            <a:lvl9pPr marL="0" marR="0" indent="1828800" algn="ctr" defTabSz="584200" rtl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kumimoji="0" sz="2400" b="1" i="0" u="none" strike="noStrike" cap="none" spc="0" normalizeH="0" baseline="0">
                <a:ln>
                  <a:noFill/>
                </a:ln>
                <a:solidFill>
                  <a:srgbClr val="000000"/>
                </a:solidFill>
                <a:effectLst/>
                <a:uFillTx/>
                <a:latin typeface="Helvetica Neue"/>
                <a:ea typeface="Helvetica Neue"/>
                <a:cs typeface="Helvetica Neue"/>
                <a:sym typeface="Helvetica Neue"/>
              </a:defRPr>
            </a:lvl9pPr>
          </a:lstStyle>
          <a:p>
            <a:pPr algn="r">
              <a:defRPr/>
            </a:pPr>
            <a:r>
              <a:rPr lang="en-US" sz="1400" dirty="0"/>
              <a:t>Mentor DCN 802.1-22-0033-01</a:t>
            </a: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BDD9083D-7086-9040-B68A-A8C012D4E6E3}"/>
              </a:ext>
            </a:extLst>
          </p:cNvPr>
          <p:cNvSpPr txBox="1">
            <a:spLocks/>
          </p:cNvSpPr>
          <p:nvPr/>
        </p:nvSpPr>
        <p:spPr bwMode="auto">
          <a:xfrm>
            <a:off x="251520" y="620688"/>
            <a:ext cx="8816280" cy="11521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000">
                <a:solidFill>
                  <a:schemeClr val="tx2"/>
                </a:solidFill>
                <a:latin typeface="Trebuchet MS" pitchFamily="34" charset="0"/>
              </a:defRPr>
            </a:lvl9pPr>
          </a:lstStyle>
          <a:p>
            <a:pPr eaLnBrk="1" hangingPunct="1"/>
            <a:r>
              <a:rPr lang="en-US" dirty="0"/>
              <a:t>Nendica Status Report, July 2022</a:t>
            </a:r>
            <a:endParaRPr lang="en-US" alt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22F0C13-735B-F07E-A6C7-33FA369D6AAF}"/>
              </a:ext>
            </a:extLst>
          </p:cNvPr>
          <p:cNvSpPr txBox="1"/>
          <p:nvPr/>
        </p:nvSpPr>
        <p:spPr>
          <a:xfrm>
            <a:off x="683568" y="2636912"/>
            <a:ext cx="214244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en-US" dirty="0"/>
              <a:t>Rev. 1: 2022-07-13</a:t>
            </a:r>
          </a:p>
          <a:p>
            <a:r>
              <a:rPr lang="en-US" altLang="en-US" dirty="0"/>
              <a:t>Rev. 0: 2022-07-05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7DDF354F-B15E-A144-BF40-50A357FB4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3528" y="44624"/>
            <a:ext cx="8612510" cy="936104"/>
          </a:xfrm>
        </p:spPr>
        <p:txBody>
          <a:bodyPr/>
          <a:lstStyle/>
          <a:p>
            <a:pPr eaLnBrk="1" hangingPunct="1"/>
            <a:r>
              <a:rPr lang="en-CA" altLang="en-US" sz="3600" dirty="0"/>
              <a:t>Nendica Meetings since March Plenary</a:t>
            </a:r>
          </a:p>
        </p:txBody>
      </p:sp>
      <p:sp>
        <p:nvSpPr>
          <p:cNvPr id="23554" name="Content Placeholder 2">
            <a:extLst>
              <a:ext uri="{FF2B5EF4-FFF2-40B4-BE49-F238E27FC236}">
                <a16:creationId xmlns:a16="http://schemas.microsoft.com/office/drawing/2014/main" id="{59F4E084-1667-9A4D-9FE3-5575AF5A6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974182"/>
            <a:ext cx="8229600" cy="5299124"/>
          </a:xfrm>
        </p:spPr>
        <p:txBody>
          <a:bodyPr/>
          <a:lstStyle/>
          <a:p>
            <a:pPr>
              <a:tabLst>
                <a:tab pos="7772400" algn="l"/>
              </a:tabLst>
            </a:pPr>
            <a:r>
              <a:rPr lang="en-US" sz="2200" dirty="0"/>
              <a:t>Meeting almost each Thursday (09:00-11:00 ET)</a:t>
            </a:r>
          </a:p>
          <a:p>
            <a:pPr>
              <a:tabLst>
                <a:tab pos="7772400" algn="l"/>
              </a:tabLst>
            </a:pPr>
            <a:r>
              <a:rPr lang="en-US" sz="2200" dirty="0"/>
              <a:t>Authorized to add ad </a:t>
            </a:r>
            <a:r>
              <a:rPr lang="en-US" sz="2200" dirty="0" err="1"/>
              <a:t>hocs</a:t>
            </a:r>
            <a:r>
              <a:rPr lang="en-US" sz="2200" dirty="0"/>
              <a:t> if necessary</a:t>
            </a:r>
          </a:p>
          <a:p>
            <a:pPr>
              <a:tabLst>
                <a:tab pos="7772400" algn="l"/>
              </a:tabLst>
            </a:pPr>
            <a:r>
              <a:rPr lang="en-US" sz="2200" dirty="0"/>
              <a:t>24 meetings since March 802 Plenary</a:t>
            </a:r>
          </a:p>
        </p:txBody>
      </p:sp>
      <p:sp>
        <p:nvSpPr>
          <p:cNvPr id="23557" name="Slide Number Placeholder 7">
            <a:extLst>
              <a:ext uri="{FF2B5EF4-FFF2-40B4-BE49-F238E27FC236}">
                <a16:creationId xmlns:a16="http://schemas.microsoft.com/office/drawing/2014/main" id="{4D501E56-76FC-7E44-AD0F-8BCBA8093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8B000D0-3218-154D-BCE4-4B494D63452F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2" name="Table 2">
            <a:extLst>
              <a:ext uri="{FF2B5EF4-FFF2-40B4-BE49-F238E27FC236}">
                <a16:creationId xmlns:a16="http://schemas.microsoft.com/office/drawing/2014/main" id="{F5CCC3F6-3E50-4B48-BCFF-652FC281183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02617127"/>
              </p:ext>
            </p:extLst>
          </p:nvPr>
        </p:nvGraphicFramePr>
        <p:xfrm>
          <a:off x="781754" y="2295354"/>
          <a:ext cx="2255163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4961">
                  <a:extLst>
                    <a:ext uri="{9D8B030D-6E8A-4147-A177-3AD203B41FA5}">
                      <a16:colId xmlns:a16="http://schemas.microsoft.com/office/drawing/2014/main" val="4264830408"/>
                    </a:ext>
                  </a:extLst>
                </a:gridCol>
                <a:gridCol w="810202">
                  <a:extLst>
                    <a:ext uri="{9D8B030D-6E8A-4147-A177-3AD203B41FA5}">
                      <a16:colId xmlns:a16="http://schemas.microsoft.com/office/drawing/2014/main" val="16526068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Att.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5212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2022-03-10</a:t>
                      </a:r>
                      <a:endParaRPr lang="en-US" dirty="0">
                        <a:effectLst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27</a:t>
                      </a:r>
                      <a:endParaRPr lang="en-US" dirty="0"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00561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2022-03-24</a:t>
                      </a:r>
                      <a:endParaRPr lang="en-US" dirty="0">
                        <a:effectLst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15</a:t>
                      </a:r>
                      <a:endParaRPr lang="en-US" dirty="0"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4022380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2022-04-07</a:t>
                      </a:r>
                      <a:endParaRPr lang="en-US" dirty="0">
                        <a:effectLst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19</a:t>
                      </a:r>
                      <a:endParaRPr lang="en-US" dirty="0"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064640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2022-04-14</a:t>
                      </a:r>
                      <a:endParaRPr lang="en-US" dirty="0">
                        <a:effectLst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12</a:t>
                      </a:r>
                      <a:endParaRPr lang="en-US" dirty="0"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821941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2022-04-20*</a:t>
                      </a:r>
                      <a:endParaRPr lang="en-US" dirty="0">
                        <a:effectLst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66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533321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2022-04-21</a:t>
                      </a:r>
                      <a:endParaRPr lang="en-US" dirty="0">
                        <a:effectLst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18</a:t>
                      </a:r>
                      <a:endParaRPr lang="en-US" dirty="0"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636174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2022-04-27*</a:t>
                      </a:r>
                      <a:endParaRPr lang="en-US" dirty="0">
                        <a:effectLst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52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42170392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2022-04-28</a:t>
                      </a:r>
                      <a:endParaRPr lang="en-US" dirty="0">
                        <a:effectLst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19</a:t>
                      </a:r>
                      <a:endParaRPr lang="en-US" dirty="0"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09006185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B6313509-0DB5-8544-930F-A135BD88DD4F}"/>
              </a:ext>
            </a:extLst>
          </p:cNvPr>
          <p:cNvSpPr txBox="1"/>
          <p:nvPr/>
        </p:nvSpPr>
        <p:spPr>
          <a:xfrm>
            <a:off x="1628680" y="5900301"/>
            <a:ext cx="564770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*Cut-Through Forwarding, Joint with IEEE 802.3 NEA</a:t>
            </a:r>
          </a:p>
          <a:p>
            <a:r>
              <a:rPr lang="en-US" dirty="0"/>
              <a:t>#Cut-Through Forwarding focus, Nendica only</a:t>
            </a:r>
          </a:p>
        </p:txBody>
      </p:sp>
      <p:graphicFrame>
        <p:nvGraphicFramePr>
          <p:cNvPr id="8" name="Table 2">
            <a:extLst>
              <a:ext uri="{FF2B5EF4-FFF2-40B4-BE49-F238E27FC236}">
                <a16:creationId xmlns:a16="http://schemas.microsoft.com/office/drawing/2014/main" id="{6EA9F061-BE26-A62A-7492-6AF87012C5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6351174"/>
              </p:ext>
            </p:extLst>
          </p:nvPr>
        </p:nvGraphicFramePr>
        <p:xfrm>
          <a:off x="3324949" y="2323688"/>
          <a:ext cx="2255163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4961">
                  <a:extLst>
                    <a:ext uri="{9D8B030D-6E8A-4147-A177-3AD203B41FA5}">
                      <a16:colId xmlns:a16="http://schemas.microsoft.com/office/drawing/2014/main" val="4264830408"/>
                    </a:ext>
                  </a:extLst>
                </a:gridCol>
                <a:gridCol w="810202">
                  <a:extLst>
                    <a:ext uri="{9D8B030D-6E8A-4147-A177-3AD203B41FA5}">
                      <a16:colId xmlns:a16="http://schemas.microsoft.com/office/drawing/2014/main" val="16526068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Att.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5212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2022-05-04*</a:t>
                      </a:r>
                      <a:endParaRPr lang="en-US" dirty="0"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34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00561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</a:rPr>
                        <a:t>2022-05-05</a:t>
                      </a:r>
                      <a:endParaRPr lang="en-US" dirty="0">
                        <a:effectLst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16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508846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2022-05-12</a:t>
                      </a:r>
                      <a:endParaRPr lang="en-US" dirty="0"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29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4022380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2022-05-20#</a:t>
                      </a:r>
                      <a:endParaRPr lang="en-US" dirty="0"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9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064640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2022-05-26</a:t>
                      </a:r>
                      <a:endParaRPr lang="en-US" dirty="0"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9</a:t>
                      </a:r>
                      <a:endParaRPr lang="en-US" dirty="0"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821941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2022-05-27#</a:t>
                      </a:r>
                      <a:endParaRPr lang="en-US" dirty="0"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8</a:t>
                      </a:r>
                      <a:endParaRPr lang="en-US" dirty="0"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636174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2022-06-01*</a:t>
                      </a:r>
                      <a:endParaRPr lang="en-US" dirty="0"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35</a:t>
                      </a:r>
                      <a:endParaRPr lang="en-US" dirty="0"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09006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2022-06-02</a:t>
                      </a:r>
                      <a:endParaRPr lang="en-US" dirty="0"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16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95702249"/>
                  </a:ext>
                </a:extLst>
              </a:tr>
            </a:tbl>
          </a:graphicData>
        </a:graphic>
      </p:graphicFrame>
      <p:graphicFrame>
        <p:nvGraphicFramePr>
          <p:cNvPr id="9" name="Table 2">
            <a:extLst>
              <a:ext uri="{FF2B5EF4-FFF2-40B4-BE49-F238E27FC236}">
                <a16:creationId xmlns:a16="http://schemas.microsoft.com/office/drawing/2014/main" id="{C7720C44-2DB1-EAE1-4F42-73C528F60BD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92053246"/>
              </p:ext>
            </p:extLst>
          </p:nvPr>
        </p:nvGraphicFramePr>
        <p:xfrm>
          <a:off x="5989245" y="2295354"/>
          <a:ext cx="2255163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4961">
                  <a:extLst>
                    <a:ext uri="{9D8B030D-6E8A-4147-A177-3AD203B41FA5}">
                      <a16:colId xmlns:a16="http://schemas.microsoft.com/office/drawing/2014/main" val="4264830408"/>
                    </a:ext>
                  </a:extLst>
                </a:gridCol>
                <a:gridCol w="810202">
                  <a:extLst>
                    <a:ext uri="{9D8B030D-6E8A-4147-A177-3AD203B41FA5}">
                      <a16:colId xmlns:a16="http://schemas.microsoft.com/office/drawing/2014/main" val="165260686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Date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/>
                        <a:t>Att.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9521263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2022-06-08*</a:t>
                      </a:r>
                      <a:endParaRPr lang="en-US" dirty="0"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35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289691063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2022-06-09</a:t>
                      </a:r>
                      <a:endParaRPr lang="en-US" dirty="0"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14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0056142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2022-06-16</a:t>
                      </a:r>
                      <a:endParaRPr lang="en-US" dirty="0"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13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4022380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2022-06-22*</a:t>
                      </a:r>
                      <a:endParaRPr lang="en-US" dirty="0"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43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06464054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2022-06-23</a:t>
                      </a:r>
                      <a:endParaRPr lang="en-US" dirty="0"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19</a:t>
                      </a:r>
                      <a:endParaRPr lang="en-US" dirty="0"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8219413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2022-06-29*</a:t>
                      </a:r>
                      <a:endParaRPr lang="en-US" dirty="0"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34</a:t>
                      </a:r>
                      <a:endParaRPr lang="en-US" dirty="0"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6361740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2022-06-30</a:t>
                      </a:r>
                      <a:endParaRPr lang="en-US" dirty="0"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18</a:t>
                      </a:r>
                      <a:endParaRPr lang="en-US" dirty="0"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3090061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rgbClr val="000000"/>
                          </a:solidFill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2022-07-07</a:t>
                      </a:r>
                      <a:endParaRPr lang="en-US" dirty="0">
                        <a:effectLst/>
                        <a:latin typeface="Helvetica Neue" panose="02000503000000020004" pitchFamily="2" charset="0"/>
                        <a:ea typeface="Helvetica Neue" panose="02000503000000020004" pitchFamily="2" charset="0"/>
                        <a:cs typeface="Helvetica Neue" panose="02000503000000020004" pitchFamily="2" charset="0"/>
                      </a:endParaRPr>
                    </a:p>
                  </a:txBody>
                  <a:tcPr marL="38100" marR="38100" marT="38100" marB="38100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>
                          <a:effectLst/>
                          <a:latin typeface="Helvetica Neue" panose="02000503000000020004" pitchFamily="2" charset="0"/>
                          <a:ea typeface="Helvetica Neue" panose="02000503000000020004" pitchFamily="2" charset="0"/>
                          <a:cs typeface="Helvetica Neue" panose="02000503000000020004" pitchFamily="2" charset="0"/>
                        </a:rPr>
                        <a:t>13</a:t>
                      </a:r>
                    </a:p>
                  </a:txBody>
                  <a:tcPr marL="38100" marR="38100" marT="38100" marB="38100"/>
                </a:tc>
                <a:extLst>
                  <a:ext uri="{0D108BD9-81ED-4DB2-BD59-A6C34878D82A}">
                    <a16:rowId xmlns:a16="http://schemas.microsoft.com/office/drawing/2014/main" val="1957022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18212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Content Placeholder 2">
            <a:extLst>
              <a:ext uri="{FF2B5EF4-FFF2-40B4-BE49-F238E27FC236}">
                <a16:creationId xmlns:a16="http://schemas.microsoft.com/office/drawing/2014/main" id="{59F4E084-1667-9A4D-9FE3-5575AF5A62F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204" y="1340768"/>
            <a:ext cx="8229600" cy="5159991"/>
          </a:xfrm>
        </p:spPr>
        <p:txBody>
          <a:bodyPr/>
          <a:lstStyle/>
          <a:p>
            <a:pPr>
              <a:tabLst>
                <a:tab pos="7772400" algn="l"/>
              </a:tabLst>
            </a:pPr>
            <a:r>
              <a:rPr lang="en-US" altLang="en-US" sz="2000" dirty="0"/>
              <a:t>Study Item: “Cut-Through Forwarding in Bridges and Bridged Networks [CTF]”</a:t>
            </a:r>
          </a:p>
          <a:p>
            <a:pPr lvl="1">
              <a:tabLst>
                <a:tab pos="7772400" algn="l"/>
              </a:tabLst>
            </a:pPr>
            <a:r>
              <a:rPr lang="en-US" altLang="en-US" sz="1600" dirty="0">
                <a:hlinkClick r:id="rId2"/>
              </a:rPr>
              <a:t>https://1.ieee802.org/nendica-ctf/</a:t>
            </a:r>
            <a:endParaRPr lang="en-US" altLang="en-US" sz="1600" dirty="0"/>
          </a:p>
          <a:p>
            <a:pPr lvl="1">
              <a:tabLst>
                <a:tab pos="7772400" algn="l"/>
              </a:tabLst>
            </a:pPr>
            <a:r>
              <a:rPr lang="en-US" altLang="en-US" sz="1800" dirty="0"/>
              <a:t>Helped initiate submittal of PAR 802.1DU for March</a:t>
            </a:r>
          </a:p>
          <a:p>
            <a:pPr lvl="1">
              <a:tabLst>
                <a:tab pos="7772400" algn="l"/>
              </a:tabLst>
            </a:pPr>
            <a:r>
              <a:rPr lang="en-US" altLang="en-US" sz="1800" dirty="0"/>
              <a:t>Ongoing discussion with 802.3 NEA and 802.1 TSN</a:t>
            </a:r>
          </a:p>
          <a:p>
            <a:pPr>
              <a:tabLst>
                <a:tab pos="7772400" algn="l"/>
              </a:tabLst>
            </a:pPr>
            <a:r>
              <a:rPr lang="en-US" altLang="en-US" sz="2000" dirty="0"/>
              <a:t>Study Item: “Evolved Link Layer Architecture [ELLA]”</a:t>
            </a:r>
          </a:p>
          <a:p>
            <a:pPr lvl="1">
              <a:tabLst>
                <a:tab pos="7772400" algn="l"/>
              </a:tabLst>
            </a:pPr>
            <a:r>
              <a:rPr lang="en-US" altLang="en-US" sz="1600" dirty="0">
                <a:hlinkClick r:id="rId3"/>
              </a:rPr>
              <a:t>https://1.ieee802.org/nendica-ella/</a:t>
            </a:r>
            <a:endParaRPr lang="en-US" altLang="en-US" sz="1600" dirty="0"/>
          </a:p>
          <a:p>
            <a:pPr lvl="1">
              <a:tabLst>
                <a:tab pos="7772400" algn="l"/>
              </a:tabLst>
            </a:pPr>
            <a:r>
              <a:rPr lang="en-US" altLang="en-US" sz="1800" dirty="0"/>
              <a:t>Helped initiate revision PAR for IEEE Std 802</a:t>
            </a:r>
          </a:p>
          <a:p>
            <a:pPr lvl="1">
              <a:tabLst>
                <a:tab pos="7772400" algn="l"/>
              </a:tabLst>
            </a:pPr>
            <a:r>
              <a:rPr lang="en-US" altLang="en-US" sz="1800" dirty="0"/>
              <a:t>amendment concepts under discussion</a:t>
            </a:r>
          </a:p>
          <a:p>
            <a:pPr>
              <a:tabLst>
                <a:tab pos="7772400" algn="l"/>
              </a:tabLst>
            </a:pPr>
            <a:r>
              <a:rPr lang="en-US" altLang="en-US" sz="2000" dirty="0"/>
              <a:t>Study Item: “Forwarding of Fieldbus CPF 12 on 802.1 Bridges [CPF12]”</a:t>
            </a:r>
            <a:endParaRPr lang="en-US" altLang="en-US" sz="1800" dirty="0"/>
          </a:p>
          <a:p>
            <a:pPr lvl="1">
              <a:tabLst>
                <a:tab pos="7772400" algn="l"/>
              </a:tabLst>
            </a:pPr>
            <a:r>
              <a:rPr lang="en-US" altLang="en-US" sz="1800" dirty="0"/>
              <a:t>Initiated June 2022</a:t>
            </a:r>
          </a:p>
          <a:p>
            <a:pPr lvl="1">
              <a:tabLst>
                <a:tab pos="7772400" algn="l"/>
              </a:tabLst>
            </a:pPr>
            <a:r>
              <a:rPr lang="en-US" altLang="en-US" sz="1800" dirty="0"/>
              <a:t>following multiple presentations</a:t>
            </a:r>
          </a:p>
          <a:p>
            <a:pPr marL="109537" indent="0">
              <a:buNone/>
              <a:tabLst>
                <a:tab pos="7772400" algn="l"/>
              </a:tabLst>
            </a:pPr>
            <a:endParaRPr lang="en-US" altLang="en-US" sz="2000" dirty="0"/>
          </a:p>
        </p:txBody>
      </p:sp>
      <p:sp>
        <p:nvSpPr>
          <p:cNvPr id="23553" name="Title 1">
            <a:extLst>
              <a:ext uri="{FF2B5EF4-FFF2-40B4-BE49-F238E27FC236}">
                <a16:creationId xmlns:a16="http://schemas.microsoft.com/office/drawing/2014/main" id="{7DDF354F-B15E-A144-BF40-50A357FB4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745" y="-2799"/>
            <a:ext cx="8612510" cy="936104"/>
          </a:xfrm>
        </p:spPr>
        <p:txBody>
          <a:bodyPr/>
          <a:lstStyle/>
          <a:p>
            <a:pPr eaLnBrk="1" hangingPunct="1"/>
            <a:r>
              <a:rPr lang="en-CA" altLang="en-US" sz="3600" dirty="0"/>
              <a:t>Nendica Activity since March Plenary</a:t>
            </a:r>
          </a:p>
        </p:txBody>
      </p:sp>
      <p:sp>
        <p:nvSpPr>
          <p:cNvPr id="23557" name="Slide Number Placeholder 7">
            <a:extLst>
              <a:ext uri="{FF2B5EF4-FFF2-40B4-BE49-F238E27FC236}">
                <a16:creationId xmlns:a16="http://schemas.microsoft.com/office/drawing/2014/main" id="{4D501E56-76FC-7E44-AD0F-8BCBA8093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88B000D0-3218-154D-BCE4-4B494D63452F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3084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id="{EAAF3AE1-3D7E-6F4C-A416-6FDB0DADDA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648072"/>
          </a:xfrm>
        </p:spPr>
        <p:txBody>
          <a:bodyPr/>
          <a:lstStyle/>
          <a:p>
            <a:pPr eaLnBrk="1" hangingPunct="1"/>
            <a:r>
              <a:rPr lang="en-US" altLang="en-US" dirty="0"/>
              <a:t>Nendica Session Review, July 2022</a:t>
            </a:r>
          </a:p>
        </p:txBody>
      </p:sp>
      <p:sp>
        <p:nvSpPr>
          <p:cNvPr id="28674" name="Content Placeholder 2">
            <a:extLst>
              <a:ext uri="{FF2B5EF4-FFF2-40B4-BE49-F238E27FC236}">
                <a16:creationId xmlns:a16="http://schemas.microsoft.com/office/drawing/2014/main" id="{8A7BEFC1-87A1-104A-8E20-C8DED6F3BF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7962" y="959582"/>
            <a:ext cx="8478838" cy="5781786"/>
          </a:xfrm>
        </p:spPr>
        <p:txBody>
          <a:bodyPr/>
          <a:lstStyle/>
          <a:p>
            <a:pPr eaLnBrk="1" hangingPunct="1"/>
            <a:r>
              <a:rPr lang="en-US" altLang="en-US" sz="2000" dirty="0"/>
              <a:t>Agenda</a:t>
            </a:r>
          </a:p>
          <a:p>
            <a:pPr lvl="1" eaLnBrk="1" hangingPunct="1"/>
            <a:r>
              <a:rPr lang="en-US" altLang="en-US" sz="2000" dirty="0">
                <a:hlinkClick r:id="rId2"/>
              </a:rPr>
              <a:t>https://1.ieee802.org/802-nendica-plenary-2022-07/</a:t>
            </a:r>
            <a:endParaRPr lang="en-US" altLang="en-US" sz="2000" dirty="0"/>
          </a:p>
          <a:p>
            <a:pPr eaLnBrk="1" hangingPunct="1"/>
            <a:r>
              <a:rPr lang="en-US" altLang="en-US" sz="2400" dirty="0"/>
              <a:t>Tuesday 19:30-21:30 ET</a:t>
            </a:r>
          </a:p>
          <a:p>
            <a:pPr lvl="1" eaLnBrk="1" hangingPunct="1"/>
            <a:r>
              <a:rPr lang="en-US" altLang="en-US" sz="2000" dirty="0"/>
              <a:t>Cut-Through Forwarding Study Item</a:t>
            </a:r>
          </a:p>
          <a:p>
            <a:pPr lvl="2" eaLnBrk="1" hangingPunct="1"/>
            <a:r>
              <a:rPr lang="en-US" altLang="en-US" sz="2000" dirty="0"/>
              <a:t>discussion on way forward toward possible PAR </a:t>
            </a:r>
            <a:r>
              <a:rPr lang="en-US" altLang="en-US" sz="2000" dirty="0" err="1"/>
              <a:t>presubmittal</a:t>
            </a:r>
            <a:r>
              <a:rPr lang="en-US" altLang="en-US" sz="2000" dirty="0"/>
              <a:t> for November 2022 IEEE 802 Plenary Session </a:t>
            </a:r>
          </a:p>
          <a:p>
            <a:pPr eaLnBrk="1" hangingPunct="1"/>
            <a:r>
              <a:rPr lang="en-US" altLang="en-US" sz="2400" dirty="0"/>
              <a:t>Thursday 08:00-10:00 ET</a:t>
            </a:r>
          </a:p>
          <a:p>
            <a:pPr lvl="1" eaLnBrk="1" hangingPunct="1"/>
            <a:r>
              <a:rPr lang="en-US" altLang="en-US" sz="2000" dirty="0"/>
              <a:t>CPF12 Study Item</a:t>
            </a:r>
          </a:p>
          <a:p>
            <a:pPr lvl="2" eaLnBrk="1" hangingPunct="1"/>
            <a:r>
              <a:rPr lang="en-US" altLang="en-US" sz="2000" dirty="0"/>
              <a:t>Update on trademark issue</a:t>
            </a:r>
          </a:p>
          <a:p>
            <a:pPr lvl="1" eaLnBrk="1" hangingPunct="1"/>
            <a:r>
              <a:rPr lang="en-US" altLang="en-US" sz="2000" dirty="0"/>
              <a:t>ELLA Study Item</a:t>
            </a:r>
          </a:p>
          <a:p>
            <a:pPr lvl="2" eaLnBrk="1" hangingPunct="1"/>
            <a:r>
              <a:rPr lang="en-US" altLang="en-US" sz="2000" dirty="0"/>
              <a:t>Reviewed results of IEEE 802 Technical Plenary of July 11</a:t>
            </a:r>
          </a:p>
          <a:p>
            <a:pPr lvl="1" eaLnBrk="1" hangingPunct="1"/>
            <a:r>
              <a:rPr lang="en-US" altLang="en-US" sz="2000" dirty="0"/>
              <a:t>CTF Study Item</a:t>
            </a:r>
          </a:p>
          <a:p>
            <a:pPr lvl="2" eaLnBrk="1" hangingPunct="1"/>
            <a:r>
              <a:rPr lang="en-US" altLang="en-US" sz="1800" dirty="0"/>
              <a:t>continued discussion</a:t>
            </a:r>
          </a:p>
          <a:p>
            <a:pPr lvl="1" eaLnBrk="1" hangingPunct="1"/>
            <a:r>
              <a:rPr lang="en-US" altLang="en-US" sz="2000" dirty="0"/>
              <a:t>Agreed on motion for future meetings</a:t>
            </a:r>
          </a:p>
          <a:p>
            <a:pPr lvl="1" eaLnBrk="1" hangingPunct="1"/>
            <a:r>
              <a:rPr lang="en-US" altLang="en-US" sz="2000" dirty="0"/>
              <a:t>Finalized Nendica Status Report</a:t>
            </a:r>
          </a:p>
          <a:p>
            <a:pPr eaLnBrk="1" hangingPunct="1"/>
            <a:r>
              <a:rPr lang="en-US" altLang="en-US" sz="2000" dirty="0"/>
              <a:t>Jessy </a:t>
            </a:r>
            <a:r>
              <a:rPr lang="en-US" altLang="en-US" sz="2000" dirty="0" err="1"/>
              <a:t>Rouyer</a:t>
            </a:r>
            <a:r>
              <a:rPr lang="en-US" altLang="en-US" sz="2000" dirty="0"/>
              <a:t> chaired both meetings</a:t>
            </a:r>
          </a:p>
          <a:p>
            <a:pPr marL="109537" indent="0" eaLnBrk="1" hangingPunct="1">
              <a:buNone/>
            </a:pPr>
            <a:endParaRPr lang="en-US" altLang="en-US" sz="2000" dirty="0"/>
          </a:p>
        </p:txBody>
      </p:sp>
      <p:sp>
        <p:nvSpPr>
          <p:cNvPr id="28677" name="Slide Number Placeholder 5">
            <a:extLst>
              <a:ext uri="{FF2B5EF4-FFF2-40B4-BE49-F238E27FC236}">
                <a16:creationId xmlns:a16="http://schemas.microsoft.com/office/drawing/2014/main" id="{B1AD260A-CB97-AF40-9BCF-C3F07A24DB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•"/>
              <a:defRPr sz="2800">
                <a:solidFill>
                  <a:schemeClr val="tx1"/>
                </a:solidFill>
                <a:latin typeface="Georgia" panose="02040502050405020303" pitchFamily="18" charset="0"/>
              </a:defRPr>
            </a:lvl1pPr>
            <a:lvl2pPr marL="742950" indent="-285750">
              <a:spcBef>
                <a:spcPts val="300"/>
              </a:spcBef>
              <a:buClr>
                <a:schemeClr val="accent2"/>
              </a:buClr>
              <a:buFont typeface="Georgia" panose="02040502050405020303" pitchFamily="18" charset="0"/>
              <a:buChar char="▫"/>
              <a:defRPr sz="2600">
                <a:solidFill>
                  <a:schemeClr val="accent2"/>
                </a:solidFill>
                <a:latin typeface="Georgia" panose="02040502050405020303" pitchFamily="18" charset="0"/>
              </a:defRPr>
            </a:lvl2pPr>
            <a:lvl3pPr marL="11430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400">
                <a:solidFill>
                  <a:schemeClr val="accent1"/>
                </a:solidFill>
                <a:latin typeface="Georgia" panose="02040502050405020303" pitchFamily="18" charset="0"/>
              </a:defRPr>
            </a:lvl3pPr>
            <a:lvl4pPr marL="1600200" indent="-228600">
              <a:spcBef>
                <a:spcPts val="300"/>
              </a:spcBef>
              <a:buClr>
                <a:schemeClr val="accent1"/>
              </a:buClr>
              <a:buFont typeface="Wingdings 2" pitchFamily="2" charset="2"/>
              <a:buChar char=""/>
              <a:defRPr sz="2200">
                <a:solidFill>
                  <a:schemeClr val="accent1"/>
                </a:solidFill>
                <a:latin typeface="Georgia" panose="02040502050405020303" pitchFamily="18" charset="0"/>
              </a:defRPr>
            </a:lvl4pPr>
            <a:lvl5pPr marL="2057400" indent="-228600">
              <a:spcBef>
                <a:spcPts val="300"/>
              </a:spcBef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5pPr>
            <a:lvl6pPr marL="25146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6pPr>
            <a:lvl7pPr marL="29718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7pPr>
            <a:lvl8pPr marL="34290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8pPr>
            <a:lvl9pPr marL="3886200" indent="-228600" eaLnBrk="0" fontAlgn="base" hangingPunct="0">
              <a:spcBef>
                <a:spcPts val="300"/>
              </a:spcBef>
              <a:spcAft>
                <a:spcPct val="0"/>
              </a:spcAft>
              <a:buClr>
                <a:srgbClr val="A04DA3"/>
              </a:buClr>
              <a:buFont typeface="Georgia" panose="02040502050405020303" pitchFamily="18" charset="0"/>
              <a:buChar char="▫"/>
              <a:defRPr sz="2000">
                <a:solidFill>
                  <a:srgbClr val="A04DA3"/>
                </a:solidFill>
                <a:latin typeface="Georgia" panose="02040502050405020303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F5CEC015-9072-D340-948E-B986E3DEA128}" type="slidenum">
              <a:rPr lang="en-US" altLang="en-US" sz="1800" smtClean="0">
                <a:solidFill>
                  <a:srgbClr val="FFFFFF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800">
              <a:solidFill>
                <a:srgbClr val="FFFFFF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6181294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433</TotalTime>
  <Words>332</Words>
  <Application>Microsoft Macintosh PowerPoint</Application>
  <PresentationFormat>On-screen Show (4:3)</PresentationFormat>
  <Paragraphs>103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Georgia</vt:lpstr>
      <vt:lpstr>Helvetica Neue</vt:lpstr>
      <vt:lpstr>Trebuchet MS</vt:lpstr>
      <vt:lpstr>Wingdings 2</vt:lpstr>
      <vt:lpstr>Urban</vt:lpstr>
      <vt:lpstr>PowerPoint Presentation</vt:lpstr>
      <vt:lpstr>Nendica Meetings since March Plenary</vt:lpstr>
      <vt:lpstr>Nendica Activity since March Plenary</vt:lpstr>
      <vt:lpstr>Nendica Session Review, July 2022</vt:lpstr>
    </vt:vector>
  </TitlesOfParts>
  <Company>Ericsson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ITU SC</dc:title>
  <dc:creator>epargle</dc:creator>
  <cp:keywords>No Restrictions</cp:keywords>
  <cp:lastModifiedBy>Roger Marks</cp:lastModifiedBy>
  <cp:revision>496</cp:revision>
  <cp:lastPrinted>2022-07-05T17:05:51Z</cp:lastPrinted>
  <dcterms:created xsi:type="dcterms:W3CDTF">2013-11-15T16:17:16Z</dcterms:created>
  <dcterms:modified xsi:type="dcterms:W3CDTF">2022-07-13T23:11:01Z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72156b37-93b3-4536-949a-f3c82521375d</vt:lpwstr>
  </property>
  <property fmtid="{D5CDD505-2E9C-101B-9397-08002B2CF9AE}" pid="3" name="DellClassification">
    <vt:lpwstr>No Restrictions</vt:lpwstr>
  </property>
  <property fmtid="{D5CDD505-2E9C-101B-9397-08002B2CF9AE}" pid="4" name="DellSubLabels">
    <vt:lpwstr/>
  </property>
  <property fmtid="{D5CDD505-2E9C-101B-9397-08002B2CF9AE}" pid="5" name="UpdateProcess">
    <vt:lpwstr>End</vt:lpwstr>
  </property>
</Properties>
</file>