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54" r:id="rId2"/>
    <p:sldMasterId id="2147483656" r:id="rId3"/>
  </p:sldMasterIdLst>
  <p:notesMasterIdLst>
    <p:notesMasterId r:id="rId14"/>
  </p:notesMasterIdLst>
  <p:handoutMasterIdLst>
    <p:handoutMasterId r:id="rId15"/>
  </p:handoutMasterIdLst>
  <p:sldIdLst>
    <p:sldId id="708" r:id="rId4"/>
    <p:sldId id="3318" r:id="rId5"/>
    <p:sldId id="3319" r:id="rId6"/>
    <p:sldId id="3326" r:id="rId7"/>
    <p:sldId id="3329" r:id="rId8"/>
    <p:sldId id="3330" r:id="rId9"/>
    <p:sldId id="3325" r:id="rId10"/>
    <p:sldId id="3323" r:id="rId11"/>
    <p:sldId id="3327" r:id="rId12"/>
    <p:sldId id="1218" r:id="rId13"/>
  </p:sldIdLst>
  <p:sldSz cx="12195175" cy="6858000"/>
  <p:notesSz cx="7099300" cy="10234613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宋体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orient="horz">
          <p15:clr>
            <a:srgbClr val="A4A3A4"/>
          </p15:clr>
        </p15:guide>
        <p15:guide id="3" orient="horz" pos="2840">
          <p15:clr>
            <a:srgbClr val="A4A3A4"/>
          </p15:clr>
        </p15:guide>
        <p15:guide id="4" pos="7243">
          <p15:clr>
            <a:srgbClr val="A4A3A4"/>
          </p15:clr>
        </p15:guide>
        <p15:guide id="5" pos="4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aohuajie" initials="B" lastIdx="1" clrIdx="0"/>
  <p:cmAuthor id="2" name="Zhuangyan (Yan)" initials="Z(" lastIdx="7" clrIdx="1"/>
  <p:cmAuthor id="3" name="Lvyunping (Lily)" initials="L(" lastIdx="8" clrIdx="2">
    <p:extLst>
      <p:ext uri="{19B8F6BF-5375-455C-9EA6-DF929625EA0E}">
        <p15:presenceInfo xmlns:p15="http://schemas.microsoft.com/office/powerpoint/2012/main" userId="S-1-5-21-147214757-305610072-1517763936-42880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DAE3F3"/>
    <a:srgbClr val="E2F0D9"/>
    <a:srgbClr val="FBE5D6"/>
    <a:srgbClr val="FFF2CC"/>
    <a:srgbClr val="FFDA94"/>
    <a:srgbClr val="98AAD9"/>
    <a:srgbClr val="ACCF9C"/>
    <a:srgbClr val="F8CBAD"/>
    <a:srgbClr val="AFABAB"/>
    <a:srgbClr val="5193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浅色样式 1 - 强调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344D84-9AFB-497E-A393-DC336BA19D2E}" styleName="中度样式 3 - 强调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浅色样式 2 - 强调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505E3EF-67EA-436B-97B2-0124C06EBD24}" styleName="中度样式 4 - 强调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32" autoAdjust="0"/>
    <p:restoredTop sz="94408" autoAdjust="0"/>
  </p:normalViewPr>
  <p:slideViewPr>
    <p:cSldViewPr showGuides="1">
      <p:cViewPr varScale="1">
        <p:scale>
          <a:sx n="104" d="100"/>
          <a:sy n="104" d="100"/>
        </p:scale>
        <p:origin x="462" y="102"/>
      </p:cViewPr>
      <p:guideLst>
        <p:guide orient="horz" pos="572"/>
        <p:guide orient="horz"/>
        <p:guide orient="horz" pos="2840"/>
        <p:guide pos="7243"/>
        <p:guide pos="439"/>
      </p:guideLst>
    </p:cSldViewPr>
  </p:slideViewPr>
  <p:outlineViewPr>
    <p:cViewPr>
      <p:scale>
        <a:sx n="33" d="100"/>
        <a:sy n="33" d="100"/>
      </p:scale>
      <p:origin x="0" y="259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666"/>
    </p:cViewPr>
  </p:sorterViewPr>
  <p:notesViewPr>
    <p:cSldViewPr showGuides="1">
      <p:cViewPr>
        <p:scale>
          <a:sx n="400" d="100"/>
          <a:sy n="400" d="100"/>
        </p:scale>
        <p:origin x="-4212" y="-447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294" y="0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fld id="{FD6B2986-D06E-4F3C-B19C-CC0A0E2B9416}" type="datetimeFigureOut">
              <a:rPr lang="zh-CN" altLang="en-US"/>
              <a:t>2022/6/1</a:t>
            </a:fld>
            <a:endParaRPr lang="en-US" altLang="zh-CN"/>
          </a:p>
        </p:txBody>
      </p:sp>
      <p:sp>
        <p:nvSpPr>
          <p:cNvPr id="2273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273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294" y="9721106"/>
            <a:ext cx="3076363" cy="511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eaLnBrk="0" hangingPunct="0">
              <a:defRPr sz="1300">
                <a:ea typeface="宋体" pitchFamily="2" charset="-122"/>
              </a:defRPr>
            </a:lvl1pPr>
          </a:lstStyle>
          <a:p>
            <a:pPr>
              <a:defRPr/>
            </a:pPr>
            <a:fld id="{4B569440-9C1A-4A13-B530-46C3A9E17375}" type="slidenum">
              <a:rPr lang="zh-CN" altLang="en-US"/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354846815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3D85C468-BF0A-42A6-89F4-65D40F1D5FB7}" type="datetimeFigureOut">
              <a:rPr lang="zh-CN" altLang="en-US" smtClean="0"/>
              <a:t>2022/6/1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8113" y="768350"/>
            <a:ext cx="682307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99FAA1EF-8E06-44DC-AF61-79E3BDBECD7C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43831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https://www.ieee802.org/1/files/public/docs2022/new-Schlechter-Common-TSN-0222-v01.pdf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7326F3-4732-B74B-9C70-D0992466E499}" type="slidenum">
              <a:rPr lang="en-US" smtClean="0">
                <a:solidFill>
                  <a:prstClr val="black"/>
                </a:solidFill>
              </a:rPr>
              <a:t>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13614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7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0" name="Rectangle 8"/>
          <p:cNvSpPr>
            <a:spLocks noGrp="1" noChangeArrowheads="1"/>
          </p:cNvSpPr>
          <p:nvPr>
            <p:ph type="ctrTitle" sz="quarter"/>
          </p:nvPr>
        </p:nvSpPr>
        <p:spPr>
          <a:xfrm>
            <a:off x="914645" y="2195520"/>
            <a:ext cx="7321339" cy="1158875"/>
          </a:xfrm>
          <a:prstGeom prst="rect">
            <a:avLst/>
          </a:prstGeom>
        </p:spPr>
        <p:txBody>
          <a:bodyPr lIns="78086" tIns="39042" rIns="78086" bIns="39042"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11536997" y="6306796"/>
            <a:ext cx="142106" cy="55120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defTabSz="890270" fontAlgn="auto">
              <a:spcBef>
                <a:spcPts val="0"/>
              </a:spcBef>
              <a:spcAft>
                <a:spcPts val="0"/>
              </a:spcAft>
              <a:defRPr/>
            </a:pPr>
            <a:fld id="{C3837181-38C6-AD4F-B8BA-B444770388BB}" type="slidenum">
              <a:rPr lang="en-US" sz="975" smtClean="0">
                <a:solidFill>
                  <a:srgbClr val="1D1D1B"/>
                </a:solidFill>
                <a:latin typeface="微软雅黑"/>
                <a:ea typeface="微软雅黑"/>
                <a:cs typeface="Arial" panose="020B0604020202020204" pitchFamily="34" charset="0"/>
              </a:rPr>
              <a:t>‹#›</a:t>
            </a:fld>
            <a:endParaRPr lang="en-US" sz="975" dirty="0">
              <a:solidFill>
                <a:srgbClr val="1D1D1B"/>
              </a:solidFill>
              <a:latin typeface="微软雅黑"/>
              <a:ea typeface="微软雅黑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652" y="160340"/>
            <a:ext cx="11499850" cy="792163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ea typeface="黑体" pitchFamily="49" charset="-122"/>
                <a:cs typeface="Arial" panose="020B0604020202020204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  <p:sp>
        <p:nvSpPr>
          <p:cNvPr id="4" name="内容占位符 2"/>
          <p:cNvSpPr>
            <a:spLocks noGrp="1"/>
          </p:cNvSpPr>
          <p:nvPr>
            <p:ph idx="1" hasCustomPrompt="1"/>
          </p:nvPr>
        </p:nvSpPr>
        <p:spPr>
          <a:xfrm>
            <a:off x="520700" y="1104901"/>
            <a:ext cx="11480800" cy="5021269"/>
          </a:xfrm>
          <a:prstGeom prst="rect">
            <a:avLst/>
          </a:prstGeom>
        </p:spPr>
        <p:txBody>
          <a:bodyPr/>
          <a:lstStyle>
            <a:lvl1pPr>
              <a:lnSpc>
                <a:spcPct val="130000"/>
              </a:lnSpc>
              <a:buFont typeface="Wingdings" panose="05000000000000000000" pitchFamily="2" charset="2"/>
              <a:buChar char="Ø"/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lnSpc>
                <a:spcPct val="130000"/>
              </a:lnSpc>
              <a:buFont typeface="Wingdings" panose="05000000000000000000" pitchFamily="2" charset="2"/>
              <a:buChar char="p"/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lnSpc>
                <a:spcPct val="130000"/>
              </a:lnSpc>
              <a:buFont typeface="Wingdings" panose="05000000000000000000" pitchFamily="2" charset="2"/>
              <a:buChar char="ü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lnSpc>
                <a:spcPct val="13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lnSpc>
                <a:spcPct val="130000"/>
              </a:lnSpc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CN" alt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，一项大型内容和两项小型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29954" y="1600205"/>
            <a:ext cx="5276107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quarter" idx="2" hasCustomPrompt="1"/>
          </p:nvPr>
        </p:nvSpPr>
        <p:spPr>
          <a:xfrm>
            <a:off x="6309315" y="1600220"/>
            <a:ext cx="5276107" cy="21859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内容占位符 4"/>
          <p:cNvSpPr>
            <a:spLocks noGrp="1"/>
          </p:cNvSpPr>
          <p:nvPr>
            <p:ph sz="quarter" idx="3" hasCustomPrompt="1"/>
          </p:nvPr>
        </p:nvSpPr>
        <p:spPr>
          <a:xfrm>
            <a:off x="6309315" y="3938604"/>
            <a:ext cx="5276107" cy="218757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标题 1"/>
          <p:cNvSpPr>
            <a:spLocks noGrp="1"/>
          </p:cNvSpPr>
          <p:nvPr>
            <p:ph type="title"/>
          </p:nvPr>
        </p:nvSpPr>
        <p:spPr>
          <a:xfrm>
            <a:off x="431801" y="44440"/>
            <a:ext cx="10755313" cy="782457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探索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 hasCustomPrompt="1"/>
          </p:nvPr>
        </p:nvSpPr>
        <p:spPr>
          <a:xfrm>
            <a:off x="898879" y="907093"/>
            <a:ext cx="6558955" cy="690255"/>
          </a:xfrm>
          <a:prstGeom prst="rect">
            <a:avLst/>
          </a:prstGeom>
          <a:ln>
            <a:noFill/>
            <a:prstDash val="dash"/>
          </a:ln>
        </p:spPr>
        <p:txBody>
          <a:bodyPr lIns="0" tIns="0" rIns="0" bIns="0" anchor="t">
            <a:normAutofit/>
          </a:bodyPr>
          <a:lstStyle>
            <a:lvl1pPr algn="l">
              <a:defRPr sz="3200" b="0" i="0">
                <a:solidFill>
                  <a:schemeClr val="tx1"/>
                </a:solidFill>
                <a:latin typeface="Microsoft YaHei" panose="020B0503020204020204" pitchFamily="34" charset="-122"/>
                <a:ea typeface="Microsoft YaHei" panose="020B0503020204020204" pitchFamily="34" charset="-122"/>
              </a:defRPr>
            </a:lvl1pPr>
          </a:lstStyle>
          <a:p>
            <a:r>
              <a:rPr lang="zh-CN" altLang="en-US" dirty="0"/>
              <a:t>单击此处添加标题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929139" y="1949372"/>
            <a:ext cx="6534991" cy="643926"/>
          </a:xfrm>
          <a:prstGeom prst="rect">
            <a:avLst/>
          </a:prstGeom>
        </p:spPr>
        <p:txBody>
          <a:bodyPr lIns="0" tIns="0" rIns="0" bIns="0"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 lvl="0"/>
            <a:r>
              <a:rPr lang="zh-CN" altLang="en-US" dirty="0"/>
              <a:t>单击此处添加文本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ntents page">
    <p:bg>
      <p:bgPr>
        <a:solidFill>
          <a:srgbClr val="EBEB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1041676" y="1842050"/>
            <a:ext cx="5005587" cy="2989030"/>
          </a:xfrm>
          <a:prstGeom prst="rect">
            <a:avLst/>
          </a:prstGeom>
        </p:spPr>
        <p:txBody>
          <a:bodyPr lIns="0" tIns="90000" bIns="90000"/>
          <a:lstStyle>
            <a:lvl1pPr marL="318770" indent="-309245">
              <a:buFont typeface="+mj-lt"/>
              <a:buAutoNum type="arabicPeriod"/>
              <a:defRPr sz="2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9525" indent="0">
              <a:buFont typeface="+mj-lt"/>
              <a:buNone/>
              <a:defRPr sz="2200"/>
            </a:lvl2pPr>
            <a:lvl3pPr marL="9525" indent="0">
              <a:buFont typeface="+mj-lt"/>
              <a:buNone/>
              <a:defRPr sz="2200"/>
            </a:lvl3pPr>
            <a:lvl4pPr marL="9525" indent="0">
              <a:buFont typeface="+mj-lt"/>
              <a:buNone/>
              <a:defRPr sz="2200"/>
            </a:lvl4pPr>
            <a:lvl5pPr marL="9525" indent="0">
              <a:buFont typeface="+mj-lt"/>
              <a:buNone/>
              <a:defRPr sz="2200"/>
            </a:lvl5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文本框 16"/>
          <p:cNvSpPr txBox="1"/>
          <p:nvPr userDrawn="1"/>
        </p:nvSpPr>
        <p:spPr>
          <a:xfrm>
            <a:off x="918797" y="707688"/>
            <a:ext cx="22378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rgbClr val="1D1D1A"/>
                </a:solidFill>
                <a:effectLst/>
                <a:uLnTx/>
                <a:uFillTx/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Contents</a:t>
            </a:r>
            <a:endParaRPr kumimoji="1" lang="zh-CN" altLang="en-US" sz="3635" b="0" i="0" u="none" strike="noStrike" kern="1200" cap="none" spc="0" normalizeH="0" baseline="0" noProof="0" dirty="0">
              <a:ln>
                <a:noFill/>
              </a:ln>
              <a:solidFill>
                <a:srgbClr val="1D1D1A"/>
              </a:solidFill>
              <a:effectLst/>
              <a:uLnTx/>
              <a:uFillTx/>
              <a:latin typeface="Arial" panose="020B0604020202020204" pitchFamily="34" charset="0"/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结束页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4137326" y="3001642"/>
            <a:ext cx="3920523" cy="854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 fontAlgn="auto">
              <a:spcBef>
                <a:spcPts val="0"/>
              </a:spcBef>
              <a:spcAft>
                <a:spcPts val="0"/>
              </a:spcAft>
            </a:pPr>
            <a:r>
              <a:rPr lang="en-US" sz="4800" dirty="0">
                <a:solidFill>
                  <a:srgbClr val="1D1D1A"/>
                </a:solidFill>
                <a:latin typeface="Arial" panose="020B0604020202020204"/>
                <a:ea typeface="+mn-ea"/>
              </a:rPr>
              <a:t>Thank you.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对象 4" hidden="1"/>
          <p:cNvGraphicFramePr>
            <a:graphicFrameLocks noChangeAspect="1"/>
          </p:cNvGraphicFramePr>
          <p:nvPr userDrawn="1">
            <p:custDataLst>
              <p:tags r:id="rId8"/>
            </p:custDataLst>
          </p:nvPr>
        </p:nvGraphicFramePr>
        <p:xfrm>
          <a:off x="1591" y="1588"/>
          <a:ext cx="1587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" name="think-cell 幻灯片" r:id="rId9" imgW="0" imgH="0" progId="TCLayout.ActiveDocument.1">
                  <p:embed/>
                </p:oleObj>
              </mc:Choice>
              <mc:Fallback>
                <p:oleObj name="think-cell 幻灯片" r:id="rId9" imgW="0" imgH="0" progId="TCLayout.ActiveDocument.1">
                  <p:embed/>
                  <p:pic>
                    <p:nvPicPr>
                      <p:cNvPr id="0" name="图片 1705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91" y="1588"/>
                        <a:ext cx="1587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516073" y="260355"/>
            <a:ext cx="11163030" cy="539749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/>
          <a:p>
            <a:r>
              <a:rPr lang="zh-CN" altLang="en-US" dirty="0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516073" y="908054"/>
            <a:ext cx="11163030" cy="540067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</p:txBody>
      </p:sp>
      <p:sp>
        <p:nvSpPr>
          <p:cNvPr id="11" name="TextBox 3"/>
          <p:cNvSpPr txBox="1"/>
          <p:nvPr userDrawn="1"/>
        </p:nvSpPr>
        <p:spPr>
          <a:xfrm>
            <a:off x="11536997" y="6306796"/>
            <a:ext cx="142106" cy="551204"/>
          </a:xfrm>
          <a:prstGeom prst="rect">
            <a:avLst/>
          </a:prstGeom>
          <a:noFill/>
        </p:spPr>
        <p:txBody>
          <a:bodyPr wrap="none" lIns="0" tIns="0" rIns="0" bIns="0" rtlCol="0" anchor="ctr">
            <a:noAutofit/>
          </a:bodyPr>
          <a:lstStyle/>
          <a:p>
            <a:pPr defTabSz="890270" fontAlgn="auto">
              <a:spcBef>
                <a:spcPts val="0"/>
              </a:spcBef>
              <a:spcAft>
                <a:spcPts val="0"/>
              </a:spcAft>
              <a:defRPr/>
            </a:pPr>
            <a:fld id="{C3837181-38C6-AD4F-B8BA-B444770388BB}" type="slidenum">
              <a:rPr lang="en-US" sz="975" smtClean="0">
                <a:solidFill>
                  <a:srgbClr val="1D1D1B"/>
                </a:solidFill>
                <a:latin typeface="微软雅黑"/>
                <a:ea typeface="微软雅黑"/>
                <a:cs typeface="Arial" panose="020B0604020202020204" pitchFamily="34" charset="0"/>
              </a:rPr>
              <a:t>‹#›</a:t>
            </a:fld>
            <a:endParaRPr lang="en-US" sz="975" dirty="0">
              <a:solidFill>
                <a:srgbClr val="1D1D1B"/>
              </a:solidFill>
              <a:latin typeface="微软雅黑"/>
              <a:ea typeface="微软雅黑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7970" indent="-267970" algn="l" defTabSz="914400" rtl="0" eaLnBrk="1" latinLnBrk="0" hangingPunct="1">
        <a:lnSpc>
          <a:spcPct val="130000"/>
        </a:lnSpc>
        <a:spcBef>
          <a:spcPts val="0"/>
        </a:spcBef>
        <a:spcAft>
          <a:spcPts val="400"/>
        </a:spcAft>
        <a:buClr>
          <a:schemeClr val="tx1">
            <a:lumMod val="50000"/>
            <a:lumOff val="50000"/>
          </a:schemeClr>
        </a:buClr>
        <a:buSzPct val="100000"/>
        <a:buFont typeface="Wingdings 2" panose="05020102010507070707" pitchFamily="18" charset="2"/>
        <a:buChar char="¡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444500" indent="-175895" algn="l" defTabSz="914400" rtl="0" eaLnBrk="1" latinLnBrk="0" hangingPunct="1">
        <a:lnSpc>
          <a:spcPct val="130000"/>
        </a:lnSpc>
        <a:spcBef>
          <a:spcPts val="0"/>
        </a:spcBef>
        <a:spcAft>
          <a:spcPts val="400"/>
        </a:spcAft>
        <a:buClr>
          <a:schemeClr val="tx1">
            <a:lumMod val="50000"/>
            <a:lumOff val="50000"/>
          </a:schemeClr>
        </a:buClr>
        <a:buFont typeface="微软雅黑" panose="020B0503020204020204" pitchFamily="34" charset="-122"/>
        <a:buChar char="›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628650" indent="-184150" algn="l" defTabSz="914400" rtl="0" eaLnBrk="1" latinLnBrk="0" hangingPunct="1">
        <a:lnSpc>
          <a:spcPct val="130000"/>
        </a:lnSpc>
        <a:spcBef>
          <a:spcPts val="0"/>
        </a:spcBef>
        <a:spcAft>
          <a:spcPts val="400"/>
        </a:spcAft>
        <a:buClr>
          <a:schemeClr val="tx1">
            <a:lumMod val="50000"/>
            <a:lumOff val="50000"/>
          </a:schemeClr>
        </a:buClr>
        <a:buFont typeface="FrutigerNext LT Regular" panose="020B0503040504020204" pitchFamily="34" charset="0"/>
        <a:buChar char="»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599565" indent="-228600" algn="l" defTabSz="914400" rtl="0" eaLnBrk="1" latinLnBrk="0" hangingPunct="1">
        <a:lnSpc>
          <a:spcPct val="130000"/>
        </a:lnSpc>
        <a:spcBef>
          <a:spcPts val="500"/>
        </a:spcBef>
        <a:spcAft>
          <a:spcPts val="300"/>
        </a:spcAft>
        <a:buFont typeface="Wingdings" panose="05000000000000000000" pitchFamily="2" charset="2"/>
        <a:buChar char="n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6765" indent="-228600" algn="l" defTabSz="914400" rtl="0" eaLnBrk="1" latinLnBrk="0" hangingPunct="1">
        <a:lnSpc>
          <a:spcPct val="130000"/>
        </a:lnSpc>
        <a:spcBef>
          <a:spcPts val="500"/>
        </a:spcBef>
        <a:spcAft>
          <a:spcPts val="300"/>
        </a:spcAft>
        <a:buFont typeface="Wingdings" panose="05000000000000000000" pitchFamily="2" charset="2"/>
        <a:buChar char="n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39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165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77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493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9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1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3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565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1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633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34036" y="6402806"/>
            <a:ext cx="499664" cy="1502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l" defTabSz="89090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C3837181-38C6-AD4F-B8BA-B444770388BB}" type="slidenum">
              <a:rPr kumimoji="0" lang="en-US" sz="975" b="0" i="0" u="none" strike="noStrike" kern="1200" cap="none" spc="0" normalizeH="0" baseline="0" noProof="0" smtClean="0">
                <a:ln>
                  <a:noFill/>
                </a:ln>
                <a:solidFill>
                  <a:srgbClr val="1D1D1B"/>
                </a:solidFill>
                <a:effectLst/>
                <a:uLnTx/>
                <a:uFillTx/>
                <a:latin typeface="Arial" panose="020B0604020202020204" pitchFamily="34" charset="0"/>
                <a:ea typeface="宋体" pitchFamily="2" charset="-122"/>
                <a:cs typeface="Arial" panose="020B0604020202020204" pitchFamily="34" charset="0"/>
              </a:rPr>
              <a:t>‹#›</a:t>
            </a:fld>
            <a:endParaRPr kumimoji="0" lang="en-US" sz="975" b="0" i="0" u="none" strike="noStrike" kern="1200" cap="none" spc="0" normalizeH="0" baseline="0" noProof="0" dirty="0">
              <a:ln>
                <a:noFill/>
              </a:ln>
              <a:solidFill>
                <a:srgbClr val="1D1D1B"/>
              </a:solidFill>
              <a:effectLst/>
              <a:uLnTx/>
              <a:uFillTx/>
              <a:latin typeface="Arial" panose="020B0604020202020204" pitchFamily="34" charset="0"/>
              <a:ea typeface="宋体" pitchFamily="2" charset="-122"/>
              <a:cs typeface="Arial" panose="020B0604020202020204" pitchFamily="34" charset="0"/>
            </a:endParaRPr>
          </a:p>
        </p:txBody>
      </p:sp>
      <p:grpSp>
        <p:nvGrpSpPr>
          <p:cNvPr id="25" name="组合 24"/>
          <p:cNvGrpSpPr/>
          <p:nvPr/>
        </p:nvGrpSpPr>
        <p:grpSpPr>
          <a:xfrm>
            <a:off x="12308557" y="2949355"/>
            <a:ext cx="1888788" cy="3917264"/>
            <a:chOff x="12310160" y="2282859"/>
            <a:chExt cx="1889034" cy="4583761"/>
          </a:xfrm>
        </p:grpSpPr>
        <p:grpSp>
          <p:nvGrpSpPr>
            <p:cNvPr id="26" name="组合 25"/>
            <p:cNvGrpSpPr/>
            <p:nvPr userDrawn="1"/>
          </p:nvGrpSpPr>
          <p:grpSpPr>
            <a:xfrm>
              <a:off x="12310160" y="2282859"/>
              <a:ext cx="1889034" cy="672242"/>
              <a:chOff x="12310160" y="2227995"/>
              <a:chExt cx="1889034" cy="672242"/>
            </a:xfrm>
          </p:grpSpPr>
          <p:sp>
            <p:nvSpPr>
              <p:cNvPr id="44" name="矩形 5"/>
              <p:cNvSpPr/>
              <p:nvPr userDrawn="1"/>
            </p:nvSpPr>
            <p:spPr>
              <a:xfrm>
                <a:off x="12315635" y="2401808"/>
                <a:ext cx="911019" cy="498429"/>
              </a:xfrm>
              <a:prstGeom prst="rect">
                <a:avLst/>
              </a:prstGeom>
              <a:solidFill>
                <a:srgbClr val="C8102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kumimoji="1" lang="en-US" alt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ANTONE</a:t>
                </a: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 186C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200/16/46</a:t>
                </a:r>
              </a:p>
            </p:txBody>
          </p:sp>
          <p:sp>
            <p:nvSpPr>
              <p:cNvPr id="45" name="矩形 9"/>
              <p:cNvSpPr/>
              <p:nvPr userDrawn="1"/>
            </p:nvSpPr>
            <p:spPr>
              <a:xfrm>
                <a:off x="13288175" y="2401808"/>
                <a:ext cx="911019" cy="498429"/>
              </a:xfrm>
              <a:prstGeom prst="rect">
                <a:avLst/>
              </a:prstGeom>
              <a:solidFill>
                <a:srgbClr val="C7000B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P</a:t>
                </a:r>
                <a:r>
                  <a:rPr kumimoji="1" lang="en-US" altLang="en-US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ANTONE</a:t>
                </a: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 185C</a:t>
                </a:r>
              </a:p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199/0/11</a:t>
                </a:r>
              </a:p>
            </p:txBody>
          </p:sp>
          <p:sp>
            <p:nvSpPr>
              <p:cNvPr id="46" name="文本框 31"/>
              <p:cNvSpPr txBox="1"/>
              <p:nvPr userDrawn="1"/>
            </p:nvSpPr>
            <p:spPr>
              <a:xfrm>
                <a:off x="12310160" y="2227995"/>
                <a:ext cx="613951" cy="14405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8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D1D1A"/>
                    </a:solidFill>
                    <a:effectLst/>
                    <a:uLnTx/>
                    <a:uFillTx/>
                    <a:latin typeface="Microsoft YaHei" panose="020B0503020204020204" pitchFamily="34" charset="-122"/>
                    <a:ea typeface="Microsoft YaHei" panose="020B0503020204020204" pitchFamily="34" charset="-122"/>
                    <a:cs typeface="+mn-cs"/>
                  </a:rPr>
                  <a:t>Brand colors</a:t>
                </a:r>
                <a:endParaRPr kumimoji="1" lang="zh-CN" altLang="en-US" sz="800" b="0" i="0" u="none" strike="noStrike" kern="120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endParaRPr>
              </a:p>
            </p:txBody>
          </p:sp>
        </p:grpSp>
        <p:grpSp>
          <p:nvGrpSpPr>
            <p:cNvPr id="27" name="组合 26"/>
            <p:cNvGrpSpPr/>
            <p:nvPr userDrawn="1"/>
          </p:nvGrpSpPr>
          <p:grpSpPr>
            <a:xfrm>
              <a:off x="12315636" y="3056484"/>
              <a:ext cx="1883554" cy="3810136"/>
              <a:chOff x="12315636" y="3056484"/>
              <a:chExt cx="1883554" cy="3810136"/>
            </a:xfrm>
          </p:grpSpPr>
          <p:sp>
            <p:nvSpPr>
              <p:cNvPr id="28" name="矩形 12"/>
              <p:cNvSpPr/>
              <p:nvPr userDrawn="1"/>
            </p:nvSpPr>
            <p:spPr>
              <a:xfrm>
                <a:off x="12315640" y="3785971"/>
                <a:ext cx="885201" cy="462672"/>
              </a:xfrm>
              <a:prstGeom prst="rect">
                <a:avLst/>
              </a:prstGeom>
              <a:solidFill>
                <a:srgbClr val="EA5A4F"/>
              </a:solidFill>
              <a:ln>
                <a:solidFill>
                  <a:srgbClr val="EA5A4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234/90/79</a:t>
                </a:r>
              </a:p>
            </p:txBody>
          </p:sp>
          <p:sp>
            <p:nvSpPr>
              <p:cNvPr id="29" name="矩形 13"/>
              <p:cNvSpPr/>
              <p:nvPr userDrawn="1"/>
            </p:nvSpPr>
            <p:spPr>
              <a:xfrm>
                <a:off x="12315640" y="3259312"/>
                <a:ext cx="885201" cy="462672"/>
              </a:xfrm>
              <a:prstGeom prst="rect">
                <a:avLst/>
              </a:prstGeom>
              <a:solidFill>
                <a:srgbClr val="78000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120/0/15</a:t>
                </a:r>
              </a:p>
            </p:txBody>
          </p:sp>
          <p:sp>
            <p:nvSpPr>
              <p:cNvPr id="30" name="文本框 15"/>
              <p:cNvSpPr txBox="1"/>
              <p:nvPr userDrawn="1"/>
            </p:nvSpPr>
            <p:spPr>
              <a:xfrm>
                <a:off x="12320783" y="3056484"/>
                <a:ext cx="1221048" cy="162064"/>
              </a:xfrm>
              <a:prstGeom prst="rect">
                <a:avLst/>
              </a:prstGeom>
              <a:noFill/>
            </p:spPr>
            <p:txBody>
              <a:bodyPr wrap="square" lIns="0" tIns="0" rIns="0" bIns="0" rtlCol="0" anchor="b" anchorCtr="0">
                <a:spAutoFit/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9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1D1D1A"/>
                    </a:solidFill>
                    <a:effectLst/>
                    <a:uLnTx/>
                    <a:uFillTx/>
                    <a:latin typeface="Microsoft YaHei" panose="020B0503020204020204" pitchFamily="34" charset="-122"/>
                    <a:ea typeface="Microsoft YaHei" panose="020B0503020204020204" pitchFamily="34" charset="-122"/>
                    <a:cs typeface="+mn-cs"/>
                  </a:rPr>
                  <a:t>Supporting colors</a:t>
                </a:r>
                <a:endParaRPr kumimoji="1" lang="zh-CN" alt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1D1D1A"/>
                  </a:solidFill>
                  <a:effectLst/>
                  <a:uLnTx/>
                  <a:uFillTx/>
                  <a:latin typeface="Microsoft YaHei" panose="020B0503020204020204" pitchFamily="34" charset="-122"/>
                  <a:ea typeface="Microsoft YaHei" panose="020B0503020204020204" pitchFamily="34" charset="-122"/>
                  <a:cs typeface="+mn-cs"/>
                </a:endParaRPr>
              </a:p>
            </p:txBody>
          </p:sp>
          <p:sp>
            <p:nvSpPr>
              <p:cNvPr id="31" name="矩形 16"/>
              <p:cNvSpPr/>
              <p:nvPr userDrawn="1"/>
            </p:nvSpPr>
            <p:spPr>
              <a:xfrm>
                <a:off x="12315640" y="4836793"/>
                <a:ext cx="885201" cy="462672"/>
              </a:xfrm>
              <a:prstGeom prst="rect">
                <a:avLst/>
              </a:prstGeom>
              <a:solidFill>
                <a:srgbClr val="F8B53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248/181/60</a:t>
                </a:r>
              </a:p>
            </p:txBody>
          </p:sp>
          <p:sp>
            <p:nvSpPr>
              <p:cNvPr id="32" name="矩形 17"/>
              <p:cNvSpPr/>
              <p:nvPr userDrawn="1"/>
            </p:nvSpPr>
            <p:spPr>
              <a:xfrm>
                <a:off x="12315640" y="4319278"/>
                <a:ext cx="885201" cy="462672"/>
              </a:xfrm>
              <a:prstGeom prst="rect">
                <a:avLst/>
              </a:prstGeom>
              <a:solidFill>
                <a:srgbClr val="EB5C0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235/92/1</a:t>
                </a:r>
              </a:p>
            </p:txBody>
          </p:sp>
          <p:sp>
            <p:nvSpPr>
              <p:cNvPr id="33" name="矩形 18"/>
              <p:cNvSpPr/>
              <p:nvPr userDrawn="1"/>
            </p:nvSpPr>
            <p:spPr>
              <a:xfrm>
                <a:off x="12315636" y="5880294"/>
                <a:ext cx="911019" cy="462672"/>
              </a:xfrm>
              <a:prstGeom prst="rect">
                <a:avLst/>
              </a:prstGeom>
              <a:solidFill>
                <a:srgbClr val="89898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137/137/137</a:t>
                </a:r>
              </a:p>
            </p:txBody>
          </p:sp>
          <p:sp>
            <p:nvSpPr>
              <p:cNvPr id="34" name="矩形 19"/>
              <p:cNvSpPr/>
              <p:nvPr userDrawn="1"/>
            </p:nvSpPr>
            <p:spPr>
              <a:xfrm>
                <a:off x="12315636" y="5362779"/>
                <a:ext cx="911019" cy="462672"/>
              </a:xfrm>
              <a:prstGeom prst="rect">
                <a:avLst/>
              </a:prstGeom>
              <a:solidFill>
                <a:srgbClr val="23181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35/24/21</a:t>
                </a:r>
              </a:p>
            </p:txBody>
          </p:sp>
          <p:sp>
            <p:nvSpPr>
              <p:cNvPr id="35" name="矩形 22"/>
              <p:cNvSpPr/>
              <p:nvPr userDrawn="1"/>
            </p:nvSpPr>
            <p:spPr>
              <a:xfrm>
                <a:off x="12315636" y="6403948"/>
                <a:ext cx="911019" cy="462672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6666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221/221/221</a:t>
                </a:r>
              </a:p>
            </p:txBody>
          </p:sp>
          <p:sp>
            <p:nvSpPr>
              <p:cNvPr id="36" name="矩形 12"/>
              <p:cNvSpPr/>
              <p:nvPr userDrawn="1"/>
            </p:nvSpPr>
            <p:spPr>
              <a:xfrm>
                <a:off x="13288175" y="3785971"/>
                <a:ext cx="885201" cy="462672"/>
              </a:xfrm>
              <a:prstGeom prst="rect">
                <a:avLst/>
              </a:prstGeom>
              <a:solidFill>
                <a:srgbClr val="E98C8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233/140/128</a:t>
                </a:r>
              </a:p>
            </p:txBody>
          </p:sp>
          <p:sp>
            <p:nvSpPr>
              <p:cNvPr id="37" name="矩形 13"/>
              <p:cNvSpPr/>
              <p:nvPr userDrawn="1"/>
            </p:nvSpPr>
            <p:spPr>
              <a:xfrm>
                <a:off x="13288175" y="3259312"/>
                <a:ext cx="885201" cy="462672"/>
              </a:xfrm>
              <a:prstGeom prst="rect">
                <a:avLst/>
              </a:prstGeom>
              <a:solidFill>
                <a:srgbClr val="A72126"/>
              </a:solidFill>
              <a:ln>
                <a:solidFill>
                  <a:srgbClr val="9F000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159/0/1</a:t>
                </a:r>
              </a:p>
            </p:txBody>
          </p:sp>
          <p:sp>
            <p:nvSpPr>
              <p:cNvPr id="38" name="矩形 16"/>
              <p:cNvSpPr/>
              <p:nvPr userDrawn="1"/>
            </p:nvSpPr>
            <p:spPr>
              <a:xfrm>
                <a:off x="13288175" y="4836793"/>
                <a:ext cx="885201" cy="462672"/>
              </a:xfrm>
              <a:prstGeom prst="rect">
                <a:avLst/>
              </a:prstGeom>
              <a:solidFill>
                <a:srgbClr val="F5DC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6666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245/220/87</a:t>
                </a:r>
              </a:p>
            </p:txBody>
          </p:sp>
          <p:sp>
            <p:nvSpPr>
              <p:cNvPr id="39" name="矩形 17"/>
              <p:cNvSpPr/>
              <p:nvPr userDrawn="1"/>
            </p:nvSpPr>
            <p:spPr>
              <a:xfrm>
                <a:off x="13288175" y="4319278"/>
                <a:ext cx="885201" cy="462672"/>
              </a:xfrm>
              <a:prstGeom prst="rect">
                <a:avLst/>
              </a:prstGeom>
              <a:solidFill>
                <a:srgbClr val="F085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240/133/0</a:t>
                </a:r>
              </a:p>
            </p:txBody>
          </p:sp>
          <p:sp>
            <p:nvSpPr>
              <p:cNvPr id="40" name="矩形 18"/>
              <p:cNvSpPr/>
              <p:nvPr userDrawn="1"/>
            </p:nvSpPr>
            <p:spPr>
              <a:xfrm>
                <a:off x="13288171" y="5880294"/>
                <a:ext cx="911019" cy="462672"/>
              </a:xfrm>
              <a:prstGeom prst="rect">
                <a:avLst/>
              </a:prstGeom>
              <a:solidFill>
                <a:srgbClr val="B5B5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181/181/181</a:t>
                </a:r>
              </a:p>
            </p:txBody>
          </p:sp>
          <p:sp>
            <p:nvSpPr>
              <p:cNvPr id="42" name="矩形 19"/>
              <p:cNvSpPr/>
              <p:nvPr userDrawn="1"/>
            </p:nvSpPr>
            <p:spPr>
              <a:xfrm>
                <a:off x="13288171" y="5362779"/>
                <a:ext cx="911019" cy="462672"/>
              </a:xfrm>
              <a:prstGeom prst="rect">
                <a:avLst/>
              </a:prstGeom>
              <a:solidFill>
                <a:srgbClr val="595757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89/87/87</a:t>
                </a:r>
              </a:p>
            </p:txBody>
          </p:sp>
          <p:sp>
            <p:nvSpPr>
              <p:cNvPr id="43" name="矩形 22"/>
              <p:cNvSpPr/>
              <p:nvPr userDrawn="1"/>
            </p:nvSpPr>
            <p:spPr>
              <a:xfrm>
                <a:off x="13288171" y="6403948"/>
                <a:ext cx="911019" cy="462672"/>
              </a:xfrm>
              <a:prstGeom prst="rect">
                <a:avLst/>
              </a:prstGeom>
              <a:solidFill>
                <a:srgbClr val="FFFFFF"/>
              </a:solidFill>
              <a:ln w="6350">
                <a:solidFill>
                  <a:schemeClr val="bg1">
                    <a:lumMod val="10000"/>
                    <a:lumOff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0" tIns="0" rIns="0" bIns="0" rtlCol="0" anchor="ctr"/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r>
                  <a:rPr kumimoji="1" lang="en-US" altLang="zh-CN" sz="700" b="1" i="0" u="none" strike="noStrike" kern="1200" cap="none" spc="0" normalizeH="0" baseline="0" noProof="0" dirty="0">
                    <a:ln>
                      <a:noFill/>
                    </a:ln>
                    <a:solidFill>
                      <a:srgbClr val="666666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Arial" panose="020B0604020202020204" pitchFamily="34" charset="0"/>
                    <a:cs typeface="Arial" panose="020B0604020202020204" pitchFamily="34" charset="0"/>
                  </a:rPr>
                  <a:t>RGB 255/255/255</a:t>
                </a: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 dt="0"/>
  <p:txStyles>
    <p:titleStyle>
      <a:lvl1pPr algn="l" defTabSz="1187450" rtl="0" eaLnBrk="1" latinLnBrk="0" hangingPunct="1">
        <a:lnSpc>
          <a:spcPct val="90000"/>
        </a:lnSpc>
        <a:spcBef>
          <a:spcPct val="0"/>
        </a:spcBef>
        <a:buNone/>
        <a:defRPr sz="571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97180" indent="-297180" algn="l" defTabSz="118745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Char char="•"/>
        <a:defRPr sz="3635" kern="1200">
          <a:solidFill>
            <a:schemeClr val="tx1"/>
          </a:solidFill>
          <a:latin typeface="+mn-lt"/>
          <a:ea typeface="+mn-ea"/>
          <a:cs typeface="+mn-cs"/>
        </a:defRPr>
      </a:lvl1pPr>
      <a:lvl2pPr marL="890905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3120" kern="1200">
          <a:solidFill>
            <a:schemeClr val="tx1"/>
          </a:solidFill>
          <a:latin typeface="+mn-lt"/>
          <a:ea typeface="+mn-ea"/>
          <a:cs typeface="+mn-cs"/>
        </a:defRPr>
      </a:lvl2pPr>
      <a:lvl3pPr marL="1484630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2078355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672080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3265805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860165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453890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5047615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1pPr>
      <a:lvl2pPr marL="593725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2pPr>
      <a:lvl3pPr marL="118745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3pPr>
      <a:lvl4pPr marL="178181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375535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296926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562985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15671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4750435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153371" y="1916832"/>
            <a:ext cx="3983713" cy="281608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</p:sldLayoutIdLst>
  <p:hf hdr="0" ftr="0" dt="0"/>
  <p:txStyles>
    <p:titleStyle>
      <a:lvl1pPr algn="l" defTabSz="1187450" rtl="0" eaLnBrk="1" latinLnBrk="0" hangingPunct="1">
        <a:lnSpc>
          <a:spcPct val="90000"/>
        </a:lnSpc>
        <a:spcBef>
          <a:spcPct val="0"/>
        </a:spcBef>
        <a:buNone/>
        <a:defRPr sz="5000" b="0" kern="1200">
          <a:solidFill>
            <a:schemeClr val="tx1"/>
          </a:solidFill>
          <a:latin typeface="Arial" panose="020B0604020202020204" pitchFamily="34" charset="0"/>
          <a:ea typeface="Microsoft YaHei" panose="020B0503020204020204" pitchFamily="34" charset="-122"/>
          <a:cs typeface="Arial" panose="020B0604020202020204" pitchFamily="34" charset="0"/>
        </a:defRPr>
      </a:lvl1pPr>
    </p:titleStyle>
    <p:bodyStyle>
      <a:lvl1pPr marL="0" indent="0" algn="l" defTabSz="1187450" rtl="0" eaLnBrk="1" latinLnBrk="0" hangingPunct="1">
        <a:lnSpc>
          <a:spcPct val="90000"/>
        </a:lnSpc>
        <a:spcBef>
          <a:spcPts val="1300"/>
        </a:spcBef>
        <a:buFont typeface="Arial" panose="020B0604020202020204" pitchFamily="34" charset="0"/>
        <a:buNone/>
        <a:defRPr sz="1820" kern="1200">
          <a:solidFill>
            <a:srgbClr val="FFFFFF"/>
          </a:solidFill>
          <a:latin typeface="Microsoft YaHei" panose="020B0503020204020204" pitchFamily="34" charset="-122"/>
          <a:ea typeface="Microsoft YaHei" panose="020B0503020204020204" pitchFamily="34" charset="-122"/>
          <a:cs typeface="+mn-cs"/>
        </a:defRPr>
      </a:lvl1pPr>
      <a:lvl2pPr marL="593725" indent="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3120" kern="1200">
          <a:solidFill>
            <a:schemeClr val="tx1"/>
          </a:solidFill>
          <a:latin typeface="+mn-lt"/>
          <a:ea typeface="+mn-ea"/>
          <a:cs typeface="+mn-cs"/>
        </a:defRPr>
      </a:lvl2pPr>
      <a:lvl3pPr marL="1187450" indent="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81810" indent="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375535" indent="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None/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3265805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860165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453890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5047615" indent="-297180" algn="l" defTabSz="1187450" rtl="0" eaLnBrk="1" latinLnBrk="0" hangingPunct="1">
        <a:lnSpc>
          <a:spcPct val="90000"/>
        </a:lnSpc>
        <a:spcBef>
          <a:spcPts val="650"/>
        </a:spcBef>
        <a:buFont typeface="Arial" panose="020B0604020202020204" pitchFamily="34" charset="0"/>
        <a:buChar char="•"/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1pPr>
      <a:lvl2pPr marL="593725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2pPr>
      <a:lvl3pPr marL="118745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3pPr>
      <a:lvl4pPr marL="178181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4pPr>
      <a:lvl5pPr marL="2375535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5pPr>
      <a:lvl6pPr marL="296926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6pPr>
      <a:lvl7pPr marL="3562985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7pPr>
      <a:lvl8pPr marL="4156710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8pPr>
      <a:lvl9pPr marL="4750435" algn="l" defTabSz="1187450" rtl="0" eaLnBrk="1" latinLnBrk="0" hangingPunct="1">
        <a:defRPr sz="23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/files/public/docs2022/60802-Bao-Industrial-Network-based-on-Convergent-and-Elastic-Ethernet-0522-v01.pdf" TargetMode="External"/><Relationship Id="rId2" Type="http://schemas.openxmlformats.org/officeDocument/2006/relationships/hyperlink" Target="https://mentor.ieee.org/802.1/dcn/22/1-22-0024-02-ICne-elastic-ethernet-based-on-converged-switch.pdf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mentor.ieee.org/802.1/dcn/21/1-21-0072-00-ICne-low-latency-discussion-for-ethernet-networking.pdf" TargetMode="External"/><Relationship Id="rId5" Type="http://schemas.openxmlformats.org/officeDocument/2006/relationships/hyperlink" Target="https://mentor.ieee.org/802.1/dcn/22/1-22-0011-01-ICne-elastic-ethernet-networking-for-industry.pdf" TargetMode="External"/><Relationship Id="rId4" Type="http://schemas.openxmlformats.org/officeDocument/2006/relationships/hyperlink" Target="https://mentor.ieee.org/802.1/dcn/22/1-22-0022-01-ICne-convergent-elastic-ethernet-networking-for-industry.pdf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sz="quarter"/>
          </p:nvPr>
        </p:nvSpPr>
        <p:spPr>
          <a:xfrm>
            <a:off x="914645" y="2195520"/>
            <a:ext cx="10151494" cy="729424"/>
          </a:xfrm>
        </p:spPr>
        <p:txBody>
          <a:bodyPr anchor="t"/>
          <a:lstStyle/>
          <a:p>
            <a:r>
              <a:rPr lang="en-US" altLang="zh-CN" dirty="0"/>
              <a:t>Elastic Ethernet based on Converged Switch</a:t>
            </a:r>
            <a:endParaRPr lang="zh-CN" altLang="en-US" dirty="0">
              <a:highlight>
                <a:srgbClr val="FFFF00"/>
              </a:highlight>
            </a:endParaRPr>
          </a:p>
        </p:txBody>
      </p:sp>
      <p:sp>
        <p:nvSpPr>
          <p:cNvPr id="3" name="矩形 2">
            <a:extLst>
              <a:ext uri="{FF2B5EF4-FFF2-40B4-BE49-F238E27FC236}">
                <a16:creationId xmlns:a16="http://schemas.microsoft.com/office/drawing/2014/main" id="{AA0F3D28-EAD4-4CF6-BCF9-73CD953E69F5}"/>
              </a:ext>
            </a:extLst>
          </p:cNvPr>
          <p:cNvSpPr/>
          <p:nvPr/>
        </p:nvSpPr>
        <p:spPr>
          <a:xfrm>
            <a:off x="6601643" y="5013176"/>
            <a:ext cx="367761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 err="1">
                <a:solidFill>
                  <a:srgbClr val="44546A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Huajie</a:t>
            </a:r>
            <a:r>
              <a:rPr lang="en-US" altLang="zh-CN" sz="1200" dirty="0">
                <a:solidFill>
                  <a:srgbClr val="44546A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 Bao (baohuajie@huawei.com, Huawei)</a:t>
            </a:r>
          </a:p>
          <a:p>
            <a:r>
              <a:rPr lang="en-US" altLang="zh-CN" sz="1200" dirty="0">
                <a:solidFill>
                  <a:srgbClr val="44546A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Jiang Li (lijiang3@huawei.com, Huawei)</a:t>
            </a:r>
          </a:p>
          <a:p>
            <a:r>
              <a:rPr lang="en-US" altLang="zh-CN" sz="1200" dirty="0" err="1">
                <a:solidFill>
                  <a:srgbClr val="44546A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Kaiyun</a:t>
            </a:r>
            <a:r>
              <a:rPr lang="en-US" altLang="zh-CN" sz="1200" dirty="0">
                <a:solidFill>
                  <a:srgbClr val="44546A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 Qin (qinkaiyun@baosight.com, BAOSIGHT)</a:t>
            </a:r>
            <a:endParaRPr lang="zh-CN" altLang="en-US" sz="1200" dirty="0">
              <a:solidFill>
                <a:srgbClr val="44546A"/>
              </a:solidFill>
              <a:latin typeface="Arial" panose="020B0604020202020204" pitchFamily="34" charset="0"/>
              <a:ea typeface="微软雅黑"/>
              <a:cs typeface="Arial" panose="020B0604020202020204" pitchFamily="34" charset="0"/>
            </a:endParaRPr>
          </a:p>
        </p:txBody>
      </p:sp>
      <p:sp>
        <p:nvSpPr>
          <p:cNvPr id="4" name="矩形 3">
            <a:extLst>
              <a:ext uri="{FF2B5EF4-FFF2-40B4-BE49-F238E27FC236}">
                <a16:creationId xmlns:a16="http://schemas.microsoft.com/office/drawing/2014/main" id="{4CAADA78-E8D8-47BE-B86C-BF9B01084B69}"/>
              </a:ext>
            </a:extLst>
          </p:cNvPr>
          <p:cNvSpPr/>
          <p:nvPr/>
        </p:nvSpPr>
        <p:spPr>
          <a:xfrm>
            <a:off x="914645" y="5382508"/>
            <a:ext cx="79701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200" dirty="0">
                <a:solidFill>
                  <a:srgbClr val="44546A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2022-6-2</a:t>
            </a:r>
            <a:endParaRPr lang="zh-CN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470E5A14-A3CF-4DB1-9708-27E7F7CDBA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Background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4BA1B8BA-69F3-4C96-81B3-6A60C38373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699" y="1104901"/>
            <a:ext cx="11553551" cy="5021269"/>
          </a:xfrm>
        </p:spPr>
        <p:txBody>
          <a:bodyPr/>
          <a:lstStyle/>
          <a:p>
            <a:r>
              <a:rPr lang="en-US" altLang="zh-CN" sz="1600" dirty="0"/>
              <a:t>Regarding Elastic Ethernet, several presentations were discussed:</a:t>
            </a:r>
          </a:p>
          <a:p>
            <a:pPr lvl="1"/>
            <a:r>
              <a:rPr lang="en-US" altLang="zh-CN" sz="1400" dirty="0"/>
              <a:t>2021-05-26 </a:t>
            </a:r>
            <a:r>
              <a:rPr lang="en-US" altLang="zh-CN" sz="1400" dirty="0">
                <a:hlinkClick r:id="rId2"/>
              </a:rPr>
              <a:t>Elastic Ethernet based on Converged Switch</a:t>
            </a:r>
            <a:endParaRPr lang="en-US" altLang="zh-CN" sz="1400" dirty="0"/>
          </a:p>
          <a:p>
            <a:pPr lvl="2"/>
            <a:r>
              <a:rPr lang="en-US" altLang="zh-CN" sz="1200" dirty="0"/>
              <a:t>Converged switch </a:t>
            </a:r>
          </a:p>
          <a:p>
            <a:pPr lvl="1"/>
            <a:r>
              <a:rPr lang="en-US" altLang="zh-CN" sz="1400" dirty="0"/>
              <a:t>2021-05-16 </a:t>
            </a:r>
            <a:r>
              <a:rPr lang="en-US" altLang="zh-CN" sz="1400" dirty="0">
                <a:hlinkClick r:id="rId3"/>
              </a:rPr>
              <a:t>Industrial Network based on Convergent &amp; Elastic Ethernet</a:t>
            </a:r>
            <a:r>
              <a:rPr lang="en-US" altLang="zh-CN" sz="1400" dirty="0"/>
              <a:t> (presented to 60802 Task Group)</a:t>
            </a:r>
          </a:p>
          <a:p>
            <a:pPr lvl="2"/>
            <a:r>
              <a:rPr lang="en-US" altLang="zh-CN" sz="1200" dirty="0"/>
              <a:t>Weak determinism</a:t>
            </a:r>
          </a:p>
          <a:p>
            <a:pPr lvl="2"/>
            <a:r>
              <a:rPr lang="en-US" altLang="zh-CN" sz="1200" dirty="0"/>
              <a:t>Centralized management</a:t>
            </a:r>
          </a:p>
          <a:p>
            <a:pPr lvl="2"/>
            <a:r>
              <a:rPr lang="en-US" altLang="zh-CN" sz="1200" dirty="0"/>
              <a:t>Extreme low latency / jitter</a:t>
            </a:r>
            <a:endParaRPr lang="en-US" altLang="zh-CN" sz="1200" dirty="0">
              <a:highlight>
                <a:srgbClr val="FFFF00"/>
              </a:highlight>
            </a:endParaRPr>
          </a:p>
          <a:p>
            <a:pPr lvl="1"/>
            <a:r>
              <a:rPr lang="en-US" altLang="zh-CN" sz="1400" dirty="0"/>
              <a:t>2021-05-06 </a:t>
            </a:r>
            <a:r>
              <a:rPr lang="en-US" altLang="zh-CN" sz="1400" dirty="0">
                <a:hlinkClick r:id="rId4"/>
              </a:rPr>
              <a:t>Convergent &amp; Elastic Ethernet Networking for Industry</a:t>
            </a:r>
            <a:r>
              <a:rPr lang="en-US" altLang="zh-CN" sz="1400" dirty="0"/>
              <a:t> (presented to 60802 Task Group)</a:t>
            </a:r>
          </a:p>
          <a:p>
            <a:pPr lvl="2"/>
            <a:r>
              <a:rPr lang="en-US" altLang="zh-CN" sz="1200" dirty="0"/>
              <a:t>Convergent industrial network based on Ethernet</a:t>
            </a:r>
            <a:endParaRPr lang="en-US" altLang="zh-CN" sz="1200" dirty="0">
              <a:highlight>
                <a:srgbClr val="FFFF00"/>
              </a:highlight>
            </a:endParaRPr>
          </a:p>
          <a:p>
            <a:pPr lvl="1"/>
            <a:r>
              <a:rPr lang="en-US" altLang="zh-CN" sz="1400" dirty="0"/>
              <a:t>2021-04-07 </a:t>
            </a:r>
            <a:r>
              <a:rPr lang="en-US" altLang="zh-CN" sz="1400" dirty="0">
                <a:hlinkClick r:id="rId5"/>
              </a:rPr>
              <a:t>Elastic Ethernet Networking for Industry</a:t>
            </a:r>
            <a:endParaRPr lang="en-US" altLang="zh-CN" sz="1400" dirty="0"/>
          </a:p>
          <a:p>
            <a:pPr lvl="2"/>
            <a:r>
              <a:rPr lang="en-US" altLang="zh-CN" sz="1200" dirty="0"/>
              <a:t>Elastic Ethernet framework</a:t>
            </a:r>
            <a:endParaRPr lang="en-US" altLang="zh-CN" sz="1200" dirty="0">
              <a:highlight>
                <a:srgbClr val="FFFF00"/>
              </a:highlight>
            </a:endParaRPr>
          </a:p>
          <a:p>
            <a:pPr lvl="1"/>
            <a:r>
              <a:rPr lang="en-US" altLang="zh-CN" sz="1400" dirty="0"/>
              <a:t>2021-11-18 </a:t>
            </a:r>
            <a:r>
              <a:rPr lang="en-US" altLang="zh-CN" sz="1400" dirty="0">
                <a:hlinkClick r:id="rId6"/>
              </a:rPr>
              <a:t>Low Latency Discussion for Ethernet Networking</a:t>
            </a:r>
            <a:endParaRPr lang="en-US" altLang="zh-CN" sz="1400" dirty="0"/>
          </a:p>
          <a:p>
            <a:pPr lvl="2"/>
            <a:r>
              <a:rPr lang="en-US" altLang="zh-CN" sz="1200" dirty="0"/>
              <a:t>Extreme low latency / jitter analysis</a:t>
            </a:r>
            <a:endParaRPr lang="en-US" altLang="zh-CN" sz="1200" dirty="0">
              <a:highlight>
                <a:srgbClr val="FFFF00"/>
              </a:highlight>
            </a:endParaRPr>
          </a:p>
          <a:p>
            <a:r>
              <a:rPr lang="en-US" altLang="zh-CN" sz="1600" dirty="0"/>
              <a:t>This presentation further discusses the Converged Switch including a refined study item proposal.</a:t>
            </a:r>
          </a:p>
          <a:p>
            <a:endParaRPr lang="en-US" altLang="zh-CN" sz="1600" dirty="0"/>
          </a:p>
        </p:txBody>
      </p:sp>
    </p:spTree>
    <p:extLst>
      <p:ext uri="{BB962C8B-B14F-4D97-AF65-F5344CB8AC3E}">
        <p14:creationId xmlns:p14="http://schemas.microsoft.com/office/powerpoint/2010/main" val="346704312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89CB780-6795-4A0C-8F94-DC7D6EF8D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An Example of EtherCAT Network</a:t>
            </a:r>
            <a:r>
              <a:rPr lang="zh-CN" altLang="en-US" dirty="0"/>
              <a:t> </a:t>
            </a:r>
            <a:r>
              <a:rPr lang="en-US" altLang="zh-CN" dirty="0"/>
              <a:t>with Star Topology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72A7144-4D15-45B9-A719-317493F42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9700" y="1104901"/>
            <a:ext cx="6831800" cy="5021269"/>
          </a:xfrm>
        </p:spPr>
        <p:txBody>
          <a:bodyPr/>
          <a:lstStyle/>
          <a:p>
            <a:r>
              <a:rPr lang="en-US" altLang="zh-CN" dirty="0"/>
              <a:t>EtherCAT uses a logical ring topology but can be deployed with a physical star topology.</a:t>
            </a:r>
          </a:p>
          <a:p>
            <a:r>
              <a:rPr lang="en-US" altLang="zh-CN" dirty="0"/>
              <a:t>The basic principle is that internally the EtherCAT frames continue to be transported in a logical ring:</a:t>
            </a:r>
          </a:p>
          <a:p>
            <a:pPr lvl="1"/>
            <a:r>
              <a:rPr lang="en-US" altLang="zh-CN" dirty="0"/>
              <a:t>the EtherCAT master sends the frame on the port 0 of the EtherCAT junction</a:t>
            </a:r>
          </a:p>
          <a:p>
            <a:pPr lvl="1"/>
            <a:r>
              <a:rPr lang="en-US" altLang="zh-CN" dirty="0"/>
              <a:t>this frame passes each port &amp; each slave once,</a:t>
            </a:r>
          </a:p>
          <a:p>
            <a:pPr lvl="1"/>
            <a:r>
              <a:rPr lang="en-US" altLang="zh-CN" dirty="0"/>
              <a:t>and is returned to the master through port 4 &amp; port 0.</a:t>
            </a:r>
          </a:p>
          <a:p>
            <a:r>
              <a:rPr lang="en-US" altLang="zh-CN" dirty="0"/>
              <a:t>But the EtherCAT junction </a:t>
            </a:r>
            <a:r>
              <a:rPr lang="en-US" altLang="zh-CN" b="1" dirty="0"/>
              <a:t>cannot be used as an Ethernet bridge</a:t>
            </a:r>
            <a:r>
              <a:rPr lang="en-US" altLang="zh-CN" dirty="0"/>
              <a:t>.</a:t>
            </a:r>
          </a:p>
          <a:p>
            <a:r>
              <a:rPr lang="en-US" altLang="zh-CN" i="1" dirty="0">
                <a:solidFill>
                  <a:srgbClr val="C00000"/>
                </a:solidFill>
              </a:rPr>
              <a:t>Is it possible to forward EtherCAT frames &amp; standard Ethernet frames simultaneously in a converged forwarding device?</a:t>
            </a:r>
            <a:r>
              <a:rPr lang="en-US" altLang="zh-CN" i="1" dirty="0">
                <a:solidFill>
                  <a:srgbClr val="C00000"/>
                </a:solidFill>
                <a:highlight>
                  <a:srgbClr val="FFFF00"/>
                </a:highlight>
              </a:rPr>
              <a:t> </a:t>
            </a:r>
            <a:endParaRPr lang="zh-CN" altLang="en-US" i="1" dirty="0">
              <a:solidFill>
                <a:srgbClr val="C00000"/>
              </a:solidFill>
            </a:endParaRPr>
          </a:p>
        </p:txBody>
      </p:sp>
      <p:cxnSp>
        <p:nvCxnSpPr>
          <p:cNvPr id="37" name="连接符: 肘形 36">
            <a:extLst>
              <a:ext uri="{FF2B5EF4-FFF2-40B4-BE49-F238E27FC236}">
                <a16:creationId xmlns:a16="http://schemas.microsoft.com/office/drawing/2014/main" id="{302EE5D5-2003-43D9-B463-A4E748647AF6}"/>
              </a:ext>
            </a:extLst>
          </p:cNvPr>
          <p:cNvCxnSpPr>
            <a:cxnSpLocks/>
            <a:stCxn id="25" idx="2"/>
          </p:cNvCxnSpPr>
          <p:nvPr/>
        </p:nvCxnSpPr>
        <p:spPr>
          <a:xfrm rot="16200000" flipH="1">
            <a:off x="1333564" y="2525767"/>
            <a:ext cx="1136138" cy="988961"/>
          </a:xfrm>
          <a:prstGeom prst="bentConnector3">
            <a:avLst>
              <a:gd name="adj1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矩形 23">
            <a:extLst>
              <a:ext uri="{FF2B5EF4-FFF2-40B4-BE49-F238E27FC236}">
                <a16:creationId xmlns:a16="http://schemas.microsoft.com/office/drawing/2014/main" id="{6D10F707-D728-4D30-899D-619816EE517F}"/>
              </a:ext>
            </a:extLst>
          </p:cNvPr>
          <p:cNvSpPr/>
          <p:nvPr/>
        </p:nvSpPr>
        <p:spPr bwMode="auto">
          <a:xfrm>
            <a:off x="2327121" y="3588312"/>
            <a:ext cx="1271638" cy="74725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EtherCAT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Junction</a:t>
            </a:r>
            <a:endParaRPr lang="zh-CN" altLang="en-US" sz="900" b="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5" name="矩形: 圆角 24">
            <a:extLst>
              <a:ext uri="{FF2B5EF4-FFF2-40B4-BE49-F238E27FC236}">
                <a16:creationId xmlns:a16="http://schemas.microsoft.com/office/drawing/2014/main" id="{A9223DAA-70B3-4F17-8123-7600C101E29F}"/>
              </a:ext>
            </a:extLst>
          </p:cNvPr>
          <p:cNvSpPr/>
          <p:nvPr/>
        </p:nvSpPr>
        <p:spPr bwMode="auto">
          <a:xfrm>
            <a:off x="985019" y="1944167"/>
            <a:ext cx="844269" cy="508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Master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6" name="矩形: 圆角 25">
            <a:extLst>
              <a:ext uri="{FF2B5EF4-FFF2-40B4-BE49-F238E27FC236}">
                <a16:creationId xmlns:a16="http://schemas.microsoft.com/office/drawing/2014/main" id="{6495614C-E454-411D-AC9A-0E1685D76744}"/>
              </a:ext>
            </a:extLst>
          </p:cNvPr>
          <p:cNvSpPr/>
          <p:nvPr/>
        </p:nvSpPr>
        <p:spPr bwMode="auto">
          <a:xfrm>
            <a:off x="985019" y="4937213"/>
            <a:ext cx="844269" cy="508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7" name="矩形: 圆角 26">
            <a:extLst>
              <a:ext uri="{FF2B5EF4-FFF2-40B4-BE49-F238E27FC236}">
                <a16:creationId xmlns:a16="http://schemas.microsoft.com/office/drawing/2014/main" id="{3964749D-2B35-4BCF-8A39-D5E3F3502C35}"/>
              </a:ext>
            </a:extLst>
          </p:cNvPr>
          <p:cNvSpPr/>
          <p:nvPr/>
        </p:nvSpPr>
        <p:spPr bwMode="auto">
          <a:xfrm>
            <a:off x="2540806" y="4937211"/>
            <a:ext cx="844269" cy="508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8" name="矩形: 圆角 27">
            <a:extLst>
              <a:ext uri="{FF2B5EF4-FFF2-40B4-BE49-F238E27FC236}">
                <a16:creationId xmlns:a16="http://schemas.microsoft.com/office/drawing/2014/main" id="{1F4609F5-E3E4-4710-8144-521F2E932B40}"/>
              </a:ext>
            </a:extLst>
          </p:cNvPr>
          <p:cNvSpPr/>
          <p:nvPr/>
        </p:nvSpPr>
        <p:spPr bwMode="auto">
          <a:xfrm>
            <a:off x="4101190" y="4937213"/>
            <a:ext cx="844269" cy="508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29" name="矩形: 圆角 28">
            <a:extLst>
              <a:ext uri="{FF2B5EF4-FFF2-40B4-BE49-F238E27FC236}">
                <a16:creationId xmlns:a16="http://schemas.microsoft.com/office/drawing/2014/main" id="{C31E12A5-FEF3-4BC4-9742-6E16E5EE4B1D}"/>
              </a:ext>
            </a:extLst>
          </p:cNvPr>
          <p:cNvSpPr/>
          <p:nvPr/>
        </p:nvSpPr>
        <p:spPr bwMode="auto">
          <a:xfrm>
            <a:off x="2540806" y="2478660"/>
            <a:ext cx="844269" cy="50801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30" name="直接连接符 29">
            <a:extLst>
              <a:ext uri="{FF2B5EF4-FFF2-40B4-BE49-F238E27FC236}">
                <a16:creationId xmlns:a16="http://schemas.microsoft.com/office/drawing/2014/main" id="{9C646F36-5305-4701-A8F5-0ADC3A20C602}"/>
              </a:ext>
            </a:extLst>
          </p:cNvPr>
          <p:cNvCxnSpPr>
            <a:cxnSpLocks/>
            <a:stCxn id="29" idx="2"/>
            <a:endCxn id="24" idx="0"/>
          </p:cNvCxnSpPr>
          <p:nvPr/>
        </p:nvCxnSpPr>
        <p:spPr>
          <a:xfrm flipH="1">
            <a:off x="2962940" y="2986672"/>
            <a:ext cx="2" cy="60164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连接符: 肘形 32">
            <a:extLst>
              <a:ext uri="{FF2B5EF4-FFF2-40B4-BE49-F238E27FC236}">
                <a16:creationId xmlns:a16="http://schemas.microsoft.com/office/drawing/2014/main" id="{7A3C66FC-8CC6-4B75-9C5B-1EA9027E7CF8}"/>
              </a:ext>
            </a:extLst>
          </p:cNvPr>
          <p:cNvCxnSpPr>
            <a:cxnSpLocks/>
            <a:stCxn id="24" idx="1"/>
            <a:endCxn id="26" idx="0"/>
          </p:cNvCxnSpPr>
          <p:nvPr/>
        </p:nvCxnSpPr>
        <p:spPr>
          <a:xfrm rot="10800000" flipV="1">
            <a:off x="1407156" y="3961940"/>
            <a:ext cx="919966" cy="975272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连接符: 肘形 33">
            <a:extLst>
              <a:ext uri="{FF2B5EF4-FFF2-40B4-BE49-F238E27FC236}">
                <a16:creationId xmlns:a16="http://schemas.microsoft.com/office/drawing/2014/main" id="{79DDE851-0B6E-40F3-BC94-8C2F35C46EDA}"/>
              </a:ext>
            </a:extLst>
          </p:cNvPr>
          <p:cNvCxnSpPr>
            <a:cxnSpLocks/>
            <a:stCxn id="24" idx="3"/>
            <a:endCxn id="28" idx="0"/>
          </p:cNvCxnSpPr>
          <p:nvPr/>
        </p:nvCxnSpPr>
        <p:spPr>
          <a:xfrm>
            <a:off x="3598759" y="3961940"/>
            <a:ext cx="924566" cy="975272"/>
          </a:xfrm>
          <a:prstGeom prst="bentConnector2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直接连接符 35">
            <a:extLst>
              <a:ext uri="{FF2B5EF4-FFF2-40B4-BE49-F238E27FC236}">
                <a16:creationId xmlns:a16="http://schemas.microsoft.com/office/drawing/2014/main" id="{6AA9B852-D2EB-4A90-A470-634D2A70266F}"/>
              </a:ext>
            </a:extLst>
          </p:cNvPr>
          <p:cNvCxnSpPr>
            <a:cxnSpLocks/>
            <a:stCxn id="24" idx="2"/>
            <a:endCxn id="27" idx="0"/>
          </p:cNvCxnSpPr>
          <p:nvPr/>
        </p:nvCxnSpPr>
        <p:spPr>
          <a:xfrm>
            <a:off x="2962940" y="4335568"/>
            <a:ext cx="2" cy="6016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5" name="矩形 34">
            <a:extLst>
              <a:ext uri="{FF2B5EF4-FFF2-40B4-BE49-F238E27FC236}">
                <a16:creationId xmlns:a16="http://schemas.microsoft.com/office/drawing/2014/main" id="{107591A1-D21E-47B6-AA8C-1D51D9506939}"/>
              </a:ext>
            </a:extLst>
          </p:cNvPr>
          <p:cNvSpPr/>
          <p:nvPr/>
        </p:nvSpPr>
        <p:spPr>
          <a:xfrm>
            <a:off x="2351962" y="3610816"/>
            <a:ext cx="29655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Port 0</a:t>
            </a:r>
            <a:endParaRPr lang="zh-CN" altLang="en-US" sz="1600" dirty="0"/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863C6D0F-2EED-447C-9C57-1DF4DC73E8F3}"/>
              </a:ext>
            </a:extLst>
          </p:cNvPr>
          <p:cNvSpPr/>
          <p:nvPr/>
        </p:nvSpPr>
        <p:spPr>
          <a:xfrm>
            <a:off x="2832717" y="3610816"/>
            <a:ext cx="29655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Port 1</a:t>
            </a:r>
            <a:endParaRPr lang="zh-CN" altLang="en-US" sz="1600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C8F63690-AB79-43D7-A20B-4230A39D41BA}"/>
              </a:ext>
            </a:extLst>
          </p:cNvPr>
          <p:cNvSpPr/>
          <p:nvPr/>
        </p:nvSpPr>
        <p:spPr>
          <a:xfrm>
            <a:off x="3279979" y="3900383"/>
            <a:ext cx="29655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Port 2</a:t>
            </a:r>
            <a:endParaRPr lang="zh-CN" altLang="en-US" sz="1600" dirty="0"/>
          </a:p>
        </p:txBody>
      </p:sp>
      <p:sp>
        <p:nvSpPr>
          <p:cNvPr id="44" name="矩形 43">
            <a:extLst>
              <a:ext uri="{FF2B5EF4-FFF2-40B4-BE49-F238E27FC236}">
                <a16:creationId xmlns:a16="http://schemas.microsoft.com/office/drawing/2014/main" id="{B218F2C5-01E3-443F-B36F-E97C4A6A263E}"/>
              </a:ext>
            </a:extLst>
          </p:cNvPr>
          <p:cNvSpPr/>
          <p:nvPr/>
        </p:nvSpPr>
        <p:spPr>
          <a:xfrm>
            <a:off x="2804433" y="4191098"/>
            <a:ext cx="29655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Port 3</a:t>
            </a:r>
            <a:endParaRPr lang="zh-CN" altLang="en-US" sz="1600" dirty="0"/>
          </a:p>
        </p:txBody>
      </p:sp>
      <p:sp>
        <p:nvSpPr>
          <p:cNvPr id="48" name="矩形 47">
            <a:extLst>
              <a:ext uri="{FF2B5EF4-FFF2-40B4-BE49-F238E27FC236}">
                <a16:creationId xmlns:a16="http://schemas.microsoft.com/office/drawing/2014/main" id="{7390C813-6D13-4E49-9475-7848C694ACD3}"/>
              </a:ext>
            </a:extLst>
          </p:cNvPr>
          <p:cNvSpPr/>
          <p:nvPr/>
        </p:nvSpPr>
        <p:spPr>
          <a:xfrm>
            <a:off x="2351962" y="3911636"/>
            <a:ext cx="296556" cy="1231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en-US" altLang="zh-CN" sz="8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Port 4</a:t>
            </a:r>
            <a:endParaRPr lang="zh-CN" altLang="en-US" sz="1600" dirty="0"/>
          </a:p>
        </p:txBody>
      </p:sp>
      <p:sp>
        <p:nvSpPr>
          <p:cNvPr id="39" name="任意多边形: 形状 38">
            <a:extLst>
              <a:ext uri="{FF2B5EF4-FFF2-40B4-BE49-F238E27FC236}">
                <a16:creationId xmlns:a16="http://schemas.microsoft.com/office/drawing/2014/main" id="{E00712C7-B3A2-49E4-9FF4-C152C8B3E53B}"/>
              </a:ext>
            </a:extLst>
          </p:cNvPr>
          <p:cNvSpPr/>
          <p:nvPr/>
        </p:nvSpPr>
        <p:spPr>
          <a:xfrm>
            <a:off x="1203489" y="2419927"/>
            <a:ext cx="3463779" cy="2718591"/>
          </a:xfrm>
          <a:custGeom>
            <a:avLst/>
            <a:gdLst>
              <a:gd name="connsiteX0" fmla="*/ 283566 w 3463779"/>
              <a:gd name="connsiteY0" fmla="*/ 0 h 2718591"/>
              <a:gd name="connsiteX1" fmla="*/ 338984 w 3463779"/>
              <a:gd name="connsiteY1" fmla="*/ 480291 h 2718591"/>
              <a:gd name="connsiteX2" fmla="*/ 1234911 w 3463779"/>
              <a:gd name="connsiteY2" fmla="*/ 563418 h 2718591"/>
              <a:gd name="connsiteX3" fmla="*/ 1281093 w 3463779"/>
              <a:gd name="connsiteY3" fmla="*/ 1200728 h 2718591"/>
              <a:gd name="connsiteX4" fmla="*/ 1678256 w 3463779"/>
              <a:gd name="connsiteY4" fmla="*/ 1209964 h 2718591"/>
              <a:gd name="connsiteX5" fmla="*/ 1696729 w 3463779"/>
              <a:gd name="connsiteY5" fmla="*/ 517237 h 2718591"/>
              <a:gd name="connsiteX6" fmla="*/ 1872220 w 3463779"/>
              <a:gd name="connsiteY6" fmla="*/ 508000 h 2718591"/>
              <a:gd name="connsiteX7" fmla="*/ 2075420 w 3463779"/>
              <a:gd name="connsiteY7" fmla="*/ 1293091 h 2718591"/>
              <a:gd name="connsiteX8" fmla="*/ 3331566 w 3463779"/>
              <a:gd name="connsiteY8" fmla="*/ 1487055 h 2718591"/>
              <a:gd name="connsiteX9" fmla="*/ 3414693 w 3463779"/>
              <a:gd name="connsiteY9" fmla="*/ 2613891 h 2718591"/>
              <a:gd name="connsiteX10" fmla="*/ 3229966 w 3463779"/>
              <a:gd name="connsiteY10" fmla="*/ 2558473 h 2718591"/>
              <a:gd name="connsiteX11" fmla="*/ 3174547 w 3463779"/>
              <a:gd name="connsiteY11" fmla="*/ 1634837 h 2718591"/>
              <a:gd name="connsiteX12" fmla="*/ 2334038 w 3463779"/>
              <a:gd name="connsiteY12" fmla="*/ 1681018 h 2718591"/>
              <a:gd name="connsiteX13" fmla="*/ 1946111 w 3463779"/>
              <a:gd name="connsiteY13" fmla="*/ 1828800 h 2718591"/>
              <a:gd name="connsiteX14" fmla="*/ 1853747 w 3463779"/>
              <a:gd name="connsiteY14" fmla="*/ 2484582 h 2718591"/>
              <a:gd name="connsiteX15" fmla="*/ 1816802 w 3463779"/>
              <a:gd name="connsiteY15" fmla="*/ 2632364 h 2718591"/>
              <a:gd name="connsiteX16" fmla="*/ 1641311 w 3463779"/>
              <a:gd name="connsiteY16" fmla="*/ 2613891 h 2718591"/>
              <a:gd name="connsiteX17" fmla="*/ 1678256 w 3463779"/>
              <a:gd name="connsiteY17" fmla="*/ 1856509 h 2718591"/>
              <a:gd name="connsiteX18" fmla="*/ 1364220 w 3463779"/>
              <a:gd name="connsiteY18" fmla="*/ 1671782 h 2718591"/>
              <a:gd name="connsiteX19" fmla="*/ 911638 w 3463779"/>
              <a:gd name="connsiteY19" fmla="*/ 1616364 h 2718591"/>
              <a:gd name="connsiteX20" fmla="*/ 311275 w 3463779"/>
              <a:gd name="connsiteY20" fmla="*/ 1671782 h 2718591"/>
              <a:gd name="connsiteX21" fmla="*/ 311275 w 3463779"/>
              <a:gd name="connsiteY21" fmla="*/ 2549237 h 2718591"/>
              <a:gd name="connsiteX22" fmla="*/ 80366 w 3463779"/>
              <a:gd name="connsiteY22" fmla="*/ 2586182 h 2718591"/>
              <a:gd name="connsiteX23" fmla="*/ 61893 w 3463779"/>
              <a:gd name="connsiteY23" fmla="*/ 2096655 h 2718591"/>
              <a:gd name="connsiteX24" fmla="*/ 80366 w 3463779"/>
              <a:gd name="connsiteY24" fmla="*/ 1440873 h 2718591"/>
              <a:gd name="connsiteX25" fmla="*/ 1077893 w 3463779"/>
              <a:gd name="connsiteY25" fmla="*/ 1403928 h 2718591"/>
              <a:gd name="connsiteX26" fmla="*/ 1188729 w 3463779"/>
              <a:gd name="connsiteY26" fmla="*/ 1302328 h 2718591"/>
              <a:gd name="connsiteX27" fmla="*/ 1077893 w 3463779"/>
              <a:gd name="connsiteY27" fmla="*/ 692728 h 2718591"/>
              <a:gd name="connsiteX28" fmla="*/ 135784 w 3463779"/>
              <a:gd name="connsiteY28" fmla="*/ 729673 h 2718591"/>
              <a:gd name="connsiteX29" fmla="*/ 61893 w 3463779"/>
              <a:gd name="connsiteY29" fmla="*/ 36946 h 2718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463779" h="2718591">
                <a:moveTo>
                  <a:pt x="283566" y="0"/>
                </a:moveTo>
                <a:cubicBezTo>
                  <a:pt x="231996" y="193194"/>
                  <a:pt x="180427" y="386388"/>
                  <a:pt x="338984" y="480291"/>
                </a:cubicBezTo>
                <a:cubicBezTo>
                  <a:pt x="497541" y="574194"/>
                  <a:pt x="1077893" y="443345"/>
                  <a:pt x="1234911" y="563418"/>
                </a:cubicBezTo>
                <a:cubicBezTo>
                  <a:pt x="1391929" y="683491"/>
                  <a:pt x="1207202" y="1092970"/>
                  <a:pt x="1281093" y="1200728"/>
                </a:cubicBezTo>
                <a:cubicBezTo>
                  <a:pt x="1354984" y="1308486"/>
                  <a:pt x="1608983" y="1323879"/>
                  <a:pt x="1678256" y="1209964"/>
                </a:cubicBezTo>
                <a:cubicBezTo>
                  <a:pt x="1747529" y="1096049"/>
                  <a:pt x="1664402" y="634231"/>
                  <a:pt x="1696729" y="517237"/>
                </a:cubicBezTo>
                <a:cubicBezTo>
                  <a:pt x="1729056" y="400243"/>
                  <a:pt x="1809105" y="378691"/>
                  <a:pt x="1872220" y="508000"/>
                </a:cubicBezTo>
                <a:cubicBezTo>
                  <a:pt x="1935335" y="637309"/>
                  <a:pt x="1832196" y="1129915"/>
                  <a:pt x="2075420" y="1293091"/>
                </a:cubicBezTo>
                <a:cubicBezTo>
                  <a:pt x="2318644" y="1456267"/>
                  <a:pt x="3108354" y="1266922"/>
                  <a:pt x="3331566" y="1487055"/>
                </a:cubicBezTo>
                <a:cubicBezTo>
                  <a:pt x="3554778" y="1707188"/>
                  <a:pt x="3431626" y="2435321"/>
                  <a:pt x="3414693" y="2613891"/>
                </a:cubicBezTo>
                <a:cubicBezTo>
                  <a:pt x="3397760" y="2792461"/>
                  <a:pt x="3269990" y="2721649"/>
                  <a:pt x="3229966" y="2558473"/>
                </a:cubicBezTo>
                <a:cubicBezTo>
                  <a:pt x="3189942" y="2395297"/>
                  <a:pt x="3323868" y="1781079"/>
                  <a:pt x="3174547" y="1634837"/>
                </a:cubicBezTo>
                <a:cubicBezTo>
                  <a:pt x="3025226" y="1488595"/>
                  <a:pt x="2538777" y="1648691"/>
                  <a:pt x="2334038" y="1681018"/>
                </a:cubicBezTo>
                <a:cubicBezTo>
                  <a:pt x="2129299" y="1713345"/>
                  <a:pt x="2026159" y="1694873"/>
                  <a:pt x="1946111" y="1828800"/>
                </a:cubicBezTo>
                <a:cubicBezTo>
                  <a:pt x="1866063" y="1962727"/>
                  <a:pt x="1875298" y="2350655"/>
                  <a:pt x="1853747" y="2484582"/>
                </a:cubicBezTo>
                <a:cubicBezTo>
                  <a:pt x="1832196" y="2618509"/>
                  <a:pt x="1852208" y="2610813"/>
                  <a:pt x="1816802" y="2632364"/>
                </a:cubicBezTo>
                <a:cubicBezTo>
                  <a:pt x="1781396" y="2653916"/>
                  <a:pt x="1664402" y="2743200"/>
                  <a:pt x="1641311" y="2613891"/>
                </a:cubicBezTo>
                <a:cubicBezTo>
                  <a:pt x="1618220" y="2484582"/>
                  <a:pt x="1724438" y="2013527"/>
                  <a:pt x="1678256" y="1856509"/>
                </a:cubicBezTo>
                <a:cubicBezTo>
                  <a:pt x="1632074" y="1699491"/>
                  <a:pt x="1491990" y="1711806"/>
                  <a:pt x="1364220" y="1671782"/>
                </a:cubicBezTo>
                <a:cubicBezTo>
                  <a:pt x="1236450" y="1631758"/>
                  <a:pt x="1087129" y="1616364"/>
                  <a:pt x="911638" y="1616364"/>
                </a:cubicBezTo>
                <a:cubicBezTo>
                  <a:pt x="736147" y="1616364"/>
                  <a:pt x="411336" y="1516303"/>
                  <a:pt x="311275" y="1671782"/>
                </a:cubicBezTo>
                <a:cubicBezTo>
                  <a:pt x="211214" y="1827261"/>
                  <a:pt x="349760" y="2396837"/>
                  <a:pt x="311275" y="2549237"/>
                </a:cubicBezTo>
                <a:cubicBezTo>
                  <a:pt x="272790" y="2701637"/>
                  <a:pt x="121930" y="2661612"/>
                  <a:pt x="80366" y="2586182"/>
                </a:cubicBezTo>
                <a:cubicBezTo>
                  <a:pt x="38802" y="2510752"/>
                  <a:pt x="61893" y="2287540"/>
                  <a:pt x="61893" y="2096655"/>
                </a:cubicBezTo>
                <a:cubicBezTo>
                  <a:pt x="61893" y="1905770"/>
                  <a:pt x="-88967" y="1556327"/>
                  <a:pt x="80366" y="1440873"/>
                </a:cubicBezTo>
                <a:cubicBezTo>
                  <a:pt x="249699" y="1325419"/>
                  <a:pt x="893166" y="1427019"/>
                  <a:pt x="1077893" y="1403928"/>
                </a:cubicBezTo>
                <a:cubicBezTo>
                  <a:pt x="1262620" y="1380837"/>
                  <a:pt x="1188729" y="1420861"/>
                  <a:pt x="1188729" y="1302328"/>
                </a:cubicBezTo>
                <a:cubicBezTo>
                  <a:pt x="1188729" y="1183795"/>
                  <a:pt x="1253384" y="788170"/>
                  <a:pt x="1077893" y="692728"/>
                </a:cubicBezTo>
                <a:cubicBezTo>
                  <a:pt x="902402" y="597286"/>
                  <a:pt x="305117" y="838970"/>
                  <a:pt x="135784" y="729673"/>
                </a:cubicBezTo>
                <a:cubicBezTo>
                  <a:pt x="-33549" y="620376"/>
                  <a:pt x="14172" y="328661"/>
                  <a:pt x="61893" y="36946"/>
                </a:cubicBezTo>
              </a:path>
            </a:pathLst>
          </a:custGeom>
          <a:noFill/>
          <a:ln>
            <a:headEnd type="none" w="med" len="med"/>
            <a:tailEnd type="triangle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77976982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6E908B7-1CE3-46C6-92AC-DC8B3C1CC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1652" y="160340"/>
            <a:ext cx="11499850" cy="792163"/>
          </a:xfrm>
        </p:spPr>
        <p:txBody>
          <a:bodyPr/>
          <a:lstStyle/>
          <a:p>
            <a:r>
              <a:rPr lang="en-US" altLang="zh-CN" dirty="0"/>
              <a:t>More Complicated Scenarios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4D0FE99-6EEE-4C35-B549-468A95229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3941" y="1104901"/>
            <a:ext cx="5257560" cy="5021269"/>
          </a:xfrm>
        </p:spPr>
        <p:txBody>
          <a:bodyPr/>
          <a:lstStyle/>
          <a:p>
            <a:pPr lvl="0"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Different production line use different industrial networks via different industrial frame forwarding devices.</a:t>
            </a:r>
          </a:p>
          <a:p>
            <a:pPr lvl="0"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Each switch node connect the devices as star topology.</a:t>
            </a:r>
          </a:p>
          <a:p>
            <a:pPr lvl="0"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Nearby some switch nodes, there are some Ethernet switches / stations or devices of other industrial network.</a:t>
            </a:r>
          </a:p>
          <a:p>
            <a:pPr>
              <a:buClr>
                <a:srgbClr val="C00000"/>
              </a:buClr>
            </a:pPr>
            <a:r>
              <a:rPr lang="en-US" altLang="zh-CN" i="1" dirty="0">
                <a:solidFill>
                  <a:srgbClr val="C00000"/>
                </a:solidFill>
              </a:rPr>
              <a:t>Is it possible to forward EtherCAT frames, PROFINET frames &amp; standard Ethernet frames simultaneously in a converged forwarding device?</a:t>
            </a:r>
          </a:p>
          <a:p>
            <a:pPr lvl="0">
              <a:buClr>
                <a:prstClr val="black">
                  <a:lumMod val="50000"/>
                  <a:lumOff val="50000"/>
                </a:prstClr>
              </a:buClr>
            </a:pPr>
            <a:endParaRPr lang="zh-CN" altLang="en-US" dirty="0">
              <a:solidFill>
                <a:prstClr val="black"/>
              </a:solidFill>
            </a:endParaRPr>
          </a:p>
        </p:txBody>
      </p:sp>
      <p:cxnSp>
        <p:nvCxnSpPr>
          <p:cNvPr id="5" name="连接符: 肘形 4">
            <a:extLst>
              <a:ext uri="{FF2B5EF4-FFF2-40B4-BE49-F238E27FC236}">
                <a16:creationId xmlns:a16="http://schemas.microsoft.com/office/drawing/2014/main" id="{2D72E677-B1C4-4F90-9F68-9307033FC85B}"/>
              </a:ext>
            </a:extLst>
          </p:cNvPr>
          <p:cNvCxnSpPr>
            <a:cxnSpLocks/>
            <a:stCxn id="7" idx="2"/>
          </p:cNvCxnSpPr>
          <p:nvPr/>
        </p:nvCxnSpPr>
        <p:spPr>
          <a:xfrm rot="16200000" flipH="1">
            <a:off x="1623132" y="1731050"/>
            <a:ext cx="432370" cy="644618"/>
          </a:xfrm>
          <a:prstGeom prst="bentConnector2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矩形 5">
            <a:extLst>
              <a:ext uri="{FF2B5EF4-FFF2-40B4-BE49-F238E27FC236}">
                <a16:creationId xmlns:a16="http://schemas.microsoft.com/office/drawing/2014/main" id="{020EA8B0-D284-4CAC-A835-53167CFFC35E}"/>
              </a:ext>
            </a:extLst>
          </p:cNvPr>
          <p:cNvSpPr/>
          <p:nvPr/>
        </p:nvSpPr>
        <p:spPr bwMode="auto">
          <a:xfrm>
            <a:off x="2121648" y="2253083"/>
            <a:ext cx="648000" cy="497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EtherCAT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Junction</a:t>
            </a:r>
            <a:endParaRPr lang="zh-CN" altLang="en-US" sz="900" b="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" name="矩形: 圆角 6">
            <a:extLst>
              <a:ext uri="{FF2B5EF4-FFF2-40B4-BE49-F238E27FC236}">
                <a16:creationId xmlns:a16="http://schemas.microsoft.com/office/drawing/2014/main" id="{9AC26983-E033-4B23-A992-210C57A91E27}"/>
              </a:ext>
            </a:extLst>
          </p:cNvPr>
          <p:cNvSpPr/>
          <p:nvPr/>
        </p:nvSpPr>
        <p:spPr bwMode="auto">
          <a:xfrm>
            <a:off x="1247008" y="1498736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Master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矩形: 圆角 7">
            <a:extLst>
              <a:ext uri="{FF2B5EF4-FFF2-40B4-BE49-F238E27FC236}">
                <a16:creationId xmlns:a16="http://schemas.microsoft.com/office/drawing/2014/main" id="{5D720137-0D4E-4D8D-A701-A15767D55A21}"/>
              </a:ext>
            </a:extLst>
          </p:cNvPr>
          <p:cNvSpPr/>
          <p:nvPr/>
        </p:nvSpPr>
        <p:spPr bwMode="auto">
          <a:xfrm>
            <a:off x="1247008" y="2332775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" name="矩形: 圆角 10">
            <a:extLst>
              <a:ext uri="{FF2B5EF4-FFF2-40B4-BE49-F238E27FC236}">
                <a16:creationId xmlns:a16="http://schemas.microsoft.com/office/drawing/2014/main" id="{94FE1B06-C52F-4E3A-92E1-F04AF91697AE}"/>
              </a:ext>
            </a:extLst>
          </p:cNvPr>
          <p:cNvSpPr/>
          <p:nvPr/>
        </p:nvSpPr>
        <p:spPr bwMode="auto">
          <a:xfrm>
            <a:off x="1970488" y="1498736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2" name="矩形 41">
            <a:extLst>
              <a:ext uri="{FF2B5EF4-FFF2-40B4-BE49-F238E27FC236}">
                <a16:creationId xmlns:a16="http://schemas.microsoft.com/office/drawing/2014/main" id="{F3322D26-1DF6-4B03-8C7F-0244517D4812}"/>
              </a:ext>
            </a:extLst>
          </p:cNvPr>
          <p:cNvSpPr/>
          <p:nvPr/>
        </p:nvSpPr>
        <p:spPr>
          <a:xfrm>
            <a:off x="343989" y="1932328"/>
            <a:ext cx="960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Production Line 1 </a:t>
            </a:r>
            <a:endParaRPr lang="zh-CN" altLang="en-US" sz="1200" dirty="0"/>
          </a:p>
        </p:txBody>
      </p:sp>
      <p:sp>
        <p:nvSpPr>
          <p:cNvPr id="43" name="矩形 42">
            <a:extLst>
              <a:ext uri="{FF2B5EF4-FFF2-40B4-BE49-F238E27FC236}">
                <a16:creationId xmlns:a16="http://schemas.microsoft.com/office/drawing/2014/main" id="{C8DACC26-9E58-4F16-8C30-CA619FE75479}"/>
              </a:ext>
            </a:extLst>
          </p:cNvPr>
          <p:cNvSpPr/>
          <p:nvPr/>
        </p:nvSpPr>
        <p:spPr>
          <a:xfrm>
            <a:off x="343989" y="5080249"/>
            <a:ext cx="960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Production Line 2 </a:t>
            </a:r>
            <a:endParaRPr lang="zh-CN" altLang="en-US" sz="1200" dirty="0"/>
          </a:p>
        </p:txBody>
      </p:sp>
      <p:cxnSp>
        <p:nvCxnSpPr>
          <p:cNvPr id="53" name="直接连接符 52">
            <a:extLst>
              <a:ext uri="{FF2B5EF4-FFF2-40B4-BE49-F238E27FC236}">
                <a16:creationId xmlns:a16="http://schemas.microsoft.com/office/drawing/2014/main" id="{20D59A42-E2E9-4673-AB33-CAB2976F91C3}"/>
              </a:ext>
            </a:extLst>
          </p:cNvPr>
          <p:cNvCxnSpPr>
            <a:cxnSpLocks/>
            <a:stCxn id="6" idx="3"/>
            <a:endCxn id="45" idx="1"/>
          </p:cNvCxnSpPr>
          <p:nvPr/>
        </p:nvCxnSpPr>
        <p:spPr>
          <a:xfrm>
            <a:off x="2769648" y="2501995"/>
            <a:ext cx="334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6" name="矩形: 圆角 55">
            <a:extLst>
              <a:ext uri="{FF2B5EF4-FFF2-40B4-BE49-F238E27FC236}">
                <a16:creationId xmlns:a16="http://schemas.microsoft.com/office/drawing/2014/main" id="{ADA57F1D-0DBE-4B09-B1FD-3A5B3FD33CB2}"/>
              </a:ext>
            </a:extLst>
          </p:cNvPr>
          <p:cNvSpPr/>
          <p:nvPr/>
        </p:nvSpPr>
        <p:spPr bwMode="auto">
          <a:xfrm>
            <a:off x="2693968" y="1498736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2" name="矩形: 圆角 71">
            <a:extLst>
              <a:ext uri="{FF2B5EF4-FFF2-40B4-BE49-F238E27FC236}">
                <a16:creationId xmlns:a16="http://schemas.microsoft.com/office/drawing/2014/main" id="{E9200A67-F1FE-440F-AC31-F3B47BF1B670}"/>
              </a:ext>
            </a:extLst>
          </p:cNvPr>
          <p:cNvSpPr/>
          <p:nvPr/>
        </p:nvSpPr>
        <p:spPr bwMode="auto">
          <a:xfrm>
            <a:off x="5069567" y="2332775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73" name="直接连接符 72">
            <a:extLst>
              <a:ext uri="{FF2B5EF4-FFF2-40B4-BE49-F238E27FC236}">
                <a16:creationId xmlns:a16="http://schemas.microsoft.com/office/drawing/2014/main" id="{8BEE189D-6563-4557-8500-69FED7AF0049}"/>
              </a:ext>
            </a:extLst>
          </p:cNvPr>
          <p:cNvCxnSpPr>
            <a:cxnSpLocks/>
            <a:stCxn id="74" idx="3"/>
            <a:endCxn id="72" idx="1"/>
          </p:cNvCxnSpPr>
          <p:nvPr/>
        </p:nvCxnSpPr>
        <p:spPr>
          <a:xfrm flipV="1">
            <a:off x="4734928" y="2501994"/>
            <a:ext cx="334639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6" name="连接符: 肘形 95">
            <a:extLst>
              <a:ext uri="{FF2B5EF4-FFF2-40B4-BE49-F238E27FC236}">
                <a16:creationId xmlns:a16="http://schemas.microsoft.com/office/drawing/2014/main" id="{8C293023-DD76-4EC3-A5B4-1AB13AA2FD71}"/>
              </a:ext>
            </a:extLst>
          </p:cNvPr>
          <p:cNvCxnSpPr>
            <a:cxnSpLocks/>
            <a:stCxn id="98" idx="0"/>
          </p:cNvCxnSpPr>
          <p:nvPr/>
        </p:nvCxnSpPr>
        <p:spPr>
          <a:xfrm rot="5400000" flipH="1" flipV="1">
            <a:off x="1603765" y="5071357"/>
            <a:ext cx="431127" cy="604640"/>
          </a:xfrm>
          <a:prstGeom prst="bentConnector2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7" name="矩形 96">
            <a:extLst>
              <a:ext uri="{FF2B5EF4-FFF2-40B4-BE49-F238E27FC236}">
                <a16:creationId xmlns:a16="http://schemas.microsoft.com/office/drawing/2014/main" id="{B543CC54-F3D0-467F-82DC-E25B85282BE7}"/>
              </a:ext>
            </a:extLst>
          </p:cNvPr>
          <p:cNvSpPr/>
          <p:nvPr/>
        </p:nvSpPr>
        <p:spPr bwMode="auto">
          <a:xfrm>
            <a:off x="2121648" y="4704538"/>
            <a:ext cx="648000" cy="497823"/>
          </a:xfrm>
          <a:prstGeom prst="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PROFINET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Switch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8" name="矩形: 圆角 97">
            <a:extLst>
              <a:ext uri="{FF2B5EF4-FFF2-40B4-BE49-F238E27FC236}">
                <a16:creationId xmlns:a16="http://schemas.microsoft.com/office/drawing/2014/main" id="{811ADDA5-8BC3-438A-BB69-26FCFFD16845}"/>
              </a:ext>
            </a:extLst>
          </p:cNvPr>
          <p:cNvSpPr/>
          <p:nvPr/>
        </p:nvSpPr>
        <p:spPr bwMode="auto">
          <a:xfrm>
            <a:off x="124700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PLC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9" name="矩形: 圆角 98">
            <a:extLst>
              <a:ext uri="{FF2B5EF4-FFF2-40B4-BE49-F238E27FC236}">
                <a16:creationId xmlns:a16="http://schemas.microsoft.com/office/drawing/2014/main" id="{B7E9E1C3-8E88-4A13-8F05-3113BC341E57}"/>
              </a:ext>
            </a:extLst>
          </p:cNvPr>
          <p:cNvSpPr/>
          <p:nvPr/>
        </p:nvSpPr>
        <p:spPr bwMode="auto">
          <a:xfrm>
            <a:off x="1247008" y="478423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0" name="矩形: 圆角 99">
            <a:extLst>
              <a:ext uri="{FF2B5EF4-FFF2-40B4-BE49-F238E27FC236}">
                <a16:creationId xmlns:a16="http://schemas.microsoft.com/office/drawing/2014/main" id="{9F6E3519-C097-428F-BEDB-EFD0AF6FADAC}"/>
              </a:ext>
            </a:extLst>
          </p:cNvPr>
          <p:cNvSpPr/>
          <p:nvPr/>
        </p:nvSpPr>
        <p:spPr bwMode="auto">
          <a:xfrm>
            <a:off x="197048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1" name="矩形: 圆角 100">
            <a:extLst>
              <a:ext uri="{FF2B5EF4-FFF2-40B4-BE49-F238E27FC236}">
                <a16:creationId xmlns:a16="http://schemas.microsoft.com/office/drawing/2014/main" id="{F36F8EF1-D7B1-44C8-BEFE-BBD9F81A4D3B}"/>
              </a:ext>
            </a:extLst>
          </p:cNvPr>
          <p:cNvSpPr/>
          <p:nvPr/>
        </p:nvSpPr>
        <p:spPr bwMode="auto">
          <a:xfrm>
            <a:off x="269396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1" name="矩形 110">
            <a:extLst>
              <a:ext uri="{FF2B5EF4-FFF2-40B4-BE49-F238E27FC236}">
                <a16:creationId xmlns:a16="http://schemas.microsoft.com/office/drawing/2014/main" id="{0F42ED7D-D6EC-44C5-8D60-444D287BFC9A}"/>
              </a:ext>
            </a:extLst>
          </p:cNvPr>
          <p:cNvSpPr/>
          <p:nvPr/>
        </p:nvSpPr>
        <p:spPr bwMode="auto">
          <a:xfrm>
            <a:off x="3104288" y="4704538"/>
            <a:ext cx="648000" cy="497823"/>
          </a:xfrm>
          <a:prstGeom prst="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PROFINET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Switch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ECE26466-DC30-4946-93FA-D135EEDA5AFE}"/>
              </a:ext>
            </a:extLst>
          </p:cNvPr>
          <p:cNvCxnSpPr>
            <a:cxnSpLocks/>
            <a:stCxn id="97" idx="3"/>
            <a:endCxn id="111" idx="1"/>
          </p:cNvCxnSpPr>
          <p:nvPr/>
        </p:nvCxnSpPr>
        <p:spPr>
          <a:xfrm>
            <a:off x="2769648" y="4953450"/>
            <a:ext cx="33464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0" name="矩形: 圆角 119">
            <a:extLst>
              <a:ext uri="{FF2B5EF4-FFF2-40B4-BE49-F238E27FC236}">
                <a16:creationId xmlns:a16="http://schemas.microsoft.com/office/drawing/2014/main" id="{D4A7812B-B48D-455A-AFEF-B94BA06313C8}"/>
              </a:ext>
            </a:extLst>
          </p:cNvPr>
          <p:cNvSpPr/>
          <p:nvPr/>
        </p:nvSpPr>
        <p:spPr bwMode="auto">
          <a:xfrm>
            <a:off x="5069567" y="478423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1" name="直接连接符 120">
            <a:extLst>
              <a:ext uri="{FF2B5EF4-FFF2-40B4-BE49-F238E27FC236}">
                <a16:creationId xmlns:a16="http://schemas.microsoft.com/office/drawing/2014/main" id="{5BA047CB-BEDC-4370-B8BD-DB86B6B5277B}"/>
              </a:ext>
            </a:extLst>
          </p:cNvPr>
          <p:cNvCxnSpPr>
            <a:cxnSpLocks/>
            <a:stCxn id="78" idx="3"/>
            <a:endCxn id="120" idx="1"/>
          </p:cNvCxnSpPr>
          <p:nvPr/>
        </p:nvCxnSpPr>
        <p:spPr>
          <a:xfrm flipV="1">
            <a:off x="4734928" y="4953449"/>
            <a:ext cx="334639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2" name="矩形 121">
            <a:extLst>
              <a:ext uri="{FF2B5EF4-FFF2-40B4-BE49-F238E27FC236}">
                <a16:creationId xmlns:a16="http://schemas.microsoft.com/office/drawing/2014/main" id="{C5E21EA5-0FF3-4CD6-AB22-7DA75572A90D}"/>
              </a:ext>
            </a:extLst>
          </p:cNvPr>
          <p:cNvSpPr/>
          <p:nvPr/>
        </p:nvSpPr>
        <p:spPr bwMode="auto">
          <a:xfrm>
            <a:off x="3104288" y="3811733"/>
            <a:ext cx="648000" cy="4813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Switch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6" name="连接符: 肘形 125">
            <a:extLst>
              <a:ext uri="{FF2B5EF4-FFF2-40B4-BE49-F238E27FC236}">
                <a16:creationId xmlns:a16="http://schemas.microsoft.com/office/drawing/2014/main" id="{B7F6B6AA-CAE7-4C69-AE25-CE93F22AD596}"/>
              </a:ext>
            </a:extLst>
          </p:cNvPr>
          <p:cNvCxnSpPr>
            <a:cxnSpLocks/>
            <a:stCxn id="122" idx="0"/>
            <a:endCxn id="93" idx="3"/>
          </p:cNvCxnSpPr>
          <p:nvPr/>
        </p:nvCxnSpPr>
        <p:spPr>
          <a:xfrm rot="16200000" flipV="1">
            <a:off x="2832901" y="3216345"/>
            <a:ext cx="475699" cy="715077"/>
          </a:xfrm>
          <a:prstGeom prst="bentConnector2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直接连接符 128">
            <a:extLst>
              <a:ext uri="{FF2B5EF4-FFF2-40B4-BE49-F238E27FC236}">
                <a16:creationId xmlns:a16="http://schemas.microsoft.com/office/drawing/2014/main" id="{47AD7A36-35D7-43EA-BFD7-8643B6505218}"/>
              </a:ext>
            </a:extLst>
          </p:cNvPr>
          <p:cNvCxnSpPr>
            <a:cxnSpLocks/>
            <a:stCxn id="92" idx="3"/>
            <a:endCxn id="122" idx="1"/>
          </p:cNvCxnSpPr>
          <p:nvPr/>
        </p:nvCxnSpPr>
        <p:spPr>
          <a:xfrm>
            <a:off x="2713211" y="4052414"/>
            <a:ext cx="391077" cy="1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直接连接符 132">
            <a:extLst>
              <a:ext uri="{FF2B5EF4-FFF2-40B4-BE49-F238E27FC236}">
                <a16:creationId xmlns:a16="http://schemas.microsoft.com/office/drawing/2014/main" id="{0F2AE52B-DC57-4ED6-AC93-64F45468357B}"/>
              </a:ext>
            </a:extLst>
          </p:cNvPr>
          <p:cNvCxnSpPr>
            <a:cxnSpLocks/>
            <a:stCxn id="80" idx="3"/>
            <a:endCxn id="91" idx="1"/>
          </p:cNvCxnSpPr>
          <p:nvPr/>
        </p:nvCxnSpPr>
        <p:spPr>
          <a:xfrm flipV="1">
            <a:off x="4734928" y="4052414"/>
            <a:ext cx="334639" cy="1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4" name="矩形 73">
            <a:extLst>
              <a:ext uri="{FF2B5EF4-FFF2-40B4-BE49-F238E27FC236}">
                <a16:creationId xmlns:a16="http://schemas.microsoft.com/office/drawing/2014/main" id="{50857973-956F-4F54-ACA9-D301D967CB17}"/>
              </a:ext>
            </a:extLst>
          </p:cNvPr>
          <p:cNvSpPr/>
          <p:nvPr/>
        </p:nvSpPr>
        <p:spPr bwMode="auto">
          <a:xfrm>
            <a:off x="4086928" y="2253083"/>
            <a:ext cx="648000" cy="497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EtherCAT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Junction</a:t>
            </a:r>
            <a:endParaRPr lang="zh-CN" altLang="en-US" sz="900" b="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5" name="矩形: 圆角 74">
            <a:extLst>
              <a:ext uri="{FF2B5EF4-FFF2-40B4-BE49-F238E27FC236}">
                <a16:creationId xmlns:a16="http://schemas.microsoft.com/office/drawing/2014/main" id="{7AE15349-04BD-4217-B366-5D56DE578416}"/>
              </a:ext>
            </a:extLst>
          </p:cNvPr>
          <p:cNvSpPr/>
          <p:nvPr/>
        </p:nvSpPr>
        <p:spPr bwMode="auto">
          <a:xfrm>
            <a:off x="4140928" y="1498736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76" name="直接连接符 75">
            <a:extLst>
              <a:ext uri="{FF2B5EF4-FFF2-40B4-BE49-F238E27FC236}">
                <a16:creationId xmlns:a16="http://schemas.microsoft.com/office/drawing/2014/main" id="{76DBEDC4-FB49-4DDC-AE4E-369E5C83C825}"/>
              </a:ext>
            </a:extLst>
          </p:cNvPr>
          <p:cNvCxnSpPr>
            <a:cxnSpLocks/>
            <a:stCxn id="75" idx="2"/>
            <a:endCxn id="74" idx="0"/>
          </p:cNvCxnSpPr>
          <p:nvPr/>
        </p:nvCxnSpPr>
        <p:spPr>
          <a:xfrm>
            <a:off x="4410928" y="1837174"/>
            <a:ext cx="0" cy="41590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7" name="矩形: 圆角 76">
            <a:extLst>
              <a:ext uri="{FF2B5EF4-FFF2-40B4-BE49-F238E27FC236}">
                <a16:creationId xmlns:a16="http://schemas.microsoft.com/office/drawing/2014/main" id="{94202E98-9927-4B89-A772-3EC7BED1DA66}"/>
              </a:ext>
            </a:extLst>
          </p:cNvPr>
          <p:cNvSpPr/>
          <p:nvPr/>
        </p:nvSpPr>
        <p:spPr bwMode="auto">
          <a:xfrm>
            <a:off x="414092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8" name="矩形 77">
            <a:extLst>
              <a:ext uri="{FF2B5EF4-FFF2-40B4-BE49-F238E27FC236}">
                <a16:creationId xmlns:a16="http://schemas.microsoft.com/office/drawing/2014/main" id="{B360E367-BFE3-47EC-87D6-8A6134A339D9}"/>
              </a:ext>
            </a:extLst>
          </p:cNvPr>
          <p:cNvSpPr/>
          <p:nvPr/>
        </p:nvSpPr>
        <p:spPr bwMode="auto">
          <a:xfrm>
            <a:off x="4086928" y="4704538"/>
            <a:ext cx="648000" cy="497823"/>
          </a:xfrm>
          <a:prstGeom prst="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PROFINET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Switch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79" name="直接连接符 78">
            <a:extLst>
              <a:ext uri="{FF2B5EF4-FFF2-40B4-BE49-F238E27FC236}">
                <a16:creationId xmlns:a16="http://schemas.microsoft.com/office/drawing/2014/main" id="{1FE23458-8951-459D-83A8-01BCD196CF19}"/>
              </a:ext>
            </a:extLst>
          </p:cNvPr>
          <p:cNvCxnSpPr>
            <a:cxnSpLocks/>
            <a:stCxn id="78" idx="2"/>
            <a:endCxn id="77" idx="0"/>
          </p:cNvCxnSpPr>
          <p:nvPr/>
        </p:nvCxnSpPr>
        <p:spPr>
          <a:xfrm>
            <a:off x="4410928" y="5202361"/>
            <a:ext cx="0" cy="38687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0" name="矩形 79">
            <a:extLst>
              <a:ext uri="{FF2B5EF4-FFF2-40B4-BE49-F238E27FC236}">
                <a16:creationId xmlns:a16="http://schemas.microsoft.com/office/drawing/2014/main" id="{7F0F99E2-01AD-4041-B860-70B1ECEB100C}"/>
              </a:ext>
            </a:extLst>
          </p:cNvPr>
          <p:cNvSpPr/>
          <p:nvPr/>
        </p:nvSpPr>
        <p:spPr bwMode="auto">
          <a:xfrm>
            <a:off x="4086928" y="3811733"/>
            <a:ext cx="648000" cy="4813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Switch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82" name="直接连接符 81">
            <a:extLst>
              <a:ext uri="{FF2B5EF4-FFF2-40B4-BE49-F238E27FC236}">
                <a16:creationId xmlns:a16="http://schemas.microsoft.com/office/drawing/2014/main" id="{C8D9B4F4-20A5-4642-A446-3F3570E452C7}"/>
              </a:ext>
            </a:extLst>
          </p:cNvPr>
          <p:cNvCxnSpPr>
            <a:cxnSpLocks/>
            <a:stCxn id="45" idx="3"/>
            <a:endCxn id="74" idx="1"/>
          </p:cNvCxnSpPr>
          <p:nvPr/>
        </p:nvCxnSpPr>
        <p:spPr>
          <a:xfrm>
            <a:off x="3752288" y="2501995"/>
            <a:ext cx="334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直接连接符 84">
            <a:extLst>
              <a:ext uri="{FF2B5EF4-FFF2-40B4-BE49-F238E27FC236}">
                <a16:creationId xmlns:a16="http://schemas.microsoft.com/office/drawing/2014/main" id="{9E0A613D-A51C-4576-9043-E99C10FE2C31}"/>
              </a:ext>
            </a:extLst>
          </p:cNvPr>
          <p:cNvCxnSpPr>
            <a:cxnSpLocks/>
            <a:stCxn id="122" idx="3"/>
            <a:endCxn id="80" idx="1"/>
          </p:cNvCxnSpPr>
          <p:nvPr/>
        </p:nvCxnSpPr>
        <p:spPr>
          <a:xfrm>
            <a:off x="3752288" y="4052415"/>
            <a:ext cx="334640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直接连接符 87">
            <a:extLst>
              <a:ext uri="{FF2B5EF4-FFF2-40B4-BE49-F238E27FC236}">
                <a16:creationId xmlns:a16="http://schemas.microsoft.com/office/drawing/2014/main" id="{4A73EC62-9FF1-41C4-8572-6F83885A298E}"/>
              </a:ext>
            </a:extLst>
          </p:cNvPr>
          <p:cNvCxnSpPr>
            <a:cxnSpLocks/>
            <a:stCxn id="111" idx="3"/>
            <a:endCxn id="78" idx="1"/>
          </p:cNvCxnSpPr>
          <p:nvPr/>
        </p:nvCxnSpPr>
        <p:spPr>
          <a:xfrm>
            <a:off x="3752288" y="4953450"/>
            <a:ext cx="33464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矩形: 圆角 90">
            <a:extLst>
              <a:ext uri="{FF2B5EF4-FFF2-40B4-BE49-F238E27FC236}">
                <a16:creationId xmlns:a16="http://schemas.microsoft.com/office/drawing/2014/main" id="{90B10EB0-0342-4D6A-8BCE-23525F019745}"/>
              </a:ext>
            </a:extLst>
          </p:cNvPr>
          <p:cNvSpPr/>
          <p:nvPr/>
        </p:nvSpPr>
        <p:spPr bwMode="auto">
          <a:xfrm>
            <a:off x="5069567" y="3883195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2" name="矩形: 圆角 91">
            <a:extLst>
              <a:ext uri="{FF2B5EF4-FFF2-40B4-BE49-F238E27FC236}">
                <a16:creationId xmlns:a16="http://schemas.microsoft.com/office/drawing/2014/main" id="{91396C5E-768E-427C-B09A-63D2795703FA}"/>
              </a:ext>
            </a:extLst>
          </p:cNvPr>
          <p:cNvSpPr/>
          <p:nvPr/>
        </p:nvSpPr>
        <p:spPr bwMode="auto">
          <a:xfrm>
            <a:off x="2173211" y="3883195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3" name="矩形: 圆角 92">
            <a:extLst>
              <a:ext uri="{FF2B5EF4-FFF2-40B4-BE49-F238E27FC236}">
                <a16:creationId xmlns:a16="http://schemas.microsoft.com/office/drawing/2014/main" id="{2760E625-48E6-4E52-AC89-6A6E065AFD11}"/>
              </a:ext>
            </a:extLst>
          </p:cNvPr>
          <p:cNvSpPr/>
          <p:nvPr/>
        </p:nvSpPr>
        <p:spPr bwMode="auto">
          <a:xfrm>
            <a:off x="2173211" y="3166815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02" name="直接连接符 101">
            <a:extLst>
              <a:ext uri="{FF2B5EF4-FFF2-40B4-BE49-F238E27FC236}">
                <a16:creationId xmlns:a16="http://schemas.microsoft.com/office/drawing/2014/main" id="{06D9E309-2D42-4D30-A888-347BA6E2D213}"/>
              </a:ext>
            </a:extLst>
          </p:cNvPr>
          <p:cNvCxnSpPr>
            <a:cxnSpLocks/>
            <a:stCxn id="8" idx="3"/>
            <a:endCxn id="6" idx="1"/>
          </p:cNvCxnSpPr>
          <p:nvPr/>
        </p:nvCxnSpPr>
        <p:spPr>
          <a:xfrm>
            <a:off x="1787008" y="2501994"/>
            <a:ext cx="334640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直接连接符 102">
            <a:extLst>
              <a:ext uri="{FF2B5EF4-FFF2-40B4-BE49-F238E27FC236}">
                <a16:creationId xmlns:a16="http://schemas.microsoft.com/office/drawing/2014/main" id="{8718069D-AE25-447F-B7E6-F1C9BE8BEF87}"/>
              </a:ext>
            </a:extLst>
          </p:cNvPr>
          <p:cNvCxnSpPr>
            <a:cxnSpLocks/>
            <a:stCxn id="99" idx="3"/>
            <a:endCxn id="97" idx="1"/>
          </p:cNvCxnSpPr>
          <p:nvPr/>
        </p:nvCxnSpPr>
        <p:spPr>
          <a:xfrm>
            <a:off x="1787008" y="4953449"/>
            <a:ext cx="334640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连接符: 肘形 116">
            <a:extLst>
              <a:ext uri="{FF2B5EF4-FFF2-40B4-BE49-F238E27FC236}">
                <a16:creationId xmlns:a16="http://schemas.microsoft.com/office/drawing/2014/main" id="{CA6672FD-DEBD-48B9-B73D-A646C50476A6}"/>
              </a:ext>
            </a:extLst>
          </p:cNvPr>
          <p:cNvCxnSpPr>
            <a:cxnSpLocks/>
            <a:stCxn id="80" idx="0"/>
            <a:endCxn id="118" idx="1"/>
          </p:cNvCxnSpPr>
          <p:nvPr/>
        </p:nvCxnSpPr>
        <p:spPr>
          <a:xfrm rot="5400000" flipH="1" flipV="1">
            <a:off x="4502398" y="3244565"/>
            <a:ext cx="475699" cy="658639"/>
          </a:xfrm>
          <a:prstGeom prst="bentConnector2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8" name="矩形: 圆角 117">
            <a:extLst>
              <a:ext uri="{FF2B5EF4-FFF2-40B4-BE49-F238E27FC236}">
                <a16:creationId xmlns:a16="http://schemas.microsoft.com/office/drawing/2014/main" id="{7B448D2A-DADC-40FC-AADC-A59CB37C0E09}"/>
              </a:ext>
            </a:extLst>
          </p:cNvPr>
          <p:cNvSpPr/>
          <p:nvPr/>
        </p:nvSpPr>
        <p:spPr bwMode="auto">
          <a:xfrm>
            <a:off x="5069567" y="3166815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27" name="矩形: 圆角 126">
            <a:extLst>
              <a:ext uri="{FF2B5EF4-FFF2-40B4-BE49-F238E27FC236}">
                <a16:creationId xmlns:a16="http://schemas.microsoft.com/office/drawing/2014/main" id="{6C797CF7-328D-4F45-8EBE-818646BF5CFF}"/>
              </a:ext>
            </a:extLst>
          </p:cNvPr>
          <p:cNvSpPr/>
          <p:nvPr/>
        </p:nvSpPr>
        <p:spPr bwMode="auto">
          <a:xfrm>
            <a:off x="3417448" y="1494604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8" name="连接符: 肘形 127">
            <a:extLst>
              <a:ext uri="{FF2B5EF4-FFF2-40B4-BE49-F238E27FC236}">
                <a16:creationId xmlns:a16="http://schemas.microsoft.com/office/drawing/2014/main" id="{EFC6B40D-C8DB-4C5C-B04D-2A5492E70751}"/>
              </a:ext>
            </a:extLst>
          </p:cNvPr>
          <p:cNvCxnSpPr>
            <a:cxnSpLocks/>
            <a:stCxn id="11" idx="2"/>
            <a:endCxn id="6" idx="0"/>
          </p:cNvCxnSpPr>
          <p:nvPr/>
        </p:nvCxnSpPr>
        <p:spPr>
          <a:xfrm rot="16200000" flipH="1">
            <a:off x="2135114" y="1942548"/>
            <a:ext cx="415909" cy="20516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连接符: 肘形 129">
            <a:extLst>
              <a:ext uri="{FF2B5EF4-FFF2-40B4-BE49-F238E27FC236}">
                <a16:creationId xmlns:a16="http://schemas.microsoft.com/office/drawing/2014/main" id="{ACCC2C56-3896-421C-BFD4-A7E57CB2B1D7}"/>
              </a:ext>
            </a:extLst>
          </p:cNvPr>
          <p:cNvCxnSpPr>
            <a:cxnSpLocks/>
            <a:stCxn id="56" idx="2"/>
            <a:endCxn id="45" idx="0"/>
          </p:cNvCxnSpPr>
          <p:nvPr/>
        </p:nvCxnSpPr>
        <p:spPr>
          <a:xfrm rot="16200000" flipH="1">
            <a:off x="2988174" y="1812968"/>
            <a:ext cx="415909" cy="46432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连接符: 肘形 130">
            <a:extLst>
              <a:ext uri="{FF2B5EF4-FFF2-40B4-BE49-F238E27FC236}">
                <a16:creationId xmlns:a16="http://schemas.microsoft.com/office/drawing/2014/main" id="{EC0BC836-68A4-4B0E-AE1D-8550FDAADBA8}"/>
              </a:ext>
            </a:extLst>
          </p:cNvPr>
          <p:cNvCxnSpPr>
            <a:cxnSpLocks/>
            <a:stCxn id="127" idx="2"/>
          </p:cNvCxnSpPr>
          <p:nvPr/>
        </p:nvCxnSpPr>
        <p:spPr>
          <a:xfrm rot="5400000">
            <a:off x="3415484" y="1997582"/>
            <a:ext cx="436504" cy="107425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2" name="矩形: 圆角 131">
            <a:extLst>
              <a:ext uri="{FF2B5EF4-FFF2-40B4-BE49-F238E27FC236}">
                <a16:creationId xmlns:a16="http://schemas.microsoft.com/office/drawing/2014/main" id="{89E462E7-964D-409E-897B-5ACAF5545EEF}"/>
              </a:ext>
            </a:extLst>
          </p:cNvPr>
          <p:cNvSpPr/>
          <p:nvPr/>
        </p:nvSpPr>
        <p:spPr bwMode="auto">
          <a:xfrm>
            <a:off x="341744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34" name="连接符: 肘形 133">
            <a:extLst>
              <a:ext uri="{FF2B5EF4-FFF2-40B4-BE49-F238E27FC236}">
                <a16:creationId xmlns:a16="http://schemas.microsoft.com/office/drawing/2014/main" id="{70192FC6-9C3D-49AC-B800-B3976BEC8B8F}"/>
              </a:ext>
            </a:extLst>
          </p:cNvPr>
          <p:cNvCxnSpPr>
            <a:cxnSpLocks/>
            <a:stCxn id="100" idx="0"/>
            <a:endCxn id="97" idx="2"/>
          </p:cNvCxnSpPr>
          <p:nvPr/>
        </p:nvCxnSpPr>
        <p:spPr>
          <a:xfrm rot="5400000" flipH="1" flipV="1">
            <a:off x="2149629" y="5293221"/>
            <a:ext cx="386879" cy="20516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5" name="连接符: 肘形 134">
            <a:extLst>
              <a:ext uri="{FF2B5EF4-FFF2-40B4-BE49-F238E27FC236}">
                <a16:creationId xmlns:a16="http://schemas.microsoft.com/office/drawing/2014/main" id="{34E9C09A-59C5-4BF4-90C8-7111A2D52797}"/>
              </a:ext>
            </a:extLst>
          </p:cNvPr>
          <p:cNvCxnSpPr>
            <a:cxnSpLocks/>
            <a:stCxn id="101" idx="0"/>
            <a:endCxn id="111" idx="2"/>
          </p:cNvCxnSpPr>
          <p:nvPr/>
        </p:nvCxnSpPr>
        <p:spPr>
          <a:xfrm rot="5400000" flipH="1" flipV="1">
            <a:off x="3002689" y="5163641"/>
            <a:ext cx="386879" cy="46432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连接符: 肘形 138">
            <a:extLst>
              <a:ext uri="{FF2B5EF4-FFF2-40B4-BE49-F238E27FC236}">
                <a16:creationId xmlns:a16="http://schemas.microsoft.com/office/drawing/2014/main" id="{00F8DB4B-A0EF-42DF-84BA-2795A759E34A}"/>
              </a:ext>
            </a:extLst>
          </p:cNvPr>
          <p:cNvCxnSpPr>
            <a:cxnSpLocks/>
            <a:stCxn id="132" idx="0"/>
          </p:cNvCxnSpPr>
          <p:nvPr/>
        </p:nvCxnSpPr>
        <p:spPr>
          <a:xfrm rot="16200000" flipV="1">
            <a:off x="3467153" y="5368945"/>
            <a:ext cx="386879" cy="53712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5" name="矩形 44">
            <a:extLst>
              <a:ext uri="{FF2B5EF4-FFF2-40B4-BE49-F238E27FC236}">
                <a16:creationId xmlns:a16="http://schemas.microsoft.com/office/drawing/2014/main" id="{5925F880-83A6-40F6-96DA-9E59CAB80942}"/>
              </a:ext>
            </a:extLst>
          </p:cNvPr>
          <p:cNvSpPr/>
          <p:nvPr/>
        </p:nvSpPr>
        <p:spPr bwMode="auto">
          <a:xfrm>
            <a:off x="3104288" y="2253083"/>
            <a:ext cx="648000" cy="497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EtherCAT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Junction</a:t>
            </a:r>
            <a:endParaRPr lang="zh-CN" altLang="en-US" sz="900" b="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6" name="椭圆 135">
            <a:extLst>
              <a:ext uri="{FF2B5EF4-FFF2-40B4-BE49-F238E27FC236}">
                <a16:creationId xmlns:a16="http://schemas.microsoft.com/office/drawing/2014/main" id="{14484BED-9634-4C28-90D9-DBBD5A0ED69C}"/>
              </a:ext>
            </a:extLst>
          </p:cNvPr>
          <p:cNvSpPr/>
          <p:nvPr/>
        </p:nvSpPr>
        <p:spPr>
          <a:xfrm>
            <a:off x="2985649" y="2171480"/>
            <a:ext cx="861936" cy="30793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5" name="椭圆 144">
            <a:extLst>
              <a:ext uri="{FF2B5EF4-FFF2-40B4-BE49-F238E27FC236}">
                <a16:creationId xmlns:a16="http://schemas.microsoft.com/office/drawing/2014/main" id="{4F5C6B9E-84FE-4D12-B1E4-CDF867BBFC8C}"/>
              </a:ext>
            </a:extLst>
          </p:cNvPr>
          <p:cNvSpPr/>
          <p:nvPr/>
        </p:nvSpPr>
        <p:spPr>
          <a:xfrm>
            <a:off x="3978465" y="2171480"/>
            <a:ext cx="861936" cy="307932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cxnSp>
        <p:nvCxnSpPr>
          <p:cNvPr id="138" name="直接箭头连接符 137">
            <a:extLst>
              <a:ext uri="{FF2B5EF4-FFF2-40B4-BE49-F238E27FC236}">
                <a16:creationId xmlns:a16="http://schemas.microsoft.com/office/drawing/2014/main" id="{27FEEB84-3AF6-4836-9225-CF1FA7AFF0CC}"/>
              </a:ext>
            </a:extLst>
          </p:cNvPr>
          <p:cNvCxnSpPr>
            <a:cxnSpLocks/>
            <a:stCxn id="145" idx="6"/>
          </p:cNvCxnSpPr>
          <p:nvPr/>
        </p:nvCxnSpPr>
        <p:spPr>
          <a:xfrm>
            <a:off x="4840401" y="3711140"/>
            <a:ext cx="1903540" cy="509564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直接箭头连接符 147">
            <a:extLst>
              <a:ext uri="{FF2B5EF4-FFF2-40B4-BE49-F238E27FC236}">
                <a16:creationId xmlns:a16="http://schemas.microsoft.com/office/drawing/2014/main" id="{F239112D-DA42-4AC2-830D-E19E6BBBBD3D}"/>
              </a:ext>
            </a:extLst>
          </p:cNvPr>
          <p:cNvCxnSpPr>
            <a:cxnSpLocks/>
            <a:stCxn id="136" idx="6"/>
          </p:cNvCxnSpPr>
          <p:nvPr/>
        </p:nvCxnSpPr>
        <p:spPr>
          <a:xfrm>
            <a:off x="3847585" y="3711140"/>
            <a:ext cx="2896356" cy="644865"/>
          </a:xfrm>
          <a:prstGeom prst="straightConnector1">
            <a:avLst/>
          </a:prstGeom>
          <a:ln>
            <a:solidFill>
              <a:srgbClr val="C0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26613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41119B-B12A-4B5D-A310-1A5E4F19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Converged Switch in Isolated Networks</a:t>
            </a:r>
            <a:endParaRPr lang="zh-CN" altLang="en-US" strike="sngStrike" dirty="0">
              <a:highlight>
                <a:srgbClr val="FFFF00"/>
              </a:highlight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24674F-E577-403A-A100-0FB28FFA8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88772" y="1494605"/>
            <a:ext cx="5625440" cy="4433074"/>
          </a:xfrm>
        </p:spPr>
        <p:txBody>
          <a:bodyPr/>
          <a:lstStyle/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The converged switch simultaneously forwards standard Ethernet frames, connects all EtherCAT devices in EtherCAT domain, and connects PROFINET devices I PROFINET domain.</a:t>
            </a:r>
          </a:p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The appropriate forwarding method is based only on the port, and the converged switch is configured based on the network attached there. </a:t>
            </a: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9BE260B4-8979-4CF4-93E8-39B0D73D610E}"/>
              </a:ext>
            </a:extLst>
          </p:cNvPr>
          <p:cNvSpPr/>
          <p:nvPr/>
        </p:nvSpPr>
        <p:spPr>
          <a:xfrm>
            <a:off x="480963" y="1844824"/>
            <a:ext cx="960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Production Line 1 </a:t>
            </a:r>
            <a:endParaRPr lang="zh-CN" altLang="en-US" sz="1200" dirty="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133A195D-3746-40FA-B138-FB7ADF520D6F}"/>
              </a:ext>
            </a:extLst>
          </p:cNvPr>
          <p:cNvSpPr/>
          <p:nvPr/>
        </p:nvSpPr>
        <p:spPr>
          <a:xfrm>
            <a:off x="480963" y="5127575"/>
            <a:ext cx="960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Production Line 2 </a:t>
            </a:r>
            <a:endParaRPr lang="zh-CN" altLang="en-US" sz="1200" dirty="0"/>
          </a:p>
        </p:txBody>
      </p:sp>
      <p:cxnSp>
        <p:nvCxnSpPr>
          <p:cNvPr id="66" name="连接符: 肘形 65">
            <a:extLst>
              <a:ext uri="{FF2B5EF4-FFF2-40B4-BE49-F238E27FC236}">
                <a16:creationId xmlns:a16="http://schemas.microsoft.com/office/drawing/2014/main" id="{7DEDECC1-D589-4533-B84C-DC2ECEC9A6DC}"/>
              </a:ext>
            </a:extLst>
          </p:cNvPr>
          <p:cNvCxnSpPr>
            <a:cxnSpLocks/>
            <a:stCxn id="68" idx="2"/>
          </p:cNvCxnSpPr>
          <p:nvPr/>
        </p:nvCxnSpPr>
        <p:spPr>
          <a:xfrm rot="16200000" flipH="1">
            <a:off x="1623132" y="1731050"/>
            <a:ext cx="432370" cy="644618"/>
          </a:xfrm>
          <a:prstGeom prst="bentConnector2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矩形 66">
            <a:extLst>
              <a:ext uri="{FF2B5EF4-FFF2-40B4-BE49-F238E27FC236}">
                <a16:creationId xmlns:a16="http://schemas.microsoft.com/office/drawing/2014/main" id="{45DBB411-DF06-4C7B-AC08-83BA3F1B0770}"/>
              </a:ext>
            </a:extLst>
          </p:cNvPr>
          <p:cNvSpPr/>
          <p:nvPr/>
        </p:nvSpPr>
        <p:spPr bwMode="auto">
          <a:xfrm>
            <a:off x="2121648" y="2253083"/>
            <a:ext cx="648000" cy="497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EtherCAT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Junction</a:t>
            </a:r>
            <a:endParaRPr lang="zh-CN" altLang="en-US" sz="900" b="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8" name="矩形: 圆角 67">
            <a:extLst>
              <a:ext uri="{FF2B5EF4-FFF2-40B4-BE49-F238E27FC236}">
                <a16:creationId xmlns:a16="http://schemas.microsoft.com/office/drawing/2014/main" id="{FD1E0C2F-3B95-463A-9344-AC16761D4706}"/>
              </a:ext>
            </a:extLst>
          </p:cNvPr>
          <p:cNvSpPr/>
          <p:nvPr/>
        </p:nvSpPr>
        <p:spPr bwMode="auto">
          <a:xfrm>
            <a:off x="1247008" y="1498736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Master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9" name="矩形: 圆角 68">
            <a:extLst>
              <a:ext uri="{FF2B5EF4-FFF2-40B4-BE49-F238E27FC236}">
                <a16:creationId xmlns:a16="http://schemas.microsoft.com/office/drawing/2014/main" id="{C8264A79-42FF-4BBB-8812-4CA62E3A80D3}"/>
              </a:ext>
            </a:extLst>
          </p:cNvPr>
          <p:cNvSpPr/>
          <p:nvPr/>
        </p:nvSpPr>
        <p:spPr bwMode="auto">
          <a:xfrm>
            <a:off x="1247008" y="2332775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0" name="矩形: 圆角 69">
            <a:extLst>
              <a:ext uri="{FF2B5EF4-FFF2-40B4-BE49-F238E27FC236}">
                <a16:creationId xmlns:a16="http://schemas.microsoft.com/office/drawing/2014/main" id="{7E9EED4D-DE94-48A9-9F93-55FE3D79E5A4}"/>
              </a:ext>
            </a:extLst>
          </p:cNvPr>
          <p:cNvSpPr/>
          <p:nvPr/>
        </p:nvSpPr>
        <p:spPr bwMode="auto">
          <a:xfrm>
            <a:off x="1970488" y="1498736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D9EAB4BA-01D4-4E53-8367-E345E7A5B28E}"/>
              </a:ext>
            </a:extLst>
          </p:cNvPr>
          <p:cNvCxnSpPr>
            <a:cxnSpLocks/>
            <a:stCxn id="67" idx="3"/>
          </p:cNvCxnSpPr>
          <p:nvPr/>
        </p:nvCxnSpPr>
        <p:spPr>
          <a:xfrm>
            <a:off x="2769648" y="2501995"/>
            <a:ext cx="334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矩形: 圆角 89">
            <a:extLst>
              <a:ext uri="{FF2B5EF4-FFF2-40B4-BE49-F238E27FC236}">
                <a16:creationId xmlns:a16="http://schemas.microsoft.com/office/drawing/2014/main" id="{1483F480-B790-4A2C-8938-CCC274E3E909}"/>
              </a:ext>
            </a:extLst>
          </p:cNvPr>
          <p:cNvSpPr/>
          <p:nvPr/>
        </p:nvSpPr>
        <p:spPr bwMode="auto">
          <a:xfrm>
            <a:off x="2693968" y="1498736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1" name="矩形: 圆角 90">
            <a:extLst>
              <a:ext uri="{FF2B5EF4-FFF2-40B4-BE49-F238E27FC236}">
                <a16:creationId xmlns:a16="http://schemas.microsoft.com/office/drawing/2014/main" id="{475AB9AF-8F37-4690-A437-000E66994B6D}"/>
              </a:ext>
            </a:extLst>
          </p:cNvPr>
          <p:cNvSpPr/>
          <p:nvPr/>
        </p:nvSpPr>
        <p:spPr bwMode="auto">
          <a:xfrm>
            <a:off x="5069567" y="2332775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92" name="直接连接符 91">
            <a:extLst>
              <a:ext uri="{FF2B5EF4-FFF2-40B4-BE49-F238E27FC236}">
                <a16:creationId xmlns:a16="http://schemas.microsoft.com/office/drawing/2014/main" id="{DE917F16-D691-4CA6-8352-27F115FFC23D}"/>
              </a:ext>
            </a:extLst>
          </p:cNvPr>
          <p:cNvCxnSpPr>
            <a:cxnSpLocks/>
            <a:endCxn id="91" idx="1"/>
          </p:cNvCxnSpPr>
          <p:nvPr/>
        </p:nvCxnSpPr>
        <p:spPr>
          <a:xfrm flipV="1">
            <a:off x="4734928" y="2501994"/>
            <a:ext cx="334639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连接符: 肘形 92">
            <a:extLst>
              <a:ext uri="{FF2B5EF4-FFF2-40B4-BE49-F238E27FC236}">
                <a16:creationId xmlns:a16="http://schemas.microsoft.com/office/drawing/2014/main" id="{1C98BA4B-810E-49A0-9B57-49568573901B}"/>
              </a:ext>
            </a:extLst>
          </p:cNvPr>
          <p:cNvCxnSpPr>
            <a:cxnSpLocks/>
            <a:stCxn id="106" idx="0"/>
          </p:cNvCxnSpPr>
          <p:nvPr/>
        </p:nvCxnSpPr>
        <p:spPr>
          <a:xfrm rot="5400000" flipH="1" flipV="1">
            <a:off x="1603765" y="5071357"/>
            <a:ext cx="431127" cy="604640"/>
          </a:xfrm>
          <a:prstGeom prst="bentConnector2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矩形 104">
            <a:extLst>
              <a:ext uri="{FF2B5EF4-FFF2-40B4-BE49-F238E27FC236}">
                <a16:creationId xmlns:a16="http://schemas.microsoft.com/office/drawing/2014/main" id="{C0245E2F-C518-424E-A6D9-F9D899208FCC}"/>
              </a:ext>
            </a:extLst>
          </p:cNvPr>
          <p:cNvSpPr/>
          <p:nvPr/>
        </p:nvSpPr>
        <p:spPr bwMode="auto">
          <a:xfrm>
            <a:off x="2121648" y="4704538"/>
            <a:ext cx="648000" cy="497823"/>
          </a:xfrm>
          <a:prstGeom prst="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PROFINET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Switch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6" name="矩形: 圆角 105">
            <a:extLst>
              <a:ext uri="{FF2B5EF4-FFF2-40B4-BE49-F238E27FC236}">
                <a16:creationId xmlns:a16="http://schemas.microsoft.com/office/drawing/2014/main" id="{2777C02B-E808-4070-BCC7-98ACE115540B}"/>
              </a:ext>
            </a:extLst>
          </p:cNvPr>
          <p:cNvSpPr/>
          <p:nvPr/>
        </p:nvSpPr>
        <p:spPr bwMode="auto">
          <a:xfrm>
            <a:off x="124700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PLC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8" name="矩形: 圆角 107">
            <a:extLst>
              <a:ext uri="{FF2B5EF4-FFF2-40B4-BE49-F238E27FC236}">
                <a16:creationId xmlns:a16="http://schemas.microsoft.com/office/drawing/2014/main" id="{811407CE-E4BB-4D9C-82A5-DDE433FE2CB0}"/>
              </a:ext>
            </a:extLst>
          </p:cNvPr>
          <p:cNvSpPr/>
          <p:nvPr/>
        </p:nvSpPr>
        <p:spPr bwMode="auto">
          <a:xfrm>
            <a:off x="1247008" y="478423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9" name="矩形: 圆角 108">
            <a:extLst>
              <a:ext uri="{FF2B5EF4-FFF2-40B4-BE49-F238E27FC236}">
                <a16:creationId xmlns:a16="http://schemas.microsoft.com/office/drawing/2014/main" id="{F206A114-0CB0-46D3-9802-CF8C78C55C8C}"/>
              </a:ext>
            </a:extLst>
          </p:cNvPr>
          <p:cNvSpPr/>
          <p:nvPr/>
        </p:nvSpPr>
        <p:spPr bwMode="auto">
          <a:xfrm>
            <a:off x="197048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0" name="矩形: 圆角 109">
            <a:extLst>
              <a:ext uri="{FF2B5EF4-FFF2-40B4-BE49-F238E27FC236}">
                <a16:creationId xmlns:a16="http://schemas.microsoft.com/office/drawing/2014/main" id="{C9E9CD36-229D-45E2-B7E7-C80DCBF2AE0D}"/>
              </a:ext>
            </a:extLst>
          </p:cNvPr>
          <p:cNvSpPr/>
          <p:nvPr/>
        </p:nvSpPr>
        <p:spPr bwMode="auto">
          <a:xfrm>
            <a:off x="269396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2CE84AAB-2BBF-40BF-A91A-581FE8BC4A66}"/>
              </a:ext>
            </a:extLst>
          </p:cNvPr>
          <p:cNvCxnSpPr>
            <a:cxnSpLocks/>
            <a:stCxn id="105" idx="3"/>
          </p:cNvCxnSpPr>
          <p:nvPr/>
        </p:nvCxnSpPr>
        <p:spPr>
          <a:xfrm>
            <a:off x="2769648" y="4953450"/>
            <a:ext cx="33464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矩形: 圆角 116">
            <a:extLst>
              <a:ext uri="{FF2B5EF4-FFF2-40B4-BE49-F238E27FC236}">
                <a16:creationId xmlns:a16="http://schemas.microsoft.com/office/drawing/2014/main" id="{6C212685-F07A-4DC7-B296-55B5A11BAD90}"/>
              </a:ext>
            </a:extLst>
          </p:cNvPr>
          <p:cNvSpPr/>
          <p:nvPr/>
        </p:nvSpPr>
        <p:spPr bwMode="auto">
          <a:xfrm>
            <a:off x="5069567" y="478423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8" name="直接连接符 117">
            <a:extLst>
              <a:ext uri="{FF2B5EF4-FFF2-40B4-BE49-F238E27FC236}">
                <a16:creationId xmlns:a16="http://schemas.microsoft.com/office/drawing/2014/main" id="{27C520FC-D916-4EFE-A585-998529B6A814}"/>
              </a:ext>
            </a:extLst>
          </p:cNvPr>
          <p:cNvCxnSpPr>
            <a:cxnSpLocks/>
            <a:endCxn id="117" idx="1"/>
          </p:cNvCxnSpPr>
          <p:nvPr/>
        </p:nvCxnSpPr>
        <p:spPr>
          <a:xfrm flipV="1">
            <a:off x="4734928" y="4953449"/>
            <a:ext cx="334639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矩形 118">
            <a:extLst>
              <a:ext uri="{FF2B5EF4-FFF2-40B4-BE49-F238E27FC236}">
                <a16:creationId xmlns:a16="http://schemas.microsoft.com/office/drawing/2014/main" id="{52A512DC-3BA0-47D5-90CD-F5582B2EA763}"/>
              </a:ext>
            </a:extLst>
          </p:cNvPr>
          <p:cNvSpPr/>
          <p:nvPr/>
        </p:nvSpPr>
        <p:spPr bwMode="auto">
          <a:xfrm>
            <a:off x="3104288" y="2251018"/>
            <a:ext cx="648000" cy="29492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rgbClr val="0070C0"/>
            </a:solidFill>
          </a:ln>
          <a:effectLst/>
        </p:spPr>
        <p:txBody>
          <a:bodyPr vert="horz" wrap="square" lIns="0" tIns="1800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Converged Switch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0" name="连接符: 肘形 119">
            <a:extLst>
              <a:ext uri="{FF2B5EF4-FFF2-40B4-BE49-F238E27FC236}">
                <a16:creationId xmlns:a16="http://schemas.microsoft.com/office/drawing/2014/main" id="{11A9EF6D-B31B-469E-BA43-4D84B32B7776}"/>
              </a:ext>
            </a:extLst>
          </p:cNvPr>
          <p:cNvCxnSpPr>
            <a:cxnSpLocks/>
            <a:endCxn id="135" idx="3"/>
          </p:cNvCxnSpPr>
          <p:nvPr/>
        </p:nvCxnSpPr>
        <p:spPr>
          <a:xfrm rot="10800000" flipV="1">
            <a:off x="2713212" y="3336032"/>
            <a:ext cx="391077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接连接符 120">
            <a:extLst>
              <a:ext uri="{FF2B5EF4-FFF2-40B4-BE49-F238E27FC236}">
                <a16:creationId xmlns:a16="http://schemas.microsoft.com/office/drawing/2014/main" id="{8E773E2F-5516-499E-9CA8-A253251B8171}"/>
              </a:ext>
            </a:extLst>
          </p:cNvPr>
          <p:cNvCxnSpPr>
            <a:cxnSpLocks/>
            <a:stCxn id="134" idx="3"/>
          </p:cNvCxnSpPr>
          <p:nvPr/>
        </p:nvCxnSpPr>
        <p:spPr>
          <a:xfrm>
            <a:off x="2713211" y="4052414"/>
            <a:ext cx="39107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接连接符 121">
            <a:extLst>
              <a:ext uri="{FF2B5EF4-FFF2-40B4-BE49-F238E27FC236}">
                <a16:creationId xmlns:a16="http://schemas.microsoft.com/office/drawing/2014/main" id="{7DFFC704-700C-4742-9021-045CB3CB13F2}"/>
              </a:ext>
            </a:extLst>
          </p:cNvPr>
          <p:cNvCxnSpPr>
            <a:cxnSpLocks/>
            <a:endCxn id="133" idx="1"/>
          </p:cNvCxnSpPr>
          <p:nvPr/>
        </p:nvCxnSpPr>
        <p:spPr>
          <a:xfrm>
            <a:off x="4734927" y="4051485"/>
            <a:ext cx="334640" cy="92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矩形: 圆角 123">
            <a:extLst>
              <a:ext uri="{FF2B5EF4-FFF2-40B4-BE49-F238E27FC236}">
                <a16:creationId xmlns:a16="http://schemas.microsoft.com/office/drawing/2014/main" id="{B90E001D-E645-41C6-81E6-D4C5016E8606}"/>
              </a:ext>
            </a:extLst>
          </p:cNvPr>
          <p:cNvSpPr/>
          <p:nvPr/>
        </p:nvSpPr>
        <p:spPr bwMode="auto">
          <a:xfrm>
            <a:off x="4140928" y="1498736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5" name="直接连接符 124">
            <a:extLst>
              <a:ext uri="{FF2B5EF4-FFF2-40B4-BE49-F238E27FC236}">
                <a16:creationId xmlns:a16="http://schemas.microsoft.com/office/drawing/2014/main" id="{EB2E0008-F9AA-4BF7-82E1-ACBA38479C10}"/>
              </a:ext>
            </a:extLst>
          </p:cNvPr>
          <p:cNvCxnSpPr>
            <a:cxnSpLocks/>
            <a:stCxn id="124" idx="2"/>
          </p:cNvCxnSpPr>
          <p:nvPr/>
        </p:nvCxnSpPr>
        <p:spPr>
          <a:xfrm>
            <a:off x="4410928" y="1837174"/>
            <a:ext cx="0" cy="41590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矩形: 圆角 125">
            <a:extLst>
              <a:ext uri="{FF2B5EF4-FFF2-40B4-BE49-F238E27FC236}">
                <a16:creationId xmlns:a16="http://schemas.microsoft.com/office/drawing/2014/main" id="{C3B6B5D6-902C-480D-8F41-D232CF3E99B8}"/>
              </a:ext>
            </a:extLst>
          </p:cNvPr>
          <p:cNvSpPr/>
          <p:nvPr/>
        </p:nvSpPr>
        <p:spPr bwMode="auto">
          <a:xfrm>
            <a:off x="414092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8" name="直接连接符 127">
            <a:extLst>
              <a:ext uri="{FF2B5EF4-FFF2-40B4-BE49-F238E27FC236}">
                <a16:creationId xmlns:a16="http://schemas.microsoft.com/office/drawing/2014/main" id="{61B5D3B7-0B9F-4B05-87D3-8D21FF84D8F2}"/>
              </a:ext>
            </a:extLst>
          </p:cNvPr>
          <p:cNvCxnSpPr>
            <a:cxnSpLocks/>
            <a:endCxn id="126" idx="0"/>
          </p:cNvCxnSpPr>
          <p:nvPr/>
        </p:nvCxnSpPr>
        <p:spPr>
          <a:xfrm>
            <a:off x="4410928" y="5202361"/>
            <a:ext cx="0" cy="38687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直接连接符 130">
            <a:extLst>
              <a:ext uri="{FF2B5EF4-FFF2-40B4-BE49-F238E27FC236}">
                <a16:creationId xmlns:a16="http://schemas.microsoft.com/office/drawing/2014/main" id="{3EB882B6-DD54-448C-87D1-8FCFCBDA6FEF}"/>
              </a:ext>
            </a:extLst>
          </p:cNvPr>
          <p:cNvCxnSpPr>
            <a:cxnSpLocks/>
            <a:endCxn id="57" idx="1"/>
          </p:cNvCxnSpPr>
          <p:nvPr/>
        </p:nvCxnSpPr>
        <p:spPr>
          <a:xfrm>
            <a:off x="3752288" y="2501994"/>
            <a:ext cx="334640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矩形: 圆角 132">
            <a:extLst>
              <a:ext uri="{FF2B5EF4-FFF2-40B4-BE49-F238E27FC236}">
                <a16:creationId xmlns:a16="http://schemas.microsoft.com/office/drawing/2014/main" id="{31908529-EADC-49AD-9C85-C2812C395A42}"/>
              </a:ext>
            </a:extLst>
          </p:cNvPr>
          <p:cNvSpPr/>
          <p:nvPr/>
        </p:nvSpPr>
        <p:spPr bwMode="auto">
          <a:xfrm>
            <a:off x="5069567" y="3883195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4" name="矩形: 圆角 133">
            <a:extLst>
              <a:ext uri="{FF2B5EF4-FFF2-40B4-BE49-F238E27FC236}">
                <a16:creationId xmlns:a16="http://schemas.microsoft.com/office/drawing/2014/main" id="{BEE33068-64D8-46DC-B02B-978116BF58E7}"/>
              </a:ext>
            </a:extLst>
          </p:cNvPr>
          <p:cNvSpPr/>
          <p:nvPr/>
        </p:nvSpPr>
        <p:spPr bwMode="auto">
          <a:xfrm>
            <a:off x="2173211" y="3883195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5" name="矩形: 圆角 134">
            <a:extLst>
              <a:ext uri="{FF2B5EF4-FFF2-40B4-BE49-F238E27FC236}">
                <a16:creationId xmlns:a16="http://schemas.microsoft.com/office/drawing/2014/main" id="{EEA8A835-39BB-42C7-B21A-AE34B20CE115}"/>
              </a:ext>
            </a:extLst>
          </p:cNvPr>
          <p:cNvSpPr/>
          <p:nvPr/>
        </p:nvSpPr>
        <p:spPr bwMode="auto">
          <a:xfrm>
            <a:off x="2173211" y="3166815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36" name="直接连接符 135">
            <a:extLst>
              <a:ext uri="{FF2B5EF4-FFF2-40B4-BE49-F238E27FC236}">
                <a16:creationId xmlns:a16="http://schemas.microsoft.com/office/drawing/2014/main" id="{1E04DA11-74FD-4424-B2FE-0874E648EFA0}"/>
              </a:ext>
            </a:extLst>
          </p:cNvPr>
          <p:cNvCxnSpPr>
            <a:cxnSpLocks/>
            <a:stCxn id="69" idx="3"/>
            <a:endCxn id="67" idx="1"/>
          </p:cNvCxnSpPr>
          <p:nvPr/>
        </p:nvCxnSpPr>
        <p:spPr>
          <a:xfrm>
            <a:off x="1787008" y="2501994"/>
            <a:ext cx="334640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直接连接符 136">
            <a:extLst>
              <a:ext uri="{FF2B5EF4-FFF2-40B4-BE49-F238E27FC236}">
                <a16:creationId xmlns:a16="http://schemas.microsoft.com/office/drawing/2014/main" id="{7B2B8ED5-CDB4-43A6-B28A-F53A3894EB72}"/>
              </a:ext>
            </a:extLst>
          </p:cNvPr>
          <p:cNvCxnSpPr>
            <a:cxnSpLocks/>
            <a:stCxn id="108" idx="3"/>
            <a:endCxn id="105" idx="1"/>
          </p:cNvCxnSpPr>
          <p:nvPr/>
        </p:nvCxnSpPr>
        <p:spPr>
          <a:xfrm>
            <a:off x="1787008" y="4953449"/>
            <a:ext cx="334640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连接符: 肘形 137">
            <a:extLst>
              <a:ext uri="{FF2B5EF4-FFF2-40B4-BE49-F238E27FC236}">
                <a16:creationId xmlns:a16="http://schemas.microsoft.com/office/drawing/2014/main" id="{99429BD3-793D-44CF-995F-977D9A061E2E}"/>
              </a:ext>
            </a:extLst>
          </p:cNvPr>
          <p:cNvCxnSpPr>
            <a:cxnSpLocks/>
            <a:stCxn id="59" idx="0"/>
            <a:endCxn id="139" idx="1"/>
          </p:cNvCxnSpPr>
          <p:nvPr/>
        </p:nvCxnSpPr>
        <p:spPr>
          <a:xfrm rot="5400000" flipH="1" flipV="1">
            <a:off x="4502398" y="3244565"/>
            <a:ext cx="475699" cy="658639"/>
          </a:xfrm>
          <a:prstGeom prst="bentConnector2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矩形: 圆角 138">
            <a:extLst>
              <a:ext uri="{FF2B5EF4-FFF2-40B4-BE49-F238E27FC236}">
                <a16:creationId xmlns:a16="http://schemas.microsoft.com/office/drawing/2014/main" id="{DC71141D-9BD7-4114-B9EF-CD976F890FF0}"/>
              </a:ext>
            </a:extLst>
          </p:cNvPr>
          <p:cNvSpPr/>
          <p:nvPr/>
        </p:nvSpPr>
        <p:spPr bwMode="auto">
          <a:xfrm>
            <a:off x="5069567" y="3166815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0" name="矩形: 圆角 139">
            <a:extLst>
              <a:ext uri="{FF2B5EF4-FFF2-40B4-BE49-F238E27FC236}">
                <a16:creationId xmlns:a16="http://schemas.microsoft.com/office/drawing/2014/main" id="{2CADA6E6-5EE5-4E3A-872A-32DDD2E7E71A}"/>
              </a:ext>
            </a:extLst>
          </p:cNvPr>
          <p:cNvSpPr/>
          <p:nvPr/>
        </p:nvSpPr>
        <p:spPr bwMode="auto">
          <a:xfrm>
            <a:off x="3417448" y="1494604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41" name="连接符: 肘形 140">
            <a:extLst>
              <a:ext uri="{FF2B5EF4-FFF2-40B4-BE49-F238E27FC236}">
                <a16:creationId xmlns:a16="http://schemas.microsoft.com/office/drawing/2014/main" id="{56CDD5F5-7914-4AF2-BA61-E8F9B0DD033D}"/>
              </a:ext>
            </a:extLst>
          </p:cNvPr>
          <p:cNvCxnSpPr>
            <a:cxnSpLocks/>
            <a:stCxn id="70" idx="2"/>
            <a:endCxn id="67" idx="0"/>
          </p:cNvCxnSpPr>
          <p:nvPr/>
        </p:nvCxnSpPr>
        <p:spPr>
          <a:xfrm rot="16200000" flipH="1">
            <a:off x="2135114" y="1942548"/>
            <a:ext cx="415909" cy="20516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连接符: 肘形 141">
            <a:extLst>
              <a:ext uri="{FF2B5EF4-FFF2-40B4-BE49-F238E27FC236}">
                <a16:creationId xmlns:a16="http://schemas.microsoft.com/office/drawing/2014/main" id="{83807C40-731E-422F-BD7F-7308DB56697F}"/>
              </a:ext>
            </a:extLst>
          </p:cNvPr>
          <p:cNvCxnSpPr>
            <a:cxnSpLocks/>
            <a:stCxn id="90" idx="2"/>
            <a:endCxn id="119" idx="0"/>
          </p:cNvCxnSpPr>
          <p:nvPr/>
        </p:nvCxnSpPr>
        <p:spPr>
          <a:xfrm rot="16200000" flipH="1">
            <a:off x="2989206" y="1811936"/>
            <a:ext cx="413844" cy="46432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连接符: 肘形 142">
            <a:extLst>
              <a:ext uri="{FF2B5EF4-FFF2-40B4-BE49-F238E27FC236}">
                <a16:creationId xmlns:a16="http://schemas.microsoft.com/office/drawing/2014/main" id="{3EA9CC22-13F9-45AC-A65A-5534A97BDF23}"/>
              </a:ext>
            </a:extLst>
          </p:cNvPr>
          <p:cNvCxnSpPr>
            <a:cxnSpLocks/>
            <a:stCxn id="140" idx="2"/>
          </p:cNvCxnSpPr>
          <p:nvPr/>
        </p:nvCxnSpPr>
        <p:spPr>
          <a:xfrm rot="5400000">
            <a:off x="3425782" y="1987286"/>
            <a:ext cx="415910" cy="10742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矩形: 圆角 143">
            <a:extLst>
              <a:ext uri="{FF2B5EF4-FFF2-40B4-BE49-F238E27FC236}">
                <a16:creationId xmlns:a16="http://schemas.microsoft.com/office/drawing/2014/main" id="{49C85D98-7A8A-4BDB-A76A-CFD5DD5BE266}"/>
              </a:ext>
            </a:extLst>
          </p:cNvPr>
          <p:cNvSpPr/>
          <p:nvPr/>
        </p:nvSpPr>
        <p:spPr bwMode="auto">
          <a:xfrm>
            <a:off x="3417448" y="5589240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45" name="连接符: 肘形 144">
            <a:extLst>
              <a:ext uri="{FF2B5EF4-FFF2-40B4-BE49-F238E27FC236}">
                <a16:creationId xmlns:a16="http://schemas.microsoft.com/office/drawing/2014/main" id="{DF481FDF-2471-45FD-A8DA-0A2702EDE921}"/>
              </a:ext>
            </a:extLst>
          </p:cNvPr>
          <p:cNvCxnSpPr>
            <a:cxnSpLocks/>
            <a:stCxn id="109" idx="0"/>
            <a:endCxn id="105" idx="2"/>
          </p:cNvCxnSpPr>
          <p:nvPr/>
        </p:nvCxnSpPr>
        <p:spPr>
          <a:xfrm rot="5400000" flipH="1" flipV="1">
            <a:off x="2149629" y="5293221"/>
            <a:ext cx="386879" cy="20516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连接符: 肘形 145">
            <a:extLst>
              <a:ext uri="{FF2B5EF4-FFF2-40B4-BE49-F238E27FC236}">
                <a16:creationId xmlns:a16="http://schemas.microsoft.com/office/drawing/2014/main" id="{4109A8E2-252D-4A3A-8850-A99457D5B80F}"/>
              </a:ext>
            </a:extLst>
          </p:cNvPr>
          <p:cNvCxnSpPr>
            <a:cxnSpLocks/>
            <a:stCxn id="110" idx="0"/>
            <a:endCxn id="119" idx="2"/>
          </p:cNvCxnSpPr>
          <p:nvPr/>
        </p:nvCxnSpPr>
        <p:spPr>
          <a:xfrm rot="5400000" flipH="1" flipV="1">
            <a:off x="3001656" y="5162608"/>
            <a:ext cx="388945" cy="46432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连接符: 肘形 146">
            <a:extLst>
              <a:ext uri="{FF2B5EF4-FFF2-40B4-BE49-F238E27FC236}">
                <a16:creationId xmlns:a16="http://schemas.microsoft.com/office/drawing/2014/main" id="{F876EFA4-3FA3-4279-B69D-567336528BC6}"/>
              </a:ext>
            </a:extLst>
          </p:cNvPr>
          <p:cNvCxnSpPr>
            <a:cxnSpLocks/>
            <a:stCxn id="144" idx="0"/>
          </p:cNvCxnSpPr>
          <p:nvPr/>
        </p:nvCxnSpPr>
        <p:spPr>
          <a:xfrm rot="16200000" flipV="1">
            <a:off x="3467154" y="5368945"/>
            <a:ext cx="386878" cy="5371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矩形 56">
            <a:extLst>
              <a:ext uri="{FF2B5EF4-FFF2-40B4-BE49-F238E27FC236}">
                <a16:creationId xmlns:a16="http://schemas.microsoft.com/office/drawing/2014/main" id="{24988E42-2B5B-490C-9962-966A0B2B5E51}"/>
              </a:ext>
            </a:extLst>
          </p:cNvPr>
          <p:cNvSpPr/>
          <p:nvPr/>
        </p:nvSpPr>
        <p:spPr bwMode="auto">
          <a:xfrm>
            <a:off x="4086928" y="2253083"/>
            <a:ext cx="648000" cy="497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EtherCAT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Junction</a:t>
            </a:r>
            <a:endParaRPr lang="zh-CN" altLang="en-US" sz="900" b="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8" name="矩形 57">
            <a:extLst>
              <a:ext uri="{FF2B5EF4-FFF2-40B4-BE49-F238E27FC236}">
                <a16:creationId xmlns:a16="http://schemas.microsoft.com/office/drawing/2014/main" id="{41871FE5-B572-404C-B05A-5793D291AEBB}"/>
              </a:ext>
            </a:extLst>
          </p:cNvPr>
          <p:cNvSpPr/>
          <p:nvPr/>
        </p:nvSpPr>
        <p:spPr bwMode="auto">
          <a:xfrm>
            <a:off x="4086928" y="4704538"/>
            <a:ext cx="648000" cy="497823"/>
          </a:xfrm>
          <a:prstGeom prst="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PROFINET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Switch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9" name="矩形 58">
            <a:extLst>
              <a:ext uri="{FF2B5EF4-FFF2-40B4-BE49-F238E27FC236}">
                <a16:creationId xmlns:a16="http://schemas.microsoft.com/office/drawing/2014/main" id="{5855E7AB-4A3F-428E-89B3-38806F112106}"/>
              </a:ext>
            </a:extLst>
          </p:cNvPr>
          <p:cNvSpPr/>
          <p:nvPr/>
        </p:nvSpPr>
        <p:spPr bwMode="auto">
          <a:xfrm>
            <a:off x="4086928" y="3811733"/>
            <a:ext cx="648000" cy="481363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Switch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61" name="直接连接符 60">
            <a:extLst>
              <a:ext uri="{FF2B5EF4-FFF2-40B4-BE49-F238E27FC236}">
                <a16:creationId xmlns:a16="http://schemas.microsoft.com/office/drawing/2014/main" id="{BA70A160-9F76-42F6-8E78-F52F3763D802}"/>
              </a:ext>
            </a:extLst>
          </p:cNvPr>
          <p:cNvCxnSpPr>
            <a:cxnSpLocks/>
            <a:endCxn id="59" idx="1"/>
          </p:cNvCxnSpPr>
          <p:nvPr/>
        </p:nvCxnSpPr>
        <p:spPr>
          <a:xfrm>
            <a:off x="3752288" y="4052415"/>
            <a:ext cx="334640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接连接符 70">
            <a:extLst>
              <a:ext uri="{FF2B5EF4-FFF2-40B4-BE49-F238E27FC236}">
                <a16:creationId xmlns:a16="http://schemas.microsoft.com/office/drawing/2014/main" id="{302B2716-CAAD-4771-B9F2-FE6A459D46DC}"/>
              </a:ext>
            </a:extLst>
          </p:cNvPr>
          <p:cNvCxnSpPr>
            <a:cxnSpLocks/>
            <a:endCxn id="58" idx="1"/>
          </p:cNvCxnSpPr>
          <p:nvPr/>
        </p:nvCxnSpPr>
        <p:spPr>
          <a:xfrm>
            <a:off x="3752288" y="4953449"/>
            <a:ext cx="334640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矩形 11">
            <a:extLst>
              <a:ext uri="{FF2B5EF4-FFF2-40B4-BE49-F238E27FC236}">
                <a16:creationId xmlns:a16="http://schemas.microsoft.com/office/drawing/2014/main" id="{CC306A93-7DBC-432A-B55D-FDBBA0F560CB}"/>
              </a:ext>
            </a:extLst>
          </p:cNvPr>
          <p:cNvSpPr/>
          <p:nvPr/>
        </p:nvSpPr>
        <p:spPr>
          <a:xfrm>
            <a:off x="480962" y="4581127"/>
            <a:ext cx="5256584" cy="1440000"/>
          </a:xfrm>
          <a:prstGeom prst="rect">
            <a:avLst/>
          </a:prstGeom>
          <a:noFill/>
          <a:ln w="19050">
            <a:solidFill>
              <a:schemeClr val="accent2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zh-CN" sz="800" b="1" dirty="0">
                <a:solidFill>
                  <a:schemeClr val="tx1"/>
                </a:solidFill>
              </a:rPr>
              <a:t>PROFINET domain</a:t>
            </a:r>
            <a:endParaRPr lang="zh-CN" altLang="en-US" sz="800" b="1" dirty="0">
              <a:solidFill>
                <a:schemeClr val="tx1"/>
              </a:solidFill>
            </a:endParaRPr>
          </a:p>
        </p:txBody>
      </p:sp>
      <p:sp>
        <p:nvSpPr>
          <p:cNvPr id="72" name="矩形 71">
            <a:extLst>
              <a:ext uri="{FF2B5EF4-FFF2-40B4-BE49-F238E27FC236}">
                <a16:creationId xmlns:a16="http://schemas.microsoft.com/office/drawing/2014/main" id="{A20EF451-7DCF-4544-B6BD-F0E81B692061}"/>
              </a:ext>
            </a:extLst>
          </p:cNvPr>
          <p:cNvSpPr/>
          <p:nvPr/>
        </p:nvSpPr>
        <p:spPr>
          <a:xfrm>
            <a:off x="480963" y="1363945"/>
            <a:ext cx="5256584" cy="1440000"/>
          </a:xfrm>
          <a:prstGeom prst="rect">
            <a:avLst/>
          </a:prstGeom>
          <a:noFill/>
          <a:ln w="19050">
            <a:solidFill>
              <a:schemeClr val="accent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/>
          <a:lstStyle/>
          <a:p>
            <a:endParaRPr lang="en-US" altLang="zh-CN" sz="800" b="1" dirty="0">
              <a:solidFill>
                <a:schemeClr val="tx1"/>
              </a:solidFill>
            </a:endParaRPr>
          </a:p>
          <a:p>
            <a:endParaRPr lang="en-US" altLang="zh-CN" sz="800" b="1" dirty="0">
              <a:solidFill>
                <a:schemeClr val="tx1"/>
              </a:solidFill>
            </a:endParaRPr>
          </a:p>
          <a:p>
            <a:r>
              <a:rPr lang="en-US" altLang="zh-CN" sz="800" b="1" dirty="0">
                <a:solidFill>
                  <a:schemeClr val="tx1"/>
                </a:solidFill>
              </a:rPr>
              <a:t>EtherCAT domain</a:t>
            </a:r>
            <a:endParaRPr lang="zh-CN" altLang="en-US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44814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541119B-B12A-4B5D-A310-1A5E4F19F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Converged Switch in Mixed Networks</a:t>
            </a:r>
            <a:endParaRPr lang="zh-CN" altLang="en-US" strike="sngStrike" dirty="0">
              <a:highlight>
                <a:srgbClr val="FFFF00"/>
              </a:highlight>
            </a:endParaRP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B724674F-E577-403A-A100-0FB28FFA8C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65531" y="1031036"/>
            <a:ext cx="6321778" cy="4900316"/>
          </a:xfrm>
        </p:spPr>
        <p:txBody>
          <a:bodyPr>
            <a:spAutoFit/>
          </a:bodyPr>
          <a:lstStyle/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The converged switch may need to support mixed networks.</a:t>
            </a:r>
          </a:p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Each access port (to a station) only carries a single frame type for a specific network according the station connected.</a:t>
            </a:r>
          </a:p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The (</a:t>
            </a:r>
            <a:r>
              <a:rPr lang="en-US" altLang="zh-CN" dirty="0">
                <a:solidFill>
                  <a:srgbClr val="C00000"/>
                </a:solidFill>
              </a:rPr>
              <a:t>red</a:t>
            </a:r>
            <a:r>
              <a:rPr lang="en-US" altLang="zh-CN" dirty="0">
                <a:solidFill>
                  <a:prstClr val="black"/>
                </a:solidFill>
              </a:rPr>
              <a:t>) inter-switch link between the converged switches carries a mix of frame types.</a:t>
            </a:r>
          </a:p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The appropriate forwarding method is not determined by the port only; the frame type should be considered to select the forwarding rule.</a:t>
            </a:r>
          </a:p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dirty="0">
                <a:solidFill>
                  <a:prstClr val="black"/>
                </a:solidFill>
              </a:rPr>
              <a:t>The inter-switch link is a shared resource, and the Converged Switch may need to allocate the resource to assure the QoS for each network. </a:t>
            </a:r>
          </a:p>
          <a:p>
            <a:pPr>
              <a:buClr>
                <a:prstClr val="black">
                  <a:lumMod val="50000"/>
                  <a:lumOff val="50000"/>
                </a:prstClr>
              </a:buClr>
            </a:pPr>
            <a:r>
              <a:rPr lang="en-US" altLang="zh-CN" i="1" dirty="0">
                <a:solidFill>
                  <a:prstClr val="black"/>
                </a:solidFill>
              </a:rPr>
              <a:t>Future end stations may need to support mixed networks; e.g. Ethernet control messaging to an EtherCAT slave.</a:t>
            </a:r>
          </a:p>
        </p:txBody>
      </p:sp>
      <p:sp>
        <p:nvSpPr>
          <p:cNvPr id="64" name="矩形 63">
            <a:extLst>
              <a:ext uri="{FF2B5EF4-FFF2-40B4-BE49-F238E27FC236}">
                <a16:creationId xmlns:a16="http://schemas.microsoft.com/office/drawing/2014/main" id="{9BE260B4-8979-4CF4-93E8-39B0D73D610E}"/>
              </a:ext>
            </a:extLst>
          </p:cNvPr>
          <p:cNvSpPr/>
          <p:nvPr/>
        </p:nvSpPr>
        <p:spPr>
          <a:xfrm>
            <a:off x="464927" y="1794418"/>
            <a:ext cx="960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Production Line 1 </a:t>
            </a:r>
            <a:endParaRPr lang="zh-CN" altLang="en-US" sz="1200" dirty="0"/>
          </a:p>
        </p:txBody>
      </p:sp>
      <p:sp>
        <p:nvSpPr>
          <p:cNvPr id="65" name="矩形 64">
            <a:extLst>
              <a:ext uri="{FF2B5EF4-FFF2-40B4-BE49-F238E27FC236}">
                <a16:creationId xmlns:a16="http://schemas.microsoft.com/office/drawing/2014/main" id="{133A195D-3746-40FA-B138-FB7ADF520D6F}"/>
              </a:ext>
            </a:extLst>
          </p:cNvPr>
          <p:cNvSpPr/>
          <p:nvPr/>
        </p:nvSpPr>
        <p:spPr>
          <a:xfrm>
            <a:off x="464927" y="5077169"/>
            <a:ext cx="960519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200" dirty="0">
                <a:solidFill>
                  <a:prstClr val="black"/>
                </a:solidFill>
                <a:latin typeface="Arial" panose="020B0604020202020204" pitchFamily="34" charset="0"/>
                <a:ea typeface="微软雅黑"/>
                <a:cs typeface="Arial" panose="020B0604020202020204" pitchFamily="34" charset="0"/>
              </a:rPr>
              <a:t>Production Line 2 </a:t>
            </a:r>
            <a:endParaRPr lang="zh-CN" altLang="en-US" sz="1200" dirty="0"/>
          </a:p>
        </p:txBody>
      </p:sp>
      <p:cxnSp>
        <p:nvCxnSpPr>
          <p:cNvPr id="66" name="连接符: 肘形 65">
            <a:extLst>
              <a:ext uri="{FF2B5EF4-FFF2-40B4-BE49-F238E27FC236}">
                <a16:creationId xmlns:a16="http://schemas.microsoft.com/office/drawing/2014/main" id="{7DEDECC1-D589-4533-B84C-DC2ECEC9A6DC}"/>
              </a:ext>
            </a:extLst>
          </p:cNvPr>
          <p:cNvCxnSpPr>
            <a:cxnSpLocks/>
            <a:stCxn id="68" idx="2"/>
          </p:cNvCxnSpPr>
          <p:nvPr/>
        </p:nvCxnSpPr>
        <p:spPr>
          <a:xfrm rot="16200000" flipH="1">
            <a:off x="1607096" y="1680644"/>
            <a:ext cx="432370" cy="644618"/>
          </a:xfrm>
          <a:prstGeom prst="bentConnector2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7" name="矩形 66">
            <a:extLst>
              <a:ext uri="{FF2B5EF4-FFF2-40B4-BE49-F238E27FC236}">
                <a16:creationId xmlns:a16="http://schemas.microsoft.com/office/drawing/2014/main" id="{45DBB411-DF06-4C7B-AC08-83BA3F1B0770}"/>
              </a:ext>
            </a:extLst>
          </p:cNvPr>
          <p:cNvSpPr/>
          <p:nvPr/>
        </p:nvSpPr>
        <p:spPr bwMode="auto">
          <a:xfrm>
            <a:off x="2105612" y="2202677"/>
            <a:ext cx="648000" cy="49782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EtherCAT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Junction</a:t>
            </a:r>
            <a:endParaRPr lang="zh-CN" altLang="en-US" sz="900" b="1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8" name="矩形: 圆角 67">
            <a:extLst>
              <a:ext uri="{FF2B5EF4-FFF2-40B4-BE49-F238E27FC236}">
                <a16:creationId xmlns:a16="http://schemas.microsoft.com/office/drawing/2014/main" id="{FD1E0C2F-3B95-463A-9344-AC16761D4706}"/>
              </a:ext>
            </a:extLst>
          </p:cNvPr>
          <p:cNvSpPr/>
          <p:nvPr/>
        </p:nvSpPr>
        <p:spPr bwMode="auto">
          <a:xfrm>
            <a:off x="1230972" y="1448330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Master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69" name="矩形: 圆角 68">
            <a:extLst>
              <a:ext uri="{FF2B5EF4-FFF2-40B4-BE49-F238E27FC236}">
                <a16:creationId xmlns:a16="http://schemas.microsoft.com/office/drawing/2014/main" id="{C8264A79-42FF-4BBB-8812-4CA62E3A80D3}"/>
              </a:ext>
            </a:extLst>
          </p:cNvPr>
          <p:cNvSpPr/>
          <p:nvPr/>
        </p:nvSpPr>
        <p:spPr bwMode="auto">
          <a:xfrm>
            <a:off x="1230972" y="2282369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0" name="矩形: 圆角 69">
            <a:extLst>
              <a:ext uri="{FF2B5EF4-FFF2-40B4-BE49-F238E27FC236}">
                <a16:creationId xmlns:a16="http://schemas.microsoft.com/office/drawing/2014/main" id="{7E9EED4D-DE94-48A9-9F93-55FE3D79E5A4}"/>
              </a:ext>
            </a:extLst>
          </p:cNvPr>
          <p:cNvSpPr/>
          <p:nvPr/>
        </p:nvSpPr>
        <p:spPr bwMode="auto">
          <a:xfrm>
            <a:off x="1954452" y="1448330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89" name="直接连接符 88">
            <a:extLst>
              <a:ext uri="{FF2B5EF4-FFF2-40B4-BE49-F238E27FC236}">
                <a16:creationId xmlns:a16="http://schemas.microsoft.com/office/drawing/2014/main" id="{D9EAB4BA-01D4-4E53-8367-E345E7A5B28E}"/>
              </a:ext>
            </a:extLst>
          </p:cNvPr>
          <p:cNvCxnSpPr>
            <a:cxnSpLocks/>
            <a:stCxn id="67" idx="3"/>
          </p:cNvCxnSpPr>
          <p:nvPr/>
        </p:nvCxnSpPr>
        <p:spPr>
          <a:xfrm>
            <a:off x="2753612" y="2451589"/>
            <a:ext cx="33464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0" name="矩形: 圆角 89">
            <a:extLst>
              <a:ext uri="{FF2B5EF4-FFF2-40B4-BE49-F238E27FC236}">
                <a16:creationId xmlns:a16="http://schemas.microsoft.com/office/drawing/2014/main" id="{1483F480-B790-4A2C-8938-CCC274E3E909}"/>
              </a:ext>
            </a:extLst>
          </p:cNvPr>
          <p:cNvSpPr/>
          <p:nvPr/>
        </p:nvSpPr>
        <p:spPr bwMode="auto">
          <a:xfrm>
            <a:off x="2677932" y="1448330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91" name="矩形: 圆角 90">
            <a:extLst>
              <a:ext uri="{FF2B5EF4-FFF2-40B4-BE49-F238E27FC236}">
                <a16:creationId xmlns:a16="http://schemas.microsoft.com/office/drawing/2014/main" id="{475AB9AF-8F37-4690-A437-000E66994B6D}"/>
              </a:ext>
            </a:extLst>
          </p:cNvPr>
          <p:cNvSpPr/>
          <p:nvPr/>
        </p:nvSpPr>
        <p:spPr bwMode="auto">
          <a:xfrm>
            <a:off x="5053531" y="2282369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92" name="直接连接符 91">
            <a:extLst>
              <a:ext uri="{FF2B5EF4-FFF2-40B4-BE49-F238E27FC236}">
                <a16:creationId xmlns:a16="http://schemas.microsoft.com/office/drawing/2014/main" id="{DE917F16-D691-4CA6-8352-27F115FFC23D}"/>
              </a:ext>
            </a:extLst>
          </p:cNvPr>
          <p:cNvCxnSpPr>
            <a:cxnSpLocks/>
            <a:endCxn id="91" idx="1"/>
          </p:cNvCxnSpPr>
          <p:nvPr/>
        </p:nvCxnSpPr>
        <p:spPr>
          <a:xfrm flipV="1">
            <a:off x="4718892" y="2451588"/>
            <a:ext cx="334639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3" name="连接符: 肘形 92">
            <a:extLst>
              <a:ext uri="{FF2B5EF4-FFF2-40B4-BE49-F238E27FC236}">
                <a16:creationId xmlns:a16="http://schemas.microsoft.com/office/drawing/2014/main" id="{1C98BA4B-810E-49A0-9B57-49568573901B}"/>
              </a:ext>
            </a:extLst>
          </p:cNvPr>
          <p:cNvCxnSpPr>
            <a:cxnSpLocks/>
            <a:stCxn id="106" idx="0"/>
          </p:cNvCxnSpPr>
          <p:nvPr/>
        </p:nvCxnSpPr>
        <p:spPr>
          <a:xfrm rot="5400000" flipH="1" flipV="1">
            <a:off x="1587729" y="5020951"/>
            <a:ext cx="431127" cy="604640"/>
          </a:xfrm>
          <a:prstGeom prst="bentConnector2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矩形 104">
            <a:extLst>
              <a:ext uri="{FF2B5EF4-FFF2-40B4-BE49-F238E27FC236}">
                <a16:creationId xmlns:a16="http://schemas.microsoft.com/office/drawing/2014/main" id="{C0245E2F-C518-424E-A6D9-F9D899208FCC}"/>
              </a:ext>
            </a:extLst>
          </p:cNvPr>
          <p:cNvSpPr/>
          <p:nvPr/>
        </p:nvSpPr>
        <p:spPr bwMode="auto">
          <a:xfrm>
            <a:off x="2105612" y="4654132"/>
            <a:ext cx="648000" cy="497823"/>
          </a:xfrm>
          <a:prstGeom prst="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PROFINET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Switch </a:t>
            </a:r>
            <a:endParaRPr lang="en-US" altLang="zh-CN" sz="900" strike="sngStrike" kern="0" dirty="0">
              <a:solidFill>
                <a:prstClr val="black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6" name="矩形: 圆角 105">
            <a:extLst>
              <a:ext uri="{FF2B5EF4-FFF2-40B4-BE49-F238E27FC236}">
                <a16:creationId xmlns:a16="http://schemas.microsoft.com/office/drawing/2014/main" id="{2777C02B-E808-4070-BCC7-98ACE115540B}"/>
              </a:ext>
            </a:extLst>
          </p:cNvPr>
          <p:cNvSpPr/>
          <p:nvPr/>
        </p:nvSpPr>
        <p:spPr bwMode="auto">
          <a:xfrm>
            <a:off x="1230972" y="5538834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PLC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8" name="矩形: 圆角 107">
            <a:extLst>
              <a:ext uri="{FF2B5EF4-FFF2-40B4-BE49-F238E27FC236}">
                <a16:creationId xmlns:a16="http://schemas.microsoft.com/office/drawing/2014/main" id="{811407CE-E4BB-4D9C-82A5-DDE433FE2CB0}"/>
              </a:ext>
            </a:extLst>
          </p:cNvPr>
          <p:cNvSpPr/>
          <p:nvPr/>
        </p:nvSpPr>
        <p:spPr bwMode="auto">
          <a:xfrm>
            <a:off x="1230972" y="4733824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9" name="矩形: 圆角 108">
            <a:extLst>
              <a:ext uri="{FF2B5EF4-FFF2-40B4-BE49-F238E27FC236}">
                <a16:creationId xmlns:a16="http://schemas.microsoft.com/office/drawing/2014/main" id="{F206A114-0CB0-46D3-9802-CF8C78C55C8C}"/>
              </a:ext>
            </a:extLst>
          </p:cNvPr>
          <p:cNvSpPr/>
          <p:nvPr/>
        </p:nvSpPr>
        <p:spPr bwMode="auto">
          <a:xfrm>
            <a:off x="1954452" y="5538834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0" name="矩形: 圆角 109">
            <a:extLst>
              <a:ext uri="{FF2B5EF4-FFF2-40B4-BE49-F238E27FC236}">
                <a16:creationId xmlns:a16="http://schemas.microsoft.com/office/drawing/2014/main" id="{C9E9CD36-229D-45E2-B7E7-C80DCBF2AE0D}"/>
              </a:ext>
            </a:extLst>
          </p:cNvPr>
          <p:cNvSpPr/>
          <p:nvPr/>
        </p:nvSpPr>
        <p:spPr bwMode="auto">
          <a:xfrm>
            <a:off x="2677932" y="5538834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6" name="直接连接符 115">
            <a:extLst>
              <a:ext uri="{FF2B5EF4-FFF2-40B4-BE49-F238E27FC236}">
                <a16:creationId xmlns:a16="http://schemas.microsoft.com/office/drawing/2014/main" id="{2CE84AAB-2BBF-40BF-A91A-581FE8BC4A66}"/>
              </a:ext>
            </a:extLst>
          </p:cNvPr>
          <p:cNvCxnSpPr>
            <a:cxnSpLocks/>
            <a:stCxn id="105" idx="3"/>
          </p:cNvCxnSpPr>
          <p:nvPr/>
        </p:nvCxnSpPr>
        <p:spPr>
          <a:xfrm>
            <a:off x="2753612" y="4903044"/>
            <a:ext cx="334640" cy="0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7" name="矩形: 圆角 116">
            <a:extLst>
              <a:ext uri="{FF2B5EF4-FFF2-40B4-BE49-F238E27FC236}">
                <a16:creationId xmlns:a16="http://schemas.microsoft.com/office/drawing/2014/main" id="{6C212685-F07A-4DC7-B296-55B5A11BAD90}"/>
              </a:ext>
            </a:extLst>
          </p:cNvPr>
          <p:cNvSpPr/>
          <p:nvPr/>
        </p:nvSpPr>
        <p:spPr bwMode="auto">
          <a:xfrm>
            <a:off x="5053531" y="4733824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18" name="直接连接符 117">
            <a:extLst>
              <a:ext uri="{FF2B5EF4-FFF2-40B4-BE49-F238E27FC236}">
                <a16:creationId xmlns:a16="http://schemas.microsoft.com/office/drawing/2014/main" id="{27C520FC-D916-4EFE-A585-998529B6A814}"/>
              </a:ext>
            </a:extLst>
          </p:cNvPr>
          <p:cNvCxnSpPr>
            <a:cxnSpLocks/>
            <a:endCxn id="117" idx="1"/>
          </p:cNvCxnSpPr>
          <p:nvPr/>
        </p:nvCxnSpPr>
        <p:spPr>
          <a:xfrm flipV="1">
            <a:off x="4718892" y="4903043"/>
            <a:ext cx="334639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9" name="矩形 118">
            <a:extLst>
              <a:ext uri="{FF2B5EF4-FFF2-40B4-BE49-F238E27FC236}">
                <a16:creationId xmlns:a16="http://schemas.microsoft.com/office/drawing/2014/main" id="{52A512DC-3BA0-47D5-90CD-F5582B2EA763}"/>
              </a:ext>
            </a:extLst>
          </p:cNvPr>
          <p:cNvSpPr/>
          <p:nvPr/>
        </p:nvSpPr>
        <p:spPr bwMode="auto">
          <a:xfrm>
            <a:off x="3088252" y="2200612"/>
            <a:ext cx="648000" cy="2949277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18000" rIns="0" bIns="0" numCol="1" rtlCol="0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Converged Switch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0" name="连接符: 肘形 119">
            <a:extLst>
              <a:ext uri="{FF2B5EF4-FFF2-40B4-BE49-F238E27FC236}">
                <a16:creationId xmlns:a16="http://schemas.microsoft.com/office/drawing/2014/main" id="{11A9EF6D-B31B-469E-BA43-4D84B32B7776}"/>
              </a:ext>
            </a:extLst>
          </p:cNvPr>
          <p:cNvCxnSpPr>
            <a:cxnSpLocks/>
            <a:endCxn id="135" idx="3"/>
          </p:cNvCxnSpPr>
          <p:nvPr/>
        </p:nvCxnSpPr>
        <p:spPr>
          <a:xfrm rot="10800000" flipV="1">
            <a:off x="2697176" y="3285626"/>
            <a:ext cx="391077" cy="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1" name="直接连接符 120">
            <a:extLst>
              <a:ext uri="{FF2B5EF4-FFF2-40B4-BE49-F238E27FC236}">
                <a16:creationId xmlns:a16="http://schemas.microsoft.com/office/drawing/2014/main" id="{8E773E2F-5516-499E-9CA8-A253251B8171}"/>
              </a:ext>
            </a:extLst>
          </p:cNvPr>
          <p:cNvCxnSpPr>
            <a:cxnSpLocks/>
            <a:stCxn id="134" idx="3"/>
          </p:cNvCxnSpPr>
          <p:nvPr/>
        </p:nvCxnSpPr>
        <p:spPr>
          <a:xfrm>
            <a:off x="2697175" y="4002008"/>
            <a:ext cx="391077" cy="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2" name="直接连接符 121">
            <a:extLst>
              <a:ext uri="{FF2B5EF4-FFF2-40B4-BE49-F238E27FC236}">
                <a16:creationId xmlns:a16="http://schemas.microsoft.com/office/drawing/2014/main" id="{7DFFC704-700C-4742-9021-045CB3CB13F2}"/>
              </a:ext>
            </a:extLst>
          </p:cNvPr>
          <p:cNvCxnSpPr>
            <a:cxnSpLocks/>
            <a:endCxn id="133" idx="1"/>
          </p:cNvCxnSpPr>
          <p:nvPr/>
        </p:nvCxnSpPr>
        <p:spPr>
          <a:xfrm>
            <a:off x="4718891" y="4001079"/>
            <a:ext cx="334640" cy="929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4" name="矩形: 圆角 123">
            <a:extLst>
              <a:ext uri="{FF2B5EF4-FFF2-40B4-BE49-F238E27FC236}">
                <a16:creationId xmlns:a16="http://schemas.microsoft.com/office/drawing/2014/main" id="{B90E001D-E645-41C6-81E6-D4C5016E8606}"/>
              </a:ext>
            </a:extLst>
          </p:cNvPr>
          <p:cNvSpPr/>
          <p:nvPr/>
        </p:nvSpPr>
        <p:spPr bwMode="auto">
          <a:xfrm>
            <a:off x="4124892" y="1448330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5" name="直接连接符 124">
            <a:extLst>
              <a:ext uri="{FF2B5EF4-FFF2-40B4-BE49-F238E27FC236}">
                <a16:creationId xmlns:a16="http://schemas.microsoft.com/office/drawing/2014/main" id="{EB2E0008-F9AA-4BF7-82E1-ACBA38479C10}"/>
              </a:ext>
            </a:extLst>
          </p:cNvPr>
          <p:cNvCxnSpPr>
            <a:cxnSpLocks/>
            <a:stCxn id="124" idx="2"/>
          </p:cNvCxnSpPr>
          <p:nvPr/>
        </p:nvCxnSpPr>
        <p:spPr>
          <a:xfrm>
            <a:off x="4394892" y="1786768"/>
            <a:ext cx="0" cy="415909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6" name="矩形: 圆角 125">
            <a:extLst>
              <a:ext uri="{FF2B5EF4-FFF2-40B4-BE49-F238E27FC236}">
                <a16:creationId xmlns:a16="http://schemas.microsoft.com/office/drawing/2014/main" id="{C3B6B5D6-902C-480D-8F41-D232CF3E99B8}"/>
              </a:ext>
            </a:extLst>
          </p:cNvPr>
          <p:cNvSpPr/>
          <p:nvPr/>
        </p:nvSpPr>
        <p:spPr bwMode="auto">
          <a:xfrm>
            <a:off x="4124892" y="5538834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28" name="直接连接符 127">
            <a:extLst>
              <a:ext uri="{FF2B5EF4-FFF2-40B4-BE49-F238E27FC236}">
                <a16:creationId xmlns:a16="http://schemas.microsoft.com/office/drawing/2014/main" id="{61B5D3B7-0B9F-4B05-87D3-8D21FF84D8F2}"/>
              </a:ext>
            </a:extLst>
          </p:cNvPr>
          <p:cNvCxnSpPr>
            <a:cxnSpLocks/>
            <a:endCxn id="126" idx="0"/>
          </p:cNvCxnSpPr>
          <p:nvPr/>
        </p:nvCxnSpPr>
        <p:spPr>
          <a:xfrm>
            <a:off x="4394892" y="5151955"/>
            <a:ext cx="0" cy="386879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9" name="矩形 128">
            <a:extLst>
              <a:ext uri="{FF2B5EF4-FFF2-40B4-BE49-F238E27FC236}">
                <a16:creationId xmlns:a16="http://schemas.microsoft.com/office/drawing/2014/main" id="{B4DC6FAE-CE82-4B5B-BD96-E065CE3AE0DA}"/>
              </a:ext>
            </a:extLst>
          </p:cNvPr>
          <p:cNvSpPr/>
          <p:nvPr/>
        </p:nvSpPr>
        <p:spPr bwMode="auto">
          <a:xfrm>
            <a:off x="4070892" y="2200612"/>
            <a:ext cx="648000" cy="2949276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18000" rIns="0" bIns="0" numCol="1" rtlCol="0" anchor="t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Converged Switch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31" name="直接连接符 130">
            <a:extLst>
              <a:ext uri="{FF2B5EF4-FFF2-40B4-BE49-F238E27FC236}">
                <a16:creationId xmlns:a16="http://schemas.microsoft.com/office/drawing/2014/main" id="{3EB882B6-DD54-448C-87D1-8FCFCBDA6FEF}"/>
              </a:ext>
            </a:extLst>
          </p:cNvPr>
          <p:cNvCxnSpPr>
            <a:cxnSpLocks/>
            <a:stCxn id="119" idx="3"/>
            <a:endCxn id="129" idx="1"/>
          </p:cNvCxnSpPr>
          <p:nvPr/>
        </p:nvCxnSpPr>
        <p:spPr>
          <a:xfrm flipV="1">
            <a:off x="3736252" y="3675250"/>
            <a:ext cx="334640" cy="1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3" name="矩形: 圆角 132">
            <a:extLst>
              <a:ext uri="{FF2B5EF4-FFF2-40B4-BE49-F238E27FC236}">
                <a16:creationId xmlns:a16="http://schemas.microsoft.com/office/drawing/2014/main" id="{31908529-EADC-49AD-9C85-C2812C395A42}"/>
              </a:ext>
            </a:extLst>
          </p:cNvPr>
          <p:cNvSpPr/>
          <p:nvPr/>
        </p:nvSpPr>
        <p:spPr bwMode="auto">
          <a:xfrm>
            <a:off x="5053531" y="3832789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4" name="矩形: 圆角 133">
            <a:extLst>
              <a:ext uri="{FF2B5EF4-FFF2-40B4-BE49-F238E27FC236}">
                <a16:creationId xmlns:a16="http://schemas.microsoft.com/office/drawing/2014/main" id="{BEE33068-64D8-46DC-B02B-978116BF58E7}"/>
              </a:ext>
            </a:extLst>
          </p:cNvPr>
          <p:cNvSpPr/>
          <p:nvPr/>
        </p:nvSpPr>
        <p:spPr bwMode="auto">
          <a:xfrm>
            <a:off x="2157175" y="3832789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35" name="矩形: 圆角 134">
            <a:extLst>
              <a:ext uri="{FF2B5EF4-FFF2-40B4-BE49-F238E27FC236}">
                <a16:creationId xmlns:a16="http://schemas.microsoft.com/office/drawing/2014/main" id="{EEA8A835-39BB-42C7-B21A-AE34B20CE115}"/>
              </a:ext>
            </a:extLst>
          </p:cNvPr>
          <p:cNvSpPr/>
          <p:nvPr/>
        </p:nvSpPr>
        <p:spPr bwMode="auto">
          <a:xfrm>
            <a:off x="2157175" y="3116409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36" name="直接连接符 135">
            <a:extLst>
              <a:ext uri="{FF2B5EF4-FFF2-40B4-BE49-F238E27FC236}">
                <a16:creationId xmlns:a16="http://schemas.microsoft.com/office/drawing/2014/main" id="{1E04DA11-74FD-4424-B2FE-0874E648EFA0}"/>
              </a:ext>
            </a:extLst>
          </p:cNvPr>
          <p:cNvCxnSpPr>
            <a:cxnSpLocks/>
            <a:stCxn id="69" idx="3"/>
            <a:endCxn id="67" idx="1"/>
          </p:cNvCxnSpPr>
          <p:nvPr/>
        </p:nvCxnSpPr>
        <p:spPr>
          <a:xfrm>
            <a:off x="1770972" y="2451588"/>
            <a:ext cx="334640" cy="1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7" name="直接连接符 136">
            <a:extLst>
              <a:ext uri="{FF2B5EF4-FFF2-40B4-BE49-F238E27FC236}">
                <a16:creationId xmlns:a16="http://schemas.microsoft.com/office/drawing/2014/main" id="{7B2B8ED5-CDB4-43A6-B28A-F53A3894EB72}"/>
              </a:ext>
            </a:extLst>
          </p:cNvPr>
          <p:cNvCxnSpPr>
            <a:cxnSpLocks/>
            <a:stCxn id="108" idx="3"/>
            <a:endCxn id="105" idx="1"/>
          </p:cNvCxnSpPr>
          <p:nvPr/>
        </p:nvCxnSpPr>
        <p:spPr>
          <a:xfrm>
            <a:off x="1770972" y="4903043"/>
            <a:ext cx="334640" cy="1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8" name="连接符: 肘形 137">
            <a:extLst>
              <a:ext uri="{FF2B5EF4-FFF2-40B4-BE49-F238E27FC236}">
                <a16:creationId xmlns:a16="http://schemas.microsoft.com/office/drawing/2014/main" id="{99429BD3-793D-44CF-995F-977D9A061E2E}"/>
              </a:ext>
            </a:extLst>
          </p:cNvPr>
          <p:cNvCxnSpPr>
            <a:cxnSpLocks/>
            <a:endCxn id="139" idx="1"/>
          </p:cNvCxnSpPr>
          <p:nvPr/>
        </p:nvCxnSpPr>
        <p:spPr>
          <a:xfrm>
            <a:off x="4729530" y="3284454"/>
            <a:ext cx="324001" cy="1174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3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9" name="矩形: 圆角 138">
            <a:extLst>
              <a:ext uri="{FF2B5EF4-FFF2-40B4-BE49-F238E27FC236}">
                <a16:creationId xmlns:a16="http://schemas.microsoft.com/office/drawing/2014/main" id="{DC71141D-9BD7-4114-B9EF-CD976F890FF0}"/>
              </a:ext>
            </a:extLst>
          </p:cNvPr>
          <p:cNvSpPr/>
          <p:nvPr/>
        </p:nvSpPr>
        <p:spPr bwMode="auto">
          <a:xfrm>
            <a:off x="5053531" y="3116409"/>
            <a:ext cx="540000" cy="338438"/>
          </a:xfrm>
          <a:prstGeom prst="roundRect">
            <a:avLst/>
          </a:prstGeom>
          <a:solidFill>
            <a:srgbClr val="DAE3F3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Ethernet station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40" name="矩形: 圆角 139">
            <a:extLst>
              <a:ext uri="{FF2B5EF4-FFF2-40B4-BE49-F238E27FC236}">
                <a16:creationId xmlns:a16="http://schemas.microsoft.com/office/drawing/2014/main" id="{2CADA6E6-5EE5-4E3A-872A-32DDD2E7E71A}"/>
              </a:ext>
            </a:extLst>
          </p:cNvPr>
          <p:cNvSpPr/>
          <p:nvPr/>
        </p:nvSpPr>
        <p:spPr bwMode="auto">
          <a:xfrm>
            <a:off x="3401412" y="1444198"/>
            <a:ext cx="540000" cy="338438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Slave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41" name="连接符: 肘形 140">
            <a:extLst>
              <a:ext uri="{FF2B5EF4-FFF2-40B4-BE49-F238E27FC236}">
                <a16:creationId xmlns:a16="http://schemas.microsoft.com/office/drawing/2014/main" id="{56CDD5F5-7914-4AF2-BA61-E8F9B0DD033D}"/>
              </a:ext>
            </a:extLst>
          </p:cNvPr>
          <p:cNvCxnSpPr>
            <a:cxnSpLocks/>
            <a:stCxn id="70" idx="2"/>
            <a:endCxn id="67" idx="0"/>
          </p:cNvCxnSpPr>
          <p:nvPr/>
        </p:nvCxnSpPr>
        <p:spPr>
          <a:xfrm rot="16200000" flipH="1">
            <a:off x="2119078" y="1892142"/>
            <a:ext cx="415909" cy="20516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连接符: 肘形 141">
            <a:extLst>
              <a:ext uri="{FF2B5EF4-FFF2-40B4-BE49-F238E27FC236}">
                <a16:creationId xmlns:a16="http://schemas.microsoft.com/office/drawing/2014/main" id="{83807C40-731E-422F-BD7F-7308DB56697F}"/>
              </a:ext>
            </a:extLst>
          </p:cNvPr>
          <p:cNvCxnSpPr>
            <a:cxnSpLocks/>
            <a:stCxn id="90" idx="2"/>
            <a:endCxn id="119" idx="0"/>
          </p:cNvCxnSpPr>
          <p:nvPr/>
        </p:nvCxnSpPr>
        <p:spPr>
          <a:xfrm rot="16200000" flipH="1">
            <a:off x="2973170" y="1761530"/>
            <a:ext cx="413844" cy="46432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3" name="连接符: 肘形 142">
            <a:extLst>
              <a:ext uri="{FF2B5EF4-FFF2-40B4-BE49-F238E27FC236}">
                <a16:creationId xmlns:a16="http://schemas.microsoft.com/office/drawing/2014/main" id="{3EA9CC22-13F9-45AC-A65A-5534A97BDF23}"/>
              </a:ext>
            </a:extLst>
          </p:cNvPr>
          <p:cNvCxnSpPr>
            <a:cxnSpLocks/>
            <a:stCxn id="140" idx="2"/>
          </p:cNvCxnSpPr>
          <p:nvPr/>
        </p:nvCxnSpPr>
        <p:spPr>
          <a:xfrm rot="5400000">
            <a:off x="3409746" y="1936880"/>
            <a:ext cx="415910" cy="107423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4" name="矩形: 圆角 143">
            <a:extLst>
              <a:ext uri="{FF2B5EF4-FFF2-40B4-BE49-F238E27FC236}">
                <a16:creationId xmlns:a16="http://schemas.microsoft.com/office/drawing/2014/main" id="{49C85D98-7A8A-4BDB-A76A-CFD5DD5BE266}"/>
              </a:ext>
            </a:extLst>
          </p:cNvPr>
          <p:cNvSpPr/>
          <p:nvPr/>
        </p:nvSpPr>
        <p:spPr bwMode="auto">
          <a:xfrm>
            <a:off x="3401412" y="5538834"/>
            <a:ext cx="540000" cy="338438"/>
          </a:xfrm>
          <a:prstGeom prst="roundRect">
            <a:avLst/>
          </a:prstGeom>
          <a:solidFill>
            <a:srgbClr val="E2F0D9"/>
          </a:solidFill>
          <a:ln w="19050">
            <a:solidFill>
              <a:schemeClr val="tx1">
                <a:lumMod val="50000"/>
                <a:lumOff val="50000"/>
              </a:schemeClr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9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Device</a:t>
            </a:r>
            <a:endParaRPr lang="zh-CN" altLang="en-US" sz="9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cxnSp>
        <p:nvCxnSpPr>
          <p:cNvPr id="145" name="连接符: 肘形 144">
            <a:extLst>
              <a:ext uri="{FF2B5EF4-FFF2-40B4-BE49-F238E27FC236}">
                <a16:creationId xmlns:a16="http://schemas.microsoft.com/office/drawing/2014/main" id="{DF481FDF-2471-45FD-A8DA-0A2702EDE921}"/>
              </a:ext>
            </a:extLst>
          </p:cNvPr>
          <p:cNvCxnSpPr>
            <a:cxnSpLocks/>
            <a:stCxn id="109" idx="0"/>
            <a:endCxn id="105" idx="2"/>
          </p:cNvCxnSpPr>
          <p:nvPr/>
        </p:nvCxnSpPr>
        <p:spPr>
          <a:xfrm rot="5400000" flipH="1" flipV="1">
            <a:off x="2133593" y="5242815"/>
            <a:ext cx="386879" cy="20516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连接符: 肘形 145">
            <a:extLst>
              <a:ext uri="{FF2B5EF4-FFF2-40B4-BE49-F238E27FC236}">
                <a16:creationId xmlns:a16="http://schemas.microsoft.com/office/drawing/2014/main" id="{4109A8E2-252D-4A3A-8850-A99457D5B80F}"/>
              </a:ext>
            </a:extLst>
          </p:cNvPr>
          <p:cNvCxnSpPr>
            <a:cxnSpLocks/>
            <a:stCxn id="110" idx="0"/>
            <a:endCxn id="119" idx="2"/>
          </p:cNvCxnSpPr>
          <p:nvPr/>
        </p:nvCxnSpPr>
        <p:spPr>
          <a:xfrm rot="5400000" flipH="1" flipV="1">
            <a:off x="2985620" y="5112202"/>
            <a:ext cx="388945" cy="464320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7" name="连接符: 肘形 146">
            <a:extLst>
              <a:ext uri="{FF2B5EF4-FFF2-40B4-BE49-F238E27FC236}">
                <a16:creationId xmlns:a16="http://schemas.microsoft.com/office/drawing/2014/main" id="{F876EFA4-3FA3-4279-B69D-567336528BC6}"/>
              </a:ext>
            </a:extLst>
          </p:cNvPr>
          <p:cNvCxnSpPr>
            <a:cxnSpLocks/>
            <a:stCxn id="144" idx="0"/>
          </p:cNvCxnSpPr>
          <p:nvPr/>
        </p:nvCxnSpPr>
        <p:spPr>
          <a:xfrm rot="16200000" flipV="1">
            <a:off x="3451118" y="5318539"/>
            <a:ext cx="386878" cy="53711"/>
          </a:xfrm>
          <a:prstGeom prst="bentConnector3">
            <a:avLst>
              <a:gd name="adj1" fmla="val 50000"/>
            </a:avLst>
          </a:prstGeom>
          <a:ln w="1905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1" name="矩形 110">
            <a:extLst>
              <a:ext uri="{FF2B5EF4-FFF2-40B4-BE49-F238E27FC236}">
                <a16:creationId xmlns:a16="http://schemas.microsoft.com/office/drawing/2014/main" id="{A9931B42-838C-4D9C-81A0-8A05677C4992}"/>
              </a:ext>
            </a:extLst>
          </p:cNvPr>
          <p:cNvSpPr/>
          <p:nvPr/>
        </p:nvSpPr>
        <p:spPr bwMode="auto">
          <a:xfrm>
            <a:off x="3124252" y="4401746"/>
            <a:ext cx="576000" cy="264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7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Forwarding Policy</a:t>
            </a:r>
            <a:endParaRPr lang="zh-CN" altLang="en-US" sz="7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2" name="矩形 111">
            <a:extLst>
              <a:ext uri="{FF2B5EF4-FFF2-40B4-BE49-F238E27FC236}">
                <a16:creationId xmlns:a16="http://schemas.microsoft.com/office/drawing/2014/main" id="{647F9797-8645-4ABC-B184-411CAB1836A5}"/>
              </a:ext>
            </a:extLst>
          </p:cNvPr>
          <p:cNvSpPr/>
          <p:nvPr/>
        </p:nvSpPr>
        <p:spPr bwMode="auto">
          <a:xfrm>
            <a:off x="3124252" y="3554837"/>
            <a:ext cx="576000" cy="264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7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Traffic type identification</a:t>
            </a:r>
            <a:endParaRPr lang="zh-CN" altLang="en-US" sz="7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3" name="矩形 112">
            <a:extLst>
              <a:ext uri="{FF2B5EF4-FFF2-40B4-BE49-F238E27FC236}">
                <a16:creationId xmlns:a16="http://schemas.microsoft.com/office/drawing/2014/main" id="{8B9CC1D1-9866-4889-95C1-0696811603E8}"/>
              </a:ext>
            </a:extLst>
          </p:cNvPr>
          <p:cNvSpPr/>
          <p:nvPr/>
        </p:nvSpPr>
        <p:spPr bwMode="auto">
          <a:xfrm>
            <a:off x="3124252" y="3978292"/>
            <a:ext cx="576000" cy="264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7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Forwarding table</a:t>
            </a:r>
            <a:endParaRPr lang="zh-CN" altLang="en-US" sz="7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14" name="矩形 113">
            <a:extLst>
              <a:ext uri="{FF2B5EF4-FFF2-40B4-BE49-F238E27FC236}">
                <a16:creationId xmlns:a16="http://schemas.microsoft.com/office/drawing/2014/main" id="{6AC2B48A-7B1D-4DCC-9074-C19EFB443311}"/>
              </a:ext>
            </a:extLst>
          </p:cNvPr>
          <p:cNvSpPr/>
          <p:nvPr/>
        </p:nvSpPr>
        <p:spPr bwMode="auto">
          <a:xfrm>
            <a:off x="3124252" y="3131382"/>
            <a:ext cx="576000" cy="264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7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Forwarding</a:t>
            </a:r>
            <a:endParaRPr lang="zh-CN" altLang="en-US" sz="7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1" name="矩形 150">
            <a:extLst>
              <a:ext uri="{FF2B5EF4-FFF2-40B4-BE49-F238E27FC236}">
                <a16:creationId xmlns:a16="http://schemas.microsoft.com/office/drawing/2014/main" id="{2A1496D9-51F4-4121-ADBC-E653C4C4E4E1}"/>
              </a:ext>
            </a:extLst>
          </p:cNvPr>
          <p:cNvSpPr/>
          <p:nvPr/>
        </p:nvSpPr>
        <p:spPr bwMode="auto">
          <a:xfrm>
            <a:off x="4106892" y="4401746"/>
            <a:ext cx="576000" cy="264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7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Forwarding Policy</a:t>
            </a:r>
            <a:endParaRPr lang="zh-CN" altLang="en-US" sz="7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2" name="矩形 151">
            <a:extLst>
              <a:ext uri="{FF2B5EF4-FFF2-40B4-BE49-F238E27FC236}">
                <a16:creationId xmlns:a16="http://schemas.microsoft.com/office/drawing/2014/main" id="{4D6387DB-18DC-40D8-8BC0-1B30A64376FA}"/>
              </a:ext>
            </a:extLst>
          </p:cNvPr>
          <p:cNvSpPr/>
          <p:nvPr/>
        </p:nvSpPr>
        <p:spPr bwMode="auto">
          <a:xfrm>
            <a:off x="4106892" y="3554837"/>
            <a:ext cx="576000" cy="264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7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Traffic type identification</a:t>
            </a:r>
            <a:endParaRPr lang="zh-CN" altLang="en-US" sz="7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3" name="矩形 152">
            <a:extLst>
              <a:ext uri="{FF2B5EF4-FFF2-40B4-BE49-F238E27FC236}">
                <a16:creationId xmlns:a16="http://schemas.microsoft.com/office/drawing/2014/main" id="{7A1D3A24-65D8-4AF8-9158-D0180CAFFF9F}"/>
              </a:ext>
            </a:extLst>
          </p:cNvPr>
          <p:cNvSpPr/>
          <p:nvPr/>
        </p:nvSpPr>
        <p:spPr bwMode="auto">
          <a:xfrm>
            <a:off x="4106892" y="3941716"/>
            <a:ext cx="576000" cy="264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7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Forwarding table</a:t>
            </a:r>
            <a:endParaRPr lang="zh-CN" altLang="en-US" sz="7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54" name="矩形 153">
            <a:extLst>
              <a:ext uri="{FF2B5EF4-FFF2-40B4-BE49-F238E27FC236}">
                <a16:creationId xmlns:a16="http://schemas.microsoft.com/office/drawing/2014/main" id="{BCC2E1CD-E0C8-4BCC-A022-737C2E79100A}"/>
              </a:ext>
            </a:extLst>
          </p:cNvPr>
          <p:cNvSpPr/>
          <p:nvPr/>
        </p:nvSpPr>
        <p:spPr bwMode="auto">
          <a:xfrm>
            <a:off x="4106892" y="3131382"/>
            <a:ext cx="576000" cy="26411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 w="6350">
            <a:solidFill>
              <a:schemeClr val="tx1"/>
            </a:solidFill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Clr>
                <a:srgbClr val="CC9900"/>
              </a:buClr>
              <a:defRPr/>
            </a:pPr>
            <a:r>
              <a:rPr lang="en-US" altLang="zh-CN" sz="7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Forwarding</a:t>
            </a:r>
            <a:endParaRPr lang="zh-CN" altLang="en-US" sz="7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052736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877E55D-26C7-47A4-977E-1E281E7513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wrap="square"/>
          <a:lstStyle/>
          <a:p>
            <a:r>
              <a:rPr lang="en-US" altLang="zh-CN" dirty="0"/>
              <a:t>QoS of Traffic Through the Inter-Switch Link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51793BA3-880D-4330-95BD-F257C12D3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268760"/>
            <a:ext cx="11480800" cy="4857410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As the network scales out, it’s important to manage the resources to assure the QoS.</a:t>
            </a:r>
          </a:p>
          <a:p>
            <a:r>
              <a:rPr lang="en-US" altLang="zh-CN" dirty="0"/>
              <a:t>Centralized Management</a:t>
            </a:r>
          </a:p>
          <a:p>
            <a:pPr lvl="1"/>
            <a:r>
              <a:rPr lang="en-US" altLang="zh-CN" dirty="0"/>
              <a:t>Collect attributes and QoS request</a:t>
            </a:r>
          </a:p>
          <a:p>
            <a:pPr lvl="1"/>
            <a:r>
              <a:rPr lang="en-US" altLang="zh-CN" dirty="0"/>
              <a:t>Compute resource utilization, deadline, path routing etc. for each request</a:t>
            </a:r>
          </a:p>
          <a:p>
            <a:pPr lvl="1"/>
            <a:r>
              <a:rPr lang="en-US" altLang="zh-CN" dirty="0"/>
              <a:t>Allocate resources for each request</a:t>
            </a:r>
          </a:p>
          <a:p>
            <a:pPr lvl="1"/>
            <a:r>
              <a:rPr lang="en-US" altLang="zh-CN" dirty="0"/>
              <a:t>Distribute the result of allocation to each converged switch</a:t>
            </a:r>
          </a:p>
          <a:p>
            <a:pPr lvl="1"/>
            <a:r>
              <a:rPr lang="en-US" altLang="zh-CN" dirty="0"/>
              <a:t>Adjust quickly as the network scales out or is updated</a:t>
            </a:r>
          </a:p>
          <a:p>
            <a:r>
              <a:rPr lang="en-US" altLang="zh-CN" dirty="0"/>
              <a:t>Improve the forwarding delay</a:t>
            </a:r>
          </a:p>
          <a:p>
            <a:pPr lvl="1"/>
            <a:r>
              <a:rPr lang="en-US" altLang="zh-CN" dirty="0"/>
              <a:t>Cut-through forwarding (required for EtherCAT)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</p:txBody>
      </p:sp>
    </p:spTree>
    <p:extLst>
      <p:ext uri="{BB962C8B-B14F-4D97-AF65-F5344CB8AC3E}">
        <p14:creationId xmlns:p14="http://schemas.microsoft.com/office/powerpoint/2010/main" val="954246675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BA420542-52EE-456F-B3F0-A9B220DD6D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The Pros &amp; the Cons of Converged Switch</a:t>
            </a:r>
            <a:endParaRPr lang="zh-CN" altLang="en-US" dirty="0"/>
          </a:p>
        </p:txBody>
      </p:sp>
      <p:graphicFrame>
        <p:nvGraphicFramePr>
          <p:cNvPr id="4" name="内容占位符 3">
            <a:extLst>
              <a:ext uri="{FF2B5EF4-FFF2-40B4-BE49-F238E27FC236}">
                <a16:creationId xmlns:a16="http://schemas.microsoft.com/office/drawing/2014/main" id="{B4602E31-FE08-42A0-99EE-6D6610C3027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02300569"/>
              </p:ext>
            </p:extLst>
          </p:nvPr>
        </p:nvGraphicFramePr>
        <p:xfrm>
          <a:off x="520700" y="1104900"/>
          <a:ext cx="11268000" cy="49428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24000">
                  <a:extLst>
                    <a:ext uri="{9D8B030D-6E8A-4147-A177-3AD203B41FA5}">
                      <a16:colId xmlns:a16="http://schemas.microsoft.com/office/drawing/2014/main" val="69248915"/>
                    </a:ext>
                  </a:extLst>
                </a:gridCol>
                <a:gridCol w="3564000">
                  <a:extLst>
                    <a:ext uri="{9D8B030D-6E8A-4147-A177-3AD203B41FA5}">
                      <a16:colId xmlns:a16="http://schemas.microsoft.com/office/drawing/2014/main" val="3271670995"/>
                    </a:ext>
                  </a:extLst>
                </a:gridCol>
                <a:gridCol w="3456000">
                  <a:extLst>
                    <a:ext uri="{9D8B030D-6E8A-4147-A177-3AD203B41FA5}">
                      <a16:colId xmlns:a16="http://schemas.microsoft.com/office/drawing/2014/main" val="2547821151"/>
                    </a:ext>
                  </a:extLst>
                </a:gridCol>
                <a:gridCol w="3024000">
                  <a:extLst>
                    <a:ext uri="{9D8B030D-6E8A-4147-A177-3AD203B41FA5}">
                      <a16:colId xmlns:a16="http://schemas.microsoft.com/office/drawing/2014/main" val="410338596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altLang="zh-CN" sz="14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Category</a:t>
                      </a:r>
                      <a:endParaRPr lang="zh-CN" altLang="en-US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600"/>
                        </a:spcAft>
                      </a:pPr>
                      <a:r>
                        <a:rPr lang="en-US" altLang="zh-CN" sz="1400" b="1" kern="1200" dirty="0">
                          <a:solidFill>
                            <a:schemeClr val="lt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Potential Solution</a:t>
                      </a:r>
                      <a:endParaRPr lang="zh-CN" altLang="en-US" sz="1400" b="1" kern="1200" dirty="0">
                        <a:solidFill>
                          <a:schemeClr val="lt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60309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Forwarding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One category of switch supports multiple scenarios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Challenge to support forwarding modes different from standard Ethernet</a:t>
                      </a:r>
                    </a:p>
                    <a:p>
                      <a:pPr marL="176213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Extra switching may increase latency in comparison to physical ring</a:t>
                      </a:r>
                    </a:p>
                    <a:p>
                      <a:pPr marL="176213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Challenge to assure QoS, to avoid the shared resource conflict between different kinds of traffic</a:t>
                      </a:r>
                      <a:endParaRPr lang="zh-CN" altLang="en-US" sz="1400" strike="sngStrike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support different forwarding modes based on converged switch with new designed forwarding table</a:t>
                      </a:r>
                    </a:p>
                    <a:p>
                      <a:pPr marL="176213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Unified to scheduling timeline and allocate bandwidth resources for different kinds of traffic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259615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Management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Centralized management based on converged switch leads to the overall effectiveness (e.g. proper traffic routing)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 algn="l" defTabSz="914400" rtl="0" eaLnBrk="1" latinLnBrk="0" hangingPunct="1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Challenge to improve the management process and corresponding tool to mitigate complication of management</a:t>
                      </a:r>
                      <a:endParaRPr lang="zh-CN" altLang="en-US" sz="14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marL="176213" indent="-17621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provide unified tool to implement the management &amp; extension functionality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21203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Extension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plan from the whole viewpoint, and to be good to get the optimal extension solution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Challenge with network reconfiguration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176213" indent="-17621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3803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Aft>
                          <a:spcPts val="600"/>
                        </a:spcAft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Future evolution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ease to implement communication across different networks, e.g. Ethernet control message from IT application to PLC, or PLC to PLC of different industrial network for coordination across production line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spcAft>
                          <a:spcPts val="60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</a:t>
                      </a:r>
                      <a:endParaRPr lang="zh-CN" altLang="en-US" sz="1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991714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9759647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305376-E4A4-40DA-93EC-050DA982A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Proposal for </a:t>
            </a:r>
            <a:r>
              <a:rPr lang="en-US" altLang="zh-CN" dirty="0" err="1"/>
              <a:t>Nendica</a:t>
            </a:r>
            <a:r>
              <a:rPr lang="en-US" altLang="zh-CN" dirty="0"/>
              <a:t> Study Item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C06EC98E-B944-4476-9190-0C8FF3F1E4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700" y="1104901"/>
            <a:ext cx="11480800" cy="523899"/>
          </a:xfrm>
        </p:spPr>
        <p:txBody>
          <a:bodyPr/>
          <a:lstStyle/>
          <a:p>
            <a:r>
              <a:rPr lang="en-US" altLang="zh-CN" dirty="0"/>
              <a:t>For </a:t>
            </a:r>
            <a:r>
              <a:rPr lang="en-US" altLang="zh-CN" dirty="0" err="1"/>
              <a:t>Nendica</a:t>
            </a:r>
            <a:r>
              <a:rPr lang="en-US" altLang="zh-CN" dirty="0"/>
              <a:t> to initiate a study item on </a:t>
            </a:r>
            <a:r>
              <a:rPr lang="en-US" altLang="zh-CN" b="1" dirty="0"/>
              <a:t>Converged Elastic Ethernet Network</a:t>
            </a:r>
          </a:p>
          <a:p>
            <a:pPr lvl="1"/>
            <a:endParaRPr lang="zh-CN" altLang="en-US" dirty="0"/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F8AE7277-6472-4199-955C-237A18E6761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5958170"/>
              </p:ext>
            </p:extLst>
          </p:nvPr>
        </p:nvGraphicFramePr>
        <p:xfrm>
          <a:off x="841003" y="1628800"/>
          <a:ext cx="10833472" cy="436372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1854932199"/>
                    </a:ext>
                  </a:extLst>
                </a:gridCol>
                <a:gridCol w="9033272">
                  <a:extLst>
                    <a:ext uri="{9D8B030D-6E8A-4147-A177-3AD203B41FA5}">
                      <a16:colId xmlns:a16="http://schemas.microsoft.com/office/drawing/2014/main" val="229040475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be studied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Industrial requirements for elastic topology / forwarding.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strike="noStrike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Feasibility of assuring</a:t>
                      </a: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QoS for all devices connected by the converged switch.</a:t>
                      </a:r>
                    </a:p>
                    <a:p>
                      <a:pPr marL="176213" marR="0" lvl="0" indent="-1762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altLang="zh-CN" sz="1400" b="0" strike="noStrike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Feasibility of </a:t>
                      </a: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scheduling.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strike="noStrike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Feasibility of </a:t>
                      </a: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centralized &amp; effective management / scheduling.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Other related aspects (high available, security, etc.) requested by industrial scenarios.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748027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Deliverable</a:t>
                      </a:r>
                      <a:endParaRPr lang="zh-CN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An informal report documenting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Summary requirements of industrial scenarios unsatisfied by current industrial networks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Potential benefits from Converged Elastic Ethernet Network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Impact &amp; optimization of evolving technologies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Possible standardization needs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Possible recommendation to initiate a work item</a:t>
                      </a:r>
                      <a:endParaRPr lang="zh-CN" altLang="en-US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936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Leader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 err="1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Huajie</a:t>
                      </a: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Bao (Huawei), or other volunteers</a:t>
                      </a:r>
                      <a:endParaRPr lang="zh-CN" altLang="en-US" sz="1400" b="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2838758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Timeline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Start in June 2022, finish in Nov 2022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Draft version Aug 2022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Call for comments Sept 2022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kern="1200" dirty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Complete Study Item Report Nov 2022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5965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sz="14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Work schema</a:t>
                      </a:r>
                      <a:endParaRPr lang="zh-CN" altLang="en-US" sz="1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Weekly meeting or on-demand meeting</a:t>
                      </a:r>
                    </a:p>
                    <a:p>
                      <a:pPr marL="176213" indent="-176213">
                        <a:buFont typeface="Arial" panose="020B0604020202020204" pitchFamily="34" charset="0"/>
                        <a:buChar char="•"/>
                      </a:pPr>
                      <a:r>
                        <a:rPr lang="en-US" altLang="zh-CN" sz="1400" b="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Encourage all contributions</a:t>
                      </a:r>
                      <a:endParaRPr lang="zh-CN" altLang="en-US" sz="1400" b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0565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339916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4_Office 主题">
  <a:themeElements>
    <a:clrScheme name="sherwin暖色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ED7D31"/>
      </a:accent1>
      <a:accent2>
        <a:srgbClr val="70AD47"/>
      </a:accent2>
      <a:accent3>
        <a:srgbClr val="4472C4"/>
      </a:accent3>
      <a:accent4>
        <a:srgbClr val="FFC000"/>
      </a:accent4>
      <a:accent5>
        <a:srgbClr val="A5A5A5"/>
      </a:accent5>
      <a:accent6>
        <a:srgbClr val="C8102E"/>
      </a:accent6>
      <a:hlink>
        <a:srgbClr val="0563C1"/>
      </a:hlink>
      <a:folHlink>
        <a:srgbClr val="954F72"/>
      </a:folHlink>
    </a:clrScheme>
    <a:fontScheme name="Sherwin">
      <a:majorFont>
        <a:latin typeface="微软雅黑"/>
        <a:ea typeface="微软雅黑"/>
        <a:cs typeface=""/>
      </a:majorFont>
      <a:minorFont>
        <a:latin typeface="微软雅黑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5_Chart page">
  <a:themeElements>
    <a:clrScheme name="Custom 29">
      <a:dk1>
        <a:srgbClr val="1D1D1A"/>
      </a:dk1>
      <a:lt1>
        <a:srgbClr val="666666"/>
      </a:lt1>
      <a:dk2>
        <a:srgbClr val="FFFFFF"/>
      </a:dk2>
      <a:lt2>
        <a:srgbClr val="EBEBEB"/>
      </a:lt2>
      <a:accent1>
        <a:srgbClr val="C7000A"/>
      </a:accent1>
      <a:accent2>
        <a:srgbClr val="E9002F"/>
      </a:accent2>
      <a:accent3>
        <a:srgbClr val="F4A100"/>
      </a:accent3>
      <a:accent4>
        <a:srgbClr val="FFFF00"/>
      </a:accent4>
      <a:accent5>
        <a:srgbClr val="232323"/>
      </a:accent5>
      <a:accent6>
        <a:srgbClr val="666666"/>
      </a:accent6>
      <a:hlink>
        <a:srgbClr val="919191"/>
      </a:hlink>
      <a:folHlink>
        <a:srgbClr val="C4C4C4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EA002F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lnSpc>
            <a:spcPts val="3440"/>
          </a:lnSpc>
          <a:defRPr sz="3200" dirty="0" smtClean="0"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结束页">
  <a:themeElements>
    <a:clrScheme name="HuaWei colour 3">
      <a:dk1>
        <a:srgbClr val="1D1D1A"/>
      </a:dk1>
      <a:lt1>
        <a:srgbClr val="666666"/>
      </a:lt1>
      <a:dk2>
        <a:srgbClr val="FFFFFF"/>
      </a:dk2>
      <a:lt2>
        <a:srgbClr val="DDDDDD"/>
      </a:lt2>
      <a:accent1>
        <a:srgbClr val="E9002F"/>
      </a:accent1>
      <a:accent2>
        <a:srgbClr val="7F0000"/>
      </a:accent2>
      <a:accent3>
        <a:srgbClr val="ED6D00"/>
      </a:accent3>
      <a:accent4>
        <a:srgbClr val="FCC800"/>
      </a:accent4>
      <a:accent5>
        <a:srgbClr val="61B230"/>
      </a:accent5>
      <a:accent6>
        <a:srgbClr val="30B5C5"/>
      </a:accent6>
      <a:hlink>
        <a:srgbClr val="C7000B"/>
      </a:hlink>
      <a:folHlink>
        <a:srgbClr val="666666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noAutofit/>
      </a:bodyPr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spAutoFit/>
      </a:bodyPr>
      <a:lstStyle>
        <a:defPPr algn="l">
          <a:defRPr kumimoji="1" sz="3200" dirty="0" smtClean="0">
            <a:solidFill>
              <a:srgbClr val="000000"/>
            </a:solidFill>
            <a:latin typeface="Microsoft YaHei" panose="020B0503020204020204" pitchFamily="34" charset="-122"/>
            <a:ea typeface="Microsoft YaHei" panose="020B0503020204020204" pitchFamily="34" charset="-122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15341</TotalTime>
  <Words>1097</Words>
  <Application>Microsoft Office PowerPoint</Application>
  <PresentationFormat>自定义</PresentationFormat>
  <Paragraphs>217</Paragraphs>
  <Slides>10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3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24" baseType="lpstr">
      <vt:lpstr>FrutigerNext LT Regular</vt:lpstr>
      <vt:lpstr>等线</vt:lpstr>
      <vt:lpstr>黑体</vt:lpstr>
      <vt:lpstr>宋体</vt:lpstr>
      <vt:lpstr>微软雅黑</vt:lpstr>
      <vt:lpstr>微软雅黑</vt:lpstr>
      <vt:lpstr>Arial</vt:lpstr>
      <vt:lpstr>Calibri</vt:lpstr>
      <vt:lpstr>Wingdings</vt:lpstr>
      <vt:lpstr>Wingdings 2</vt:lpstr>
      <vt:lpstr>14_Office 主题</vt:lpstr>
      <vt:lpstr>5_Chart page</vt:lpstr>
      <vt:lpstr>结束页</vt:lpstr>
      <vt:lpstr>think-cell 幻灯片</vt:lpstr>
      <vt:lpstr>Elastic Ethernet based on Converged Switch</vt:lpstr>
      <vt:lpstr>Background</vt:lpstr>
      <vt:lpstr>An Example of EtherCAT Network with Star Topology</vt:lpstr>
      <vt:lpstr>More Complicated Scenarios</vt:lpstr>
      <vt:lpstr>Converged Switch in Isolated Networks</vt:lpstr>
      <vt:lpstr>Converged Switch in Mixed Networks</vt:lpstr>
      <vt:lpstr>QoS of Traffic Through the Inter-Switch Link</vt:lpstr>
      <vt:lpstr>The Pros &amp; the Cons of Converged Switch</vt:lpstr>
      <vt:lpstr>Proposal for Nendica Study Item</vt:lpstr>
      <vt:lpstr>PowerPoint 演示文稿</vt:lpstr>
    </vt:vector>
  </TitlesOfParts>
  <Company>Huawei Technologies Co.,Ltd.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Ethernet Network Discussion</dc:title>
  <dc:creator>Baohuajie</dc:creator>
  <cp:lastModifiedBy>Baohuajie</cp:lastModifiedBy>
  <cp:revision>1398</cp:revision>
  <cp:lastPrinted>2022-05-23T11:48:39Z</cp:lastPrinted>
  <dcterms:created xsi:type="dcterms:W3CDTF">2022-03-21T00:11:14Z</dcterms:created>
  <dcterms:modified xsi:type="dcterms:W3CDTF">2022-06-01T07:46:30Z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(4)uuR03L0lEP7N6PfYDNSnmo9X9IUOyik6LijEsbHP7gTbv0TL0ayR1tVPwVpaQSdNMKizZPncV0QEMTHMiflYJKJl7BhC7tt87zmrVDVgaa4DD6ZZpFxV881PVuOWJ2Trl6/AwdW9smCng9WkiiaDS6lLa+OBuP95BmIDbWPtUp6ulvhMPIP+m5PtSXu3AndyC+kJ/ve6D3vSug4/LxF9Gur5aGOv5iwhJzWgMr26CZq2cz5B</vt:lpwstr>
  </property>
  <property fmtid="{D5CDD505-2E9C-101B-9397-08002B2CF9AE}" pid="3" name="_ms_pID_7253431">
    <vt:lpwstr>FuZNoJg0nlAY4idccmasNOIgTqlNHxuL11/4e6/1fHS4uKtnO32GVcWrOaXmIf4H02Ys9c9njj5ydRfpbYEJxiihCDZiJXuJBACFwd607z+AHHiA7ZG8b5K9MISBeRImF2XIYt8Zhxfmb2QDEn0bDTijMps963TFSyELoK5OixMgd318csg0LixBrcNz+XJG+WHXYvusPfPtZPIs5Z8E5cGAS1f6tD0EzlvEG8668KmkNshs</vt:lpwstr>
  </property>
  <property fmtid="{D5CDD505-2E9C-101B-9397-08002B2CF9AE}" pid="4" name="_ms_pID_7253432">
    <vt:lpwstr>+FxdG6SWH57qNtROlg9hqrcyGIjscsMWEuQ/M4u910DaHc/4QTRd7jxlhmFrCtsXmUd1AMzA46zhO8iu++3erejxhneLUIyLA2N3Lg3rVmA6DlLI4FzZvjvyQSZOqjNZWuqeiOh/3rYWiiwAuzV3DxRC0ylc2ASaOz4O9qG3rsaHLS3KzbGsHKJawceOjhHr9RXcSsut5BDS2WYdBPr4DP7UqxM2FF7JSHFLKAN9yvq+53Pp</vt:lpwstr>
  </property>
  <property fmtid="{D5CDD505-2E9C-101B-9397-08002B2CF9AE}" pid="5" name="_ms_pID_7253433">
    <vt:lpwstr>CX+BZ9zsUtNkCZayQxLEM3AvuVpcAmPp315sK3daZ485zCLOy+Jhg0Kp0heQdFFtXJY4d14U5AyescdVwI3z0COqkO3M3qQahbYXtr4RQqt+AXraO80DU6Dh1fB7m8k1gAa1dI3nvlxDwS/SHXayMk+H0BlMMZswSdYgUzrKXeVPuJAVZy4I/DuZZHPyx4xtkpXCnt1mx+VEnGgc9P2ELp1ImPg=</vt:lpwstr>
  </property>
  <property fmtid="{D5CDD505-2E9C-101B-9397-08002B2CF9AE}" pid="6" name="_new_ms_pID_72543">
    <vt:lpwstr>(4)AOlpSmRDZb2+bnkitPbKu4qxUWISrBpE6jn8Ndh0cb8XvPORBUqOoZrlIiA2e8oV+oUyvSDj
vllWXVG2DmOAoq4yqJ1k7DlSHUTK/vGeWIN+eHUimpMMYMPAYynDLErKjEtq1B2anQX7e1fS
r6n+C2PHRxPd/urn1magg2RHNWNsUPoP3PqUepctfVHYEeNKOxyR3eVuK2tBbkWLRe/KJQq7
pCcp5XzL6D0gSV7UF0</vt:lpwstr>
  </property>
  <property fmtid="{D5CDD505-2E9C-101B-9397-08002B2CF9AE}" pid="7" name="_new_ms_pID_725431">
    <vt:lpwstr>ZzuAazdqgYd5vyz4pUu1apP5PBIYwlilQ+iD20q7SKNUckSGPL0D++
MecRdddLTEBcEUliq8SsG+ov5nBmYGW5s6xl6kU/BHdYf7jT9vURSTLhabPaWbWzYXtpeR3P
0TyKb31UtoRWdy548yA6qksNcyrQPvTm4e0ixlLQCQMI/kstHTqVoYxA/s36zeHak78edmKY
ReIIQdmruw8icPYi6hXkQ08SzbsEKmIQCk/d</vt:lpwstr>
  </property>
  <property fmtid="{D5CDD505-2E9C-101B-9397-08002B2CF9AE}" pid="8" name="_new_ms_pID_725432">
    <vt:lpwstr>tyOuWuUBcVmf4bdf+nn8C0opubvrrsncxGs1
YoG2BxQk0HHJj3st6u6KWG7Cd8EwWsiJwKv/ACsYWdExkzZk0fQBmP6KzXyCkCkDkfilDvBM
ENLNpOg9vlrKLxCIHQL1CjM4mFUeXq+JSZLVcl1Qmq31rVPAMP94UD8grg+YrdAPUsQ9Lc+B
byCKssimhrUWePJznFA0yJ1GZn4arxjVLrmqfrXrYKig4gVtZRQtUg</vt:lpwstr>
  </property>
  <property fmtid="{D5CDD505-2E9C-101B-9397-08002B2CF9AE}" pid="9" name="_new_ms_pID_725433">
    <vt:lpwstr>s9yE0VpmY+l1dibMrT
fBxvSA==</vt:lpwstr>
  </property>
  <property fmtid="{D5CDD505-2E9C-101B-9397-08002B2CF9AE}" pid="10" name="_2015_ms_pID_725343">
    <vt:lpwstr>(3)+8sMyFtreRRtGIuf3DQxEkuLnkZDhtpoZsKmey0mA63gYIujUHuLXgvKFVe4jQW4KqGNjCHo
It43ePZVvd8pGhZnmgDHwmj89XpKMAlW9TDOcqb29fIkkrHJnm/CMvcKEQzsf142BLv42cxk
/avP6qyv9czm/CZ+p8OGGHFhhCX3Ks8W+8Q+w9A8RnUkHJePvXnqvOYYnwJIc3Fa2e3tc+b/
eJbsFzBnPaNwpVRVip</vt:lpwstr>
  </property>
  <property fmtid="{D5CDD505-2E9C-101B-9397-08002B2CF9AE}" pid="11" name="_2015_ms_pID_7253431">
    <vt:lpwstr>l8RuoIUs2k3bTYZO1OWrsFm/gjr4hyICUGe+rLuW3axejbP4VVmnZ8
RpeL28tLN9LUugk+axJqwzAto3nM2syi3dhDpe2Eq+I827S4jyTSmFjM3/w1nOsU7FUElwBf
wTlTEnvN6RCr+ru4pjCPj32JMDnuJ+BFMUr4QwzCCAT1GKXA/7tHQ0b6eQo+raXbHfVwxQAT
sx0MTv5dNOd/QYOamowTFN7kb71zKoEL2IJm</vt:lpwstr>
  </property>
  <property fmtid="{D5CDD505-2E9C-101B-9397-08002B2CF9AE}" pid="12" name="_2015_ms_pID_7253432">
    <vt:lpwstr>tsDJGF3dLaKgIfQPBJiHD3N15MPmsda+/rxK
KOgjF0CEzBsLZ2w5s5JmXEsgNRHb7g==</vt:lpwstr>
  </property>
  <property fmtid="{D5CDD505-2E9C-101B-9397-08002B2CF9AE}" pid="13" name="KSOProductBuildVer">
    <vt:lpwstr>2052-0.0.0.0</vt:lpwstr>
  </property>
  <property fmtid="{D5CDD505-2E9C-101B-9397-08002B2CF9AE}" pid="14" name="_readonly">
    <vt:lpwstr/>
  </property>
  <property fmtid="{D5CDD505-2E9C-101B-9397-08002B2CF9AE}" pid="15" name="_change">
    <vt:lpwstr/>
  </property>
  <property fmtid="{D5CDD505-2E9C-101B-9397-08002B2CF9AE}" pid="16" name="_full-control">
    <vt:lpwstr/>
  </property>
  <property fmtid="{D5CDD505-2E9C-101B-9397-08002B2CF9AE}" pid="17" name="sflag">
    <vt:lpwstr>1646182177</vt:lpwstr>
  </property>
</Properties>
</file>