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5"/>
  </p:notesMasterIdLst>
  <p:handoutMasterIdLst>
    <p:handoutMasterId r:id="rId16"/>
  </p:handoutMasterIdLst>
  <p:sldIdLst>
    <p:sldId id="256" r:id="rId2"/>
    <p:sldId id="340" r:id="rId3"/>
    <p:sldId id="361" r:id="rId4"/>
    <p:sldId id="360" r:id="rId5"/>
    <p:sldId id="318" r:id="rId6"/>
    <p:sldId id="352" r:id="rId7"/>
    <p:sldId id="356" r:id="rId8"/>
    <p:sldId id="363" r:id="rId9"/>
    <p:sldId id="364" r:id="rId10"/>
    <p:sldId id="362" r:id="rId11"/>
    <p:sldId id="366" r:id="rId12"/>
    <p:sldId id="365" r:id="rId13"/>
    <p:sldId id="367"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ger Marks" initials="RBM" lastIdx="4" clrIdx="0">
    <p:extLst>
      <p:ext uri="{19B8F6BF-5375-455C-9EA6-DF929625EA0E}">
        <p15:presenceInfo xmlns:p15="http://schemas.microsoft.com/office/powerpoint/2012/main" userId="Roger Mar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75" autoAdjust="0"/>
    <p:restoredTop sz="94536" autoAdjust="0"/>
  </p:normalViewPr>
  <p:slideViewPr>
    <p:cSldViewPr showGuides="1">
      <p:cViewPr>
        <p:scale>
          <a:sx n="145" d="100"/>
          <a:sy n="145" d="100"/>
        </p:scale>
        <p:origin x="368" y="4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13T13:02:05.192" idx="3">
    <p:pos x="5138" y="4086"/>
    <p:text>Replaced "Nendica believes that consensus has been reached to move project development back into the 802.1 WG
</p:text>
    <p:extLst>
      <p:ext uri="{C676402C-5697-4E1C-873F-D02D1690AC5C}">
        <p15:threadingInfo xmlns:p15="http://schemas.microsoft.com/office/powerpoint/2012/main" timeZoneBias="3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10/20/21</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2021-10-20</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pPr>
              <a:defRPr/>
            </a:pPr>
            <a:fld id="{E82AA54B-32AB-F34D-8D9A-3635F3DC8065}" type="slidenum">
              <a:rPr lang="en-CA" altLang="en-US" smtClean="0"/>
              <a:pPr>
                <a:defRPr/>
              </a:pPr>
              <a:t>8</a:t>
            </a:fld>
            <a:endParaRPr lang="en-CA" altLang="en-US"/>
          </a:p>
        </p:txBody>
      </p:sp>
    </p:spTree>
    <p:extLst>
      <p:ext uri="{BB962C8B-B14F-4D97-AF65-F5344CB8AC3E}">
        <p14:creationId xmlns:p14="http://schemas.microsoft.com/office/powerpoint/2010/main" val="857153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82AA54B-32AB-F34D-8D9A-3635F3DC8065}" type="slidenum">
              <a:rPr lang="en-CA" altLang="en-US" smtClean="0"/>
              <a:pPr>
                <a:defRPr/>
              </a:pPr>
              <a:t>10</a:t>
            </a:fld>
            <a:endParaRPr lang="en-CA" altLang="en-US"/>
          </a:p>
        </p:txBody>
      </p:sp>
    </p:spTree>
    <p:extLst>
      <p:ext uri="{BB962C8B-B14F-4D97-AF65-F5344CB8AC3E}">
        <p14:creationId xmlns:p14="http://schemas.microsoft.com/office/powerpoint/2010/main" val="3114125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82AA54B-32AB-F34D-8D9A-3635F3DC8065}" type="slidenum">
              <a:rPr lang="en-CA" altLang="en-US" smtClean="0"/>
              <a:pPr>
                <a:defRPr/>
              </a:pPr>
              <a:t>11</a:t>
            </a:fld>
            <a:endParaRPr lang="en-CA" altLang="en-US"/>
          </a:p>
        </p:txBody>
      </p:sp>
    </p:spTree>
    <p:extLst>
      <p:ext uri="{BB962C8B-B14F-4D97-AF65-F5344CB8AC3E}">
        <p14:creationId xmlns:p14="http://schemas.microsoft.com/office/powerpoint/2010/main" val="2528616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roger@ethair.net"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dcn/21/1-21-0050-00-ICne-pfc-enhancements-project-proposal.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hyperlink" Target="https://mentor.ieee.org/802.1/dcn/21/1-21-0052-00-ICne-pfc-enhancements-next-steps.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dcn/21/1-21-0055-00-ICne-source-flow-control.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dcn/21/1-21-0061-00-ICne-source-remote-pfc-test.pdf%20(12"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1/files/public/docs2021/new-finn-pulsed-queuing-0821-v03.pdf" TargetMode="External"/><Relationship Id="rId2" Type="http://schemas.openxmlformats.org/officeDocument/2006/relationships/hyperlink" Target="https://www.ieee802.org/1/files/public/docs2021/new-specht-non-fifo-queues-0721-v01.pdf" TargetMode="External"/><Relationship Id="rId1" Type="http://schemas.openxmlformats.org/officeDocument/2006/relationships/slideLayout" Target="../slideLayouts/slideLayout2.xml"/><Relationship Id="rId6" Type="http://schemas.openxmlformats.org/officeDocument/2006/relationships/hyperlink" Target="https://mentor.ieee.org/802.1/dcn/21/1-21-0059-00-ICne-multiple-cyclic-queuing-and-forwarding.pdf" TargetMode="External"/><Relationship Id="rId5" Type="http://schemas.openxmlformats.org/officeDocument/2006/relationships/hyperlink" Target="https://mentor.ieee.org/802.1/dcn/21/1-21-0056-00-ICne-input-synchronization-for-cyclic-queueing-and-forwarding.pdf" TargetMode="External"/><Relationship Id="rId4" Type="http://schemas.openxmlformats.org/officeDocument/2006/relationships/hyperlink" Target="https://www.ieee802.org/1/files/public/docs2021/new-yizhou-small-cycle-impact-0914-v01.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STDS-802-NEND@LISTSERV.IEEE.ORG" TargetMode="External"/><Relationship Id="rId2" Type="http://schemas.openxmlformats.org/officeDocument/2006/relationships/hyperlink" Target="https://mentor.ieee.org/802.1/documents?is_group=ICn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1F197DA4-077B-2A48-8328-54A71EBD2592}"/>
              </a:ext>
            </a:extLst>
          </p:cNvPr>
          <p:cNvSpPr txBox="1">
            <a:spLocks/>
          </p:cNvSpPr>
          <p:nvPr/>
        </p:nvSpPr>
        <p:spPr bwMode="auto">
          <a:xfrm>
            <a:off x="395288" y="4437112"/>
            <a:ext cx="8209160" cy="2256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4008" indent="0" algn="l" rtl="0" eaLnBrk="0" fontAlgn="base" hangingPunct="0">
              <a:spcBef>
                <a:spcPts val="300"/>
              </a:spcBef>
              <a:spcAft>
                <a:spcPct val="0"/>
              </a:spcAft>
              <a:buClr>
                <a:srgbClr val="A04DA3"/>
              </a:buClr>
              <a:buFont typeface="Georgia" panose="02040502050405020303" pitchFamily="18" charset="0"/>
              <a:buNone/>
              <a:defRPr sz="2400" kern="1200">
                <a:solidFill>
                  <a:schemeClr val="tx2"/>
                </a:solidFill>
                <a:latin typeface="+mn-lt"/>
                <a:ea typeface="+mn-ea"/>
                <a:cs typeface="+mn-cs"/>
              </a:defRPr>
            </a:lvl1pPr>
            <a:lvl2pPr marL="457200" indent="0" algn="ctr" rtl="0" eaLnBrk="0" fontAlgn="base" hangingPunct="0">
              <a:spcBef>
                <a:spcPts val="300"/>
              </a:spcBef>
              <a:spcAft>
                <a:spcPct val="0"/>
              </a:spcAft>
              <a:buClr>
                <a:schemeClr val="accent2"/>
              </a:buClr>
              <a:buFont typeface="Georgia" panose="02040502050405020303" pitchFamily="18" charset="0"/>
              <a:buNone/>
              <a:defRPr sz="2600" kern="1200">
                <a:solidFill>
                  <a:schemeClr val="accent2"/>
                </a:solidFill>
                <a:latin typeface="+mn-lt"/>
                <a:ea typeface="+mn-ea"/>
                <a:cs typeface="+mn-cs"/>
              </a:defRPr>
            </a:lvl2pPr>
            <a:lvl3pPr marL="914400" indent="0" algn="ctr" rtl="0" eaLnBrk="0" fontAlgn="base" hangingPunct="0">
              <a:spcBef>
                <a:spcPts val="300"/>
              </a:spcBef>
              <a:spcAft>
                <a:spcPct val="0"/>
              </a:spcAft>
              <a:buClr>
                <a:schemeClr val="accent1"/>
              </a:buClr>
              <a:buFont typeface="Wingdings 2" pitchFamily="2" charset="2"/>
              <a:buNone/>
              <a:defRPr sz="2400" kern="1200">
                <a:solidFill>
                  <a:schemeClr val="accent1"/>
                </a:solidFill>
                <a:latin typeface="+mn-lt"/>
                <a:ea typeface="+mn-ea"/>
                <a:cs typeface="+mn-cs"/>
              </a:defRPr>
            </a:lvl3pPr>
            <a:lvl4pPr marL="1371600" indent="0" algn="ctr" rtl="0" eaLnBrk="0" fontAlgn="base" hangingPunct="0">
              <a:spcBef>
                <a:spcPts val="300"/>
              </a:spcBef>
              <a:spcAft>
                <a:spcPct val="0"/>
              </a:spcAft>
              <a:buClr>
                <a:schemeClr val="accent1"/>
              </a:buClr>
              <a:buFont typeface="Wingdings 2" pitchFamily="2" charset="2"/>
              <a:buNone/>
              <a:defRPr sz="2200" kern="1200">
                <a:solidFill>
                  <a:schemeClr val="accent1"/>
                </a:solidFill>
                <a:latin typeface="+mn-lt"/>
                <a:ea typeface="+mn-ea"/>
                <a:cs typeface="+mn-cs"/>
              </a:defRPr>
            </a:lvl4pPr>
            <a:lvl5pPr marL="1828800" indent="0" algn="ctr" rtl="0" eaLnBrk="0" fontAlgn="base" hangingPunct="0">
              <a:spcBef>
                <a:spcPts val="300"/>
              </a:spcBef>
              <a:spcAft>
                <a:spcPct val="0"/>
              </a:spcAft>
              <a:buClr>
                <a:srgbClr val="A04DA3"/>
              </a:buClr>
              <a:buFont typeface="Georgia" panose="02040502050405020303" pitchFamily="18" charset="0"/>
              <a:buNone/>
              <a:defRPr sz="2000" kern="1200">
                <a:solidFill>
                  <a:srgbClr val="A04DA3"/>
                </a:solidFill>
                <a:latin typeface="+mn-lt"/>
                <a:ea typeface="+mn-ea"/>
                <a:cs typeface="+mn-cs"/>
              </a:defRPr>
            </a:lvl5pPr>
            <a:lvl6pPr marL="2286000" indent="0" algn="ctr" rtl="0" eaLnBrk="1" latinLnBrk="0" hangingPunct="1">
              <a:spcBef>
                <a:spcPts val="300"/>
              </a:spcBef>
              <a:buClr>
                <a:schemeClr val="accent3"/>
              </a:buClr>
              <a:buFont typeface="Georgia"/>
              <a:buNone/>
              <a:defRPr kumimoji="0"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0"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0"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0" sz="1400" kern="1200" baseline="0">
                <a:solidFill>
                  <a:schemeClr val="accent3"/>
                </a:solidFill>
                <a:latin typeface="+mn-lt"/>
                <a:ea typeface="+mn-ea"/>
                <a:cs typeface="+mn-cs"/>
              </a:defRPr>
            </a:lvl9pPr>
          </a:lstStyle>
          <a:p>
            <a:pPr marL="63500" eaLnBrk="1" hangingPunct="1">
              <a:lnSpc>
                <a:spcPct val="70000"/>
              </a:lnSpc>
            </a:pPr>
            <a:r>
              <a:rPr lang="en-US" altLang="en-US" dirty="0"/>
              <a:t>Roger Marks</a:t>
            </a:r>
          </a:p>
          <a:p>
            <a:pPr marL="63500" eaLnBrk="1" hangingPunct="1">
              <a:lnSpc>
                <a:spcPct val="70000"/>
              </a:lnSpc>
            </a:pPr>
            <a:r>
              <a:rPr lang="en-US" altLang="en-US" dirty="0"/>
              <a:t>(</a:t>
            </a:r>
            <a:r>
              <a:rPr lang="en-US" altLang="en-US" dirty="0" err="1"/>
              <a:t>EthAirNet</a:t>
            </a:r>
            <a:r>
              <a:rPr lang="en-US" altLang="en-US" dirty="0"/>
              <a:t> </a:t>
            </a:r>
            <a:r>
              <a:rPr lang="en-US" altLang="en-US" dirty="0" err="1"/>
              <a:t>Associates;Huawei</a:t>
            </a:r>
            <a:r>
              <a:rPr lang="en-US" altLang="en-US" dirty="0"/>
              <a:t>)</a:t>
            </a: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20 October 2021</a:t>
            </a:r>
          </a:p>
          <a:p>
            <a:pPr marL="63500" eaLnBrk="1" hangingPunct="1">
              <a:lnSpc>
                <a:spcPct val="70000"/>
              </a:lnSpc>
            </a:pPr>
            <a:endParaRPr lang="en-US" altLang="en-US" dirty="0"/>
          </a:p>
        </p:txBody>
      </p:sp>
      <p:sp>
        <p:nvSpPr>
          <p:cNvPr id="9" name="Slide Number Placeholder 3">
            <a:extLst>
              <a:ext uri="{FF2B5EF4-FFF2-40B4-BE49-F238E27FC236}">
                <a16:creationId xmlns:a16="http://schemas.microsoft.com/office/drawing/2014/main" id="{1D680D24-7FE4-8543-984A-DCFFCC2F5101}"/>
              </a:ext>
            </a:extLst>
          </p:cNvPr>
          <p:cNvSpPr>
            <a:spLocks noGrp="1"/>
          </p:cNvSpPr>
          <p:nvPr>
            <p:ph type="sldNum" sz="quarter" idx="12"/>
          </p:nvPr>
        </p:nvSpPr>
        <p:spPr bwMode="auto">
          <a:xfrm>
            <a:off x="8320088" y="1588"/>
            <a:ext cx="747712"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10" name="Footer Placeholder 1">
            <a:extLst>
              <a:ext uri="{FF2B5EF4-FFF2-40B4-BE49-F238E27FC236}">
                <a16:creationId xmlns:a16="http://schemas.microsoft.com/office/drawing/2014/main" id="{C4FF5768-287C-6E4E-888C-89E295331B58}"/>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802.1-21-0063-00-ICne</a:t>
            </a:r>
          </a:p>
        </p:txBody>
      </p:sp>
      <p:sp>
        <p:nvSpPr>
          <p:cNvPr id="11" name="Rectangle 2">
            <a:extLst>
              <a:ext uri="{FF2B5EF4-FFF2-40B4-BE49-F238E27FC236}">
                <a16:creationId xmlns:a16="http://schemas.microsoft.com/office/drawing/2014/main" id="{BDD9083D-7086-9040-B68A-A8C012D4E6E3}"/>
              </a:ext>
            </a:extLst>
          </p:cNvPr>
          <p:cNvSpPr txBox="1">
            <a:spLocks/>
          </p:cNvSpPr>
          <p:nvPr/>
        </p:nvSpPr>
        <p:spPr bwMode="auto">
          <a:xfrm>
            <a:off x="251520" y="620688"/>
            <a:ext cx="8816280" cy="288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a:t>
            </a:r>
            <a:r>
              <a:rPr lang="en-US" altLang="en-US" dirty="0" err="1"/>
              <a:t>Nendica</a:t>
            </a:r>
            <a:r>
              <a:rPr lang="en-US" altLang="en-US" dirty="0"/>
              <a:t>):</a:t>
            </a:r>
          </a:p>
          <a:p>
            <a:pPr eaLnBrk="1" hangingPunct="1"/>
            <a:r>
              <a:rPr lang="en-US" altLang="en-US" dirty="0"/>
              <a:t>Update (</a:t>
            </a:r>
            <a:r>
              <a:rPr lang="en-US" altLang="en-US" dirty="0">
                <a:highlight>
                  <a:srgbClr val="FFFF00"/>
                </a:highlight>
              </a:rPr>
              <a:t>draft</a:t>
            </a:r>
            <a:r>
              <a:rPr lang="en-US" altLang="en-US"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New 802.1 Topic: PFC Headroom</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10</a:t>
            </a:fld>
            <a:endParaRPr lang="en-US" altLang="en-US" sz="1800">
              <a:solidFill>
                <a:srgbClr val="FFFFFF"/>
              </a:solidFill>
              <a:latin typeface="Arial" panose="020B0604020202020204" pitchFamily="34" charset="0"/>
            </a:endParaRPr>
          </a:p>
        </p:txBody>
      </p:sp>
      <p:sp>
        <p:nvSpPr>
          <p:cNvPr id="5" name="Content Placeholder 2">
            <a:extLst>
              <a:ext uri="{FF2B5EF4-FFF2-40B4-BE49-F238E27FC236}">
                <a16:creationId xmlns:a16="http://schemas.microsoft.com/office/drawing/2014/main" id="{36E29EA7-0845-4A45-8882-FFDC458C4A39}"/>
              </a:ext>
            </a:extLst>
          </p:cNvPr>
          <p:cNvSpPr txBox="1">
            <a:spLocks/>
          </p:cNvSpPr>
          <p:nvPr/>
        </p:nvSpPr>
        <p:spPr bwMode="auto">
          <a:xfrm>
            <a:off x="207962" y="836712"/>
            <a:ext cx="8324478" cy="5587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1800" dirty="0"/>
              <a:t>Contributions (January 2021 to present)</a:t>
            </a:r>
          </a:p>
          <a:p>
            <a:pPr lvl="1"/>
            <a:r>
              <a:rPr lang="en-US" sz="1200" dirty="0"/>
              <a:t>https://www.ieee802.org/1/files/public/docs2021/new-lv-adaptive-pfc-headroom-0121-v02.pdf https://www.ieee802.org/1/files/public/docs2021/new-congdon-a-pfc-h-Q-changes-0521-v01.pdf</a:t>
            </a:r>
          </a:p>
          <a:p>
            <a:pPr lvl="1"/>
            <a:r>
              <a:rPr lang="en-US" sz="1200" dirty="0"/>
              <a:t>https://www.ieee802.org/1/files/public/docs2021/new-lv-adaptive-pfc-headroom-and-PTP-0602-v03.pdf</a:t>
            </a:r>
          </a:p>
          <a:p>
            <a:pPr lvl="1"/>
            <a:r>
              <a:rPr lang="en-US" sz="1200" dirty="0"/>
              <a:t>https://www.ieee802.org/1/files/public/docs2021/cz-finn-pfc-headroom-0629-v01.pdf</a:t>
            </a:r>
          </a:p>
          <a:p>
            <a:pPr lvl="1"/>
            <a:r>
              <a:rPr lang="en-US" sz="1200" dirty="0"/>
              <a:t>https://www.ieee802.org/1/files/public/docs2021/new-lv-PFC-Headroom-Project-Proposal-0721-v01.pdf https://mentor.ieee.org/802.1/dcn/21/1-21-0048-00-ICne-pfc-headroom-with-macsec.pdf</a:t>
            </a:r>
          </a:p>
          <a:p>
            <a:pPr lvl="1"/>
            <a:r>
              <a:rPr lang="en-US" sz="1200" dirty="0">
                <a:hlinkClick r:id="rId3"/>
              </a:rPr>
              <a:t>https://mentor.ieee.org/802.1/dcn/21/1-21-0050-00-ICne-pfc-enhancements-project-proposal.pdf</a:t>
            </a:r>
            <a:endParaRPr lang="en-US" sz="1200" dirty="0"/>
          </a:p>
          <a:p>
            <a:pPr lvl="1"/>
            <a:r>
              <a:rPr lang="en-US" sz="1200" dirty="0">
                <a:hlinkClick r:id="rId4"/>
              </a:rPr>
              <a:t>https://mentor.ieee.org/802.1/dcn/21/1-21-0052-00-ICne-pfc-enhancements-next-steps.pdf</a:t>
            </a:r>
            <a:endParaRPr lang="en-US" sz="1200" dirty="0"/>
          </a:p>
          <a:p>
            <a:pPr lvl="1"/>
            <a:r>
              <a:rPr lang="en-US" sz="1200" dirty="0"/>
              <a:t>https://</a:t>
            </a:r>
            <a:r>
              <a:rPr lang="en-US" sz="1200" dirty="0" err="1"/>
              <a:t>mentor.ieee.org</a:t>
            </a:r>
            <a:r>
              <a:rPr lang="en-US" sz="1200" dirty="0"/>
              <a:t>/802.1/</a:t>
            </a:r>
            <a:r>
              <a:rPr lang="en-US" sz="1200" dirty="0" err="1"/>
              <a:t>dcn</a:t>
            </a:r>
            <a:r>
              <a:rPr lang="en-US" sz="1200" dirty="0"/>
              <a:t>/21/1-21-0062-00-ICne-pfc-headroom-project-planning.pdf</a:t>
            </a:r>
          </a:p>
          <a:p>
            <a:r>
              <a:rPr lang="en-US" sz="1800" dirty="0"/>
              <a:t>Goals:</a:t>
            </a:r>
          </a:p>
          <a:p>
            <a:pPr lvl="1"/>
            <a:r>
              <a:rPr lang="en-US" sz="1600" dirty="0"/>
              <a:t>Amendment to 802.1Q with limited changes to support the PFC auto-configuration and address errors/omissions</a:t>
            </a:r>
          </a:p>
          <a:p>
            <a:pPr lvl="1"/>
            <a:r>
              <a:rPr lang="en-US" sz="1600" dirty="0"/>
              <a:t>Clarify PFC propagation model and operation with </a:t>
            </a:r>
            <a:r>
              <a:rPr lang="en-US" sz="1600" dirty="0" err="1"/>
              <a:t>MACSec</a:t>
            </a:r>
            <a:endParaRPr lang="en-US" sz="1600" dirty="0"/>
          </a:p>
          <a:p>
            <a:pPr lvl="1"/>
            <a:r>
              <a:rPr lang="en-US" sz="1600" dirty="0"/>
              <a:t>Revive July motion to develop PAR &amp; CSD</a:t>
            </a:r>
          </a:p>
          <a:p>
            <a:pPr algn="just"/>
            <a:r>
              <a:rPr lang="en-US" sz="1800" dirty="0"/>
              <a:t>Status</a:t>
            </a:r>
          </a:p>
          <a:p>
            <a:pPr lvl="1" algn="just"/>
            <a:r>
              <a:rPr lang="en-US" sz="1600" dirty="0"/>
              <a:t>Technical alternatives have been explored with agreement</a:t>
            </a:r>
          </a:p>
          <a:p>
            <a:pPr lvl="1" algn="just"/>
            <a:r>
              <a:rPr lang="en-US" sz="1600" dirty="0"/>
              <a:t>Pre-PAR project planning discussions in progress.</a:t>
            </a:r>
          </a:p>
          <a:p>
            <a:pPr marL="109537" indent="0">
              <a:buFont typeface="Georgia" panose="02040502050405020303" pitchFamily="18" charset="0"/>
              <a:buNone/>
              <a:tabLst>
                <a:tab pos="7772400" algn="l"/>
              </a:tabLst>
            </a:pPr>
            <a:endParaRPr lang="en-US" altLang="en-US" sz="1400" dirty="0"/>
          </a:p>
        </p:txBody>
      </p:sp>
    </p:spTree>
    <p:extLst>
      <p:ext uri="{BB962C8B-B14F-4D97-AF65-F5344CB8AC3E}">
        <p14:creationId xmlns:p14="http://schemas.microsoft.com/office/powerpoint/2010/main" val="126206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New 802.1 Topic: Source (remote) PFC</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11</a:t>
            </a:fld>
            <a:endParaRPr lang="en-US" altLang="en-US" sz="1800">
              <a:solidFill>
                <a:srgbClr val="FFFFFF"/>
              </a:solidFill>
              <a:latin typeface="Arial" panose="020B0604020202020204" pitchFamily="34" charset="0"/>
            </a:endParaRPr>
          </a:p>
        </p:txBody>
      </p:sp>
      <p:sp>
        <p:nvSpPr>
          <p:cNvPr id="5" name="Content Placeholder 2">
            <a:extLst>
              <a:ext uri="{FF2B5EF4-FFF2-40B4-BE49-F238E27FC236}">
                <a16:creationId xmlns:a16="http://schemas.microsoft.com/office/drawing/2014/main" id="{36E29EA7-0845-4A45-8882-FFDC458C4A39}"/>
              </a:ext>
            </a:extLst>
          </p:cNvPr>
          <p:cNvSpPr txBox="1">
            <a:spLocks/>
          </p:cNvSpPr>
          <p:nvPr/>
        </p:nvSpPr>
        <p:spPr bwMode="auto">
          <a:xfrm>
            <a:off x="107504" y="1052736"/>
            <a:ext cx="8424936" cy="419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2400" dirty="0"/>
              <a:t>Contributions</a:t>
            </a:r>
          </a:p>
          <a:p>
            <a:pPr lvl="1"/>
            <a:r>
              <a:rPr lang="en-US" sz="1600" dirty="0">
                <a:hlinkClick r:id="rId3"/>
              </a:rPr>
              <a:t>Source Flow Control</a:t>
            </a:r>
            <a:r>
              <a:rPr lang="en-US" sz="1600" dirty="0"/>
              <a:t> (15 Sep)</a:t>
            </a:r>
          </a:p>
          <a:p>
            <a:pPr lvl="1"/>
            <a:r>
              <a:rPr lang="en-US" sz="1600" dirty="0">
                <a:hlinkClick r:id="rId4"/>
              </a:rPr>
              <a:t>Source (remote) PFC test</a:t>
            </a:r>
            <a:r>
              <a:rPr lang="en-US" sz="1600" dirty="0"/>
              <a:t> (12 Oct)</a:t>
            </a:r>
          </a:p>
        </p:txBody>
      </p:sp>
    </p:spTree>
    <p:extLst>
      <p:ext uri="{BB962C8B-B14F-4D97-AF65-F5344CB8AC3E}">
        <p14:creationId xmlns:p14="http://schemas.microsoft.com/office/powerpoint/2010/main" val="1815084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New 802.1 Topic: Pulsed Queues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908720"/>
            <a:ext cx="8229600" cy="5587156"/>
          </a:xfrm>
        </p:spPr>
        <p:txBody>
          <a:bodyPr/>
          <a:lstStyle/>
          <a:p>
            <a:r>
              <a:rPr lang="en-US" sz="2000" dirty="0"/>
              <a:t>Contribution</a:t>
            </a:r>
          </a:p>
          <a:p>
            <a:pPr lvl="1"/>
            <a:r>
              <a:rPr lang="en-US" sz="1800" dirty="0">
                <a:hlinkClick r:id="rId2"/>
              </a:rPr>
              <a:t>new-specht-non-fifo-queues-0721-v01</a:t>
            </a:r>
            <a:r>
              <a:rPr lang="en-US" sz="1800" dirty="0"/>
              <a:t> (26 August)</a:t>
            </a:r>
          </a:p>
          <a:p>
            <a:pPr lvl="1"/>
            <a:r>
              <a:rPr lang="en-US" sz="1800" dirty="0">
                <a:hlinkClick r:id="rId3"/>
              </a:rPr>
              <a:t>new-finn-pulsed-queuing-0821-v03</a:t>
            </a:r>
            <a:r>
              <a:rPr lang="en-US" sz="1800" dirty="0"/>
              <a:t>  (26 August)</a:t>
            </a:r>
          </a:p>
          <a:p>
            <a:pPr lvl="1"/>
            <a:r>
              <a:rPr lang="en-US" sz="1800" dirty="0">
                <a:hlinkClick r:id="rId4"/>
              </a:rPr>
              <a:t>new-yizhou-small-cycle-impact-0914-v01</a:t>
            </a:r>
            <a:r>
              <a:rPr lang="en-US" sz="1800" dirty="0"/>
              <a:t> (16 Sep)</a:t>
            </a:r>
          </a:p>
          <a:p>
            <a:pPr lvl="1"/>
            <a:r>
              <a:rPr lang="en-US" sz="1800" dirty="0">
                <a:hlinkClick r:id="rId5"/>
              </a:rPr>
              <a:t>Input Synchronization for Cyclic Queueing and Forwarding </a:t>
            </a:r>
            <a:r>
              <a:rPr lang="en-US" sz="1800" dirty="0"/>
              <a:t>(22 Sep)</a:t>
            </a:r>
          </a:p>
          <a:p>
            <a:pPr lvl="1"/>
            <a:r>
              <a:rPr lang="en-US" sz="1800" dirty="0">
                <a:hlinkClick r:id="rId6"/>
              </a:rPr>
              <a:t>Multiple Cyclic Queuing and Forwarding </a:t>
            </a:r>
            <a:r>
              <a:rPr lang="en-US" sz="1800" dirty="0"/>
              <a:t>(27 Sep)</a:t>
            </a:r>
          </a:p>
          <a:p>
            <a:r>
              <a:rPr lang="en-US" sz="2000" dirty="0"/>
              <a:t>Tentative goals:</a:t>
            </a:r>
          </a:p>
          <a:p>
            <a:pPr lvl="1"/>
            <a:r>
              <a:rPr lang="en-US" sz="1800" dirty="0"/>
              <a:t>Demonstrate that the results will be deterministic.</a:t>
            </a:r>
          </a:p>
          <a:p>
            <a:pPr lvl="1"/>
            <a:r>
              <a:rPr lang="en-US" sz="1800" dirty="0"/>
              <a:t>Minimize changes to 802.1Q.</a:t>
            </a:r>
          </a:p>
          <a:p>
            <a:pPr lvl="1"/>
            <a:r>
              <a:rPr lang="en-US" sz="1800" dirty="0"/>
              <a:t>Maximize utility of basic idea; it may be useful for Asynchronous Traffic Shaping, as well as for Cyclic Queuing and Forwarding and/or Paternoster.</a:t>
            </a:r>
          </a:p>
          <a:p>
            <a:pPr algn="just"/>
            <a:r>
              <a:rPr lang="en-US" sz="2000" dirty="0"/>
              <a:t>Exploration is in progress; too early to talk about consensus.</a:t>
            </a:r>
          </a:p>
          <a:p>
            <a:pPr lvl="1" algn="just"/>
            <a:r>
              <a:rPr lang="en-US" sz="1800" dirty="0"/>
              <a:t>Future contributions in </a:t>
            </a:r>
            <a:r>
              <a:rPr lang="en-US" sz="1800" dirty="0" err="1"/>
              <a:t>Nendica</a:t>
            </a:r>
            <a:r>
              <a:rPr lang="en-US" sz="1800" dirty="0"/>
              <a:t> are expected</a:t>
            </a:r>
          </a:p>
          <a:p>
            <a:pPr marL="109537" indent="0">
              <a:buNone/>
              <a:tabLst>
                <a:tab pos="7772400" algn="l"/>
              </a:tabLst>
            </a:pPr>
            <a:endParaRPr lang="en-US" altLang="en-US" sz="16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12</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56570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314028"/>
            <a:ext cx="8229600" cy="738708"/>
          </a:xfrm>
        </p:spPr>
        <p:txBody>
          <a:bodyPr/>
          <a:lstStyle/>
          <a:p>
            <a:r>
              <a:rPr lang="en-US" altLang="en-US" dirty="0"/>
              <a:t>Summary</a:t>
            </a:r>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1358752"/>
            <a:ext cx="8579296" cy="5185220"/>
          </a:xfrm>
        </p:spPr>
        <p:txBody>
          <a:bodyPr/>
          <a:lstStyle/>
          <a:p>
            <a:r>
              <a:rPr lang="en-US" altLang="en-US" dirty="0" err="1"/>
              <a:t>Nendica</a:t>
            </a:r>
            <a:r>
              <a:rPr lang="en-US" altLang="en-US" dirty="0"/>
              <a:t> produces IEEE 802 </a:t>
            </a:r>
            <a:r>
              <a:rPr lang="en-US" altLang="en-US" dirty="0" err="1"/>
              <a:t>Nendica</a:t>
            </a:r>
            <a:r>
              <a:rPr lang="en-US" altLang="en-US" dirty="0"/>
              <a:t> Reports for publication, and less formal deliverables</a:t>
            </a:r>
          </a:p>
          <a:p>
            <a:pPr lvl="1"/>
            <a:r>
              <a:rPr lang="en-US" altLang="en-US" dirty="0"/>
              <a:t>Focus on enhanced cooperative functionality among existing IEEE standards in support of network integration</a:t>
            </a:r>
          </a:p>
          <a:p>
            <a:r>
              <a:rPr lang="en-US" altLang="en-US" dirty="0" err="1"/>
              <a:t>Nendica</a:t>
            </a:r>
            <a:r>
              <a:rPr lang="en-US" altLang="en-US" dirty="0"/>
              <a:t> reviews new work proposals intended for IEEE 802.1 Working Group standardization</a:t>
            </a:r>
          </a:p>
          <a:p>
            <a:r>
              <a:rPr lang="en-US" altLang="en-US" dirty="0"/>
              <a:t>Contributions on new topics are welcome</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13</a:t>
            </a:fld>
            <a:endParaRPr lang="en-US" altLang="en-US">
              <a:solidFill>
                <a:srgbClr val="FFFFFF"/>
              </a:solidFill>
            </a:endParaRPr>
          </a:p>
        </p:txBody>
      </p:sp>
    </p:spTree>
    <p:extLst>
      <p:ext uri="{BB962C8B-B14F-4D97-AF65-F5344CB8AC3E}">
        <p14:creationId xmlns:p14="http://schemas.microsoft.com/office/powerpoint/2010/main" val="257633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314028"/>
            <a:ext cx="8229600" cy="738708"/>
          </a:xfrm>
        </p:spPr>
        <p:txBody>
          <a:bodyPr/>
          <a:lstStyle/>
          <a:p>
            <a:r>
              <a:rPr lang="en-US" altLang="en-US" dirty="0"/>
              <a:t>ICA Overview</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1358752"/>
            <a:ext cx="8579296" cy="5185220"/>
          </a:xfrm>
        </p:spPr>
        <p:txBody>
          <a:bodyPr/>
          <a:lstStyle/>
          <a:p>
            <a:r>
              <a:rPr lang="en-US" altLang="en-US" dirty="0"/>
              <a:t>IEEE 802 “</a:t>
            </a:r>
            <a:r>
              <a:rPr lang="en-US" altLang="en-US" i="1" dirty="0"/>
              <a:t>Network Enhancements for the Next Decade</a:t>
            </a:r>
            <a:r>
              <a:rPr lang="en-US" altLang="en-US" dirty="0"/>
              <a:t>” Industry Connections Activity (ICA)</a:t>
            </a:r>
          </a:p>
          <a:p>
            <a:pPr lvl="1"/>
            <a:r>
              <a:rPr lang="en-US" altLang="en-US" dirty="0"/>
              <a:t>ICA: Industry Connections Activity</a:t>
            </a:r>
          </a:p>
          <a:p>
            <a:pPr lvl="1"/>
            <a:r>
              <a:rPr lang="en-US" altLang="en-US" dirty="0"/>
              <a:t>Authorized by IEEE SA</a:t>
            </a:r>
          </a:p>
          <a:p>
            <a:pPr lvl="2"/>
            <a:r>
              <a:rPr lang="en-US" altLang="en-US" dirty="0"/>
              <a:t>Through “Industry Connections Committee (</a:t>
            </a:r>
            <a:r>
              <a:rPr lang="en-US" altLang="en-US" dirty="0" err="1"/>
              <a:t>ICCom</a:t>
            </a:r>
            <a:r>
              <a:rPr lang="en-US" altLang="en-US" dirty="0"/>
              <a:t>)”</a:t>
            </a:r>
          </a:p>
          <a:p>
            <a:pPr lvl="2"/>
            <a:r>
              <a:rPr lang="en-US" altLang="en-US" dirty="0"/>
              <a:t>via an “Industry Connections Activity Initiation Document (ICAID)”, parallel to a PAR</a:t>
            </a:r>
          </a:p>
          <a:p>
            <a:pPr lvl="2"/>
            <a:r>
              <a:rPr lang="en-US" altLang="en-US" dirty="0"/>
              <a:t>“Industry Connections activities provide an efficient environment for building consensus and developing many different types of shared results. Such activities may complement, supplement, or be precursors of IEEE Standards projects, but they do not themselves develop IEEE standards.”</a:t>
            </a:r>
          </a:p>
          <a:p>
            <a:endParaRPr lang="en-US" altLang="en-US" dirty="0"/>
          </a:p>
          <a:p>
            <a:endParaRPr lang="en-US" altLang="en-US" dirty="0"/>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2</a:t>
            </a:fld>
            <a:endParaRPr lang="en-US" altLang="en-US">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314028"/>
            <a:ext cx="8229600" cy="738708"/>
          </a:xfrm>
        </p:spPr>
        <p:txBody>
          <a:bodyPr/>
          <a:lstStyle/>
          <a:p>
            <a:r>
              <a:rPr lang="en-US" altLang="en-US" dirty="0" err="1"/>
              <a:t>Nendica</a:t>
            </a:r>
            <a:r>
              <a:rPr lang="en-US" altLang="en-US" dirty="0"/>
              <a:t> History</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1196752"/>
            <a:ext cx="8828534" cy="5544616"/>
          </a:xfrm>
        </p:spPr>
        <p:txBody>
          <a:bodyPr/>
          <a:lstStyle/>
          <a:p>
            <a:r>
              <a:rPr lang="en-US" altLang="en-US" dirty="0"/>
              <a:t>Outgrowth of a recommendation of IEEE 802 5G Standing Committee of 2016</a:t>
            </a:r>
          </a:p>
          <a:p>
            <a:pPr lvl="1"/>
            <a:r>
              <a:rPr lang="en-US" altLang="en-US" sz="2000" dirty="0"/>
              <a:t>Seeking “an external view into general 802 access network” to “support many 802 MACs and PHYs”</a:t>
            </a:r>
          </a:p>
          <a:p>
            <a:pPr lvl="1"/>
            <a:r>
              <a:rPr lang="en-US" altLang="en-US" sz="2000" dirty="0"/>
              <a:t>that view evolved during ICAID development</a:t>
            </a:r>
            <a:endParaRPr lang="en-US" altLang="en-US" sz="2400" dirty="0"/>
          </a:p>
          <a:p>
            <a:r>
              <a:rPr lang="en-US" altLang="en-US" dirty="0"/>
              <a:t>ICAID</a:t>
            </a:r>
          </a:p>
          <a:p>
            <a:pPr lvl="1"/>
            <a:r>
              <a:rPr lang="en-US" altLang="en-US" sz="2000" dirty="0"/>
              <a:t>March 2017 - March 2019: original ICAID</a:t>
            </a:r>
          </a:p>
          <a:p>
            <a:pPr lvl="1"/>
            <a:r>
              <a:rPr lang="en-US" altLang="en-US" sz="2000" dirty="0"/>
              <a:t>March 2019 - March 2021: renewed ICAID</a:t>
            </a:r>
          </a:p>
          <a:p>
            <a:pPr lvl="1"/>
            <a:r>
              <a:rPr lang="en-US" altLang="en-US" sz="2000" dirty="0"/>
              <a:t>March 2021: ICAID extended through September 2021</a:t>
            </a:r>
          </a:p>
          <a:p>
            <a:pPr lvl="1"/>
            <a:r>
              <a:rPr lang="en-US" altLang="en-US" sz="2000" dirty="0"/>
              <a:t>September 2021: ICAID extended through September 2023</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extLst>
      <p:ext uri="{BB962C8B-B14F-4D97-AF65-F5344CB8AC3E}">
        <p14:creationId xmlns:p14="http://schemas.microsoft.com/office/powerpoint/2010/main" val="1062619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124818"/>
            <a:ext cx="8229600" cy="738708"/>
          </a:xfrm>
        </p:spPr>
        <p:txBody>
          <a:bodyPr/>
          <a:lstStyle/>
          <a:p>
            <a:r>
              <a:rPr lang="en-US" altLang="en-US" dirty="0" err="1"/>
              <a:t>Nendica</a:t>
            </a:r>
            <a:r>
              <a:rPr lang="en-US" altLang="en-US" dirty="0"/>
              <a:t> “Motivation and Goal”</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986756"/>
            <a:ext cx="8928992" cy="5557216"/>
          </a:xfrm>
        </p:spPr>
        <p:txBody>
          <a:bodyPr/>
          <a:lstStyle/>
          <a:p>
            <a:r>
              <a:rPr lang="en-US" sz="2200" i="1" dirty="0"/>
              <a:t>The goal of this activity is to document emerging requirements and directions for IEEE 802 networks, identify commonalities, gaps, and trends not currently addressed by IEEE 802 standards and projects, and facilitate building industry consensus towards proposals to initiate new standards development efforts. Encouraged topics include enhancements of IEEE 802 communication networks and vertical networks as well as enhanced cooperative functionality among existing IEEE standards in support of network integration. Topics concerning higher-layer applications related to new standards development in the IEEE 802.1 Working Group are also specifically expected and encouraged. Findings related to existing IEEE 802 standards and projects are forwarded to the responsible working groups for further considerations. </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4</a:t>
            </a:fld>
            <a:endParaRPr lang="en-US" altLang="en-US">
              <a:solidFill>
                <a:srgbClr val="FFFFFF"/>
              </a:solidFill>
            </a:endParaRPr>
          </a:p>
        </p:txBody>
      </p:sp>
    </p:spTree>
    <p:extLst>
      <p:ext uri="{BB962C8B-B14F-4D97-AF65-F5344CB8AC3E}">
        <p14:creationId xmlns:p14="http://schemas.microsoft.com/office/powerpoint/2010/main" val="3222567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586508"/>
            <a:ext cx="8478838" cy="4938836"/>
          </a:xfrm>
        </p:spPr>
        <p:txBody>
          <a:bodyPr/>
          <a:lstStyle/>
          <a:p>
            <a:pPr eaLnBrk="1" hangingPunct="1"/>
            <a:r>
              <a:rPr lang="en-US" altLang="en-US" sz="2000" dirty="0"/>
              <a:t>Web site</a:t>
            </a:r>
          </a:p>
          <a:p>
            <a:pPr lvl="1" eaLnBrk="1" hangingPunct="1"/>
            <a:r>
              <a:rPr lang="en-US" altLang="en-US" sz="1800" dirty="0"/>
              <a:t>https://1.ieee802.org/802-nendica/ </a:t>
            </a:r>
          </a:p>
          <a:p>
            <a:pPr eaLnBrk="1" hangingPunct="1"/>
            <a:r>
              <a:rPr lang="en-US" altLang="en-US" sz="2000" dirty="0"/>
              <a:t>Voting</a:t>
            </a:r>
          </a:p>
          <a:p>
            <a:pPr lvl="1" eaLnBrk="1" hangingPunct="1"/>
            <a:r>
              <a:rPr lang="en-US" altLang="en-US" sz="1800" dirty="0"/>
              <a:t>organized under 802.1 WG</a:t>
            </a:r>
          </a:p>
          <a:p>
            <a:pPr lvl="1" eaLnBrk="1" hangingPunct="1"/>
            <a:r>
              <a:rPr lang="en-US" altLang="en-US" sz="1800" dirty="0"/>
              <a:t>no members; anyone attending may vote on all motions</a:t>
            </a:r>
          </a:p>
          <a:p>
            <a:pPr eaLnBrk="1" hangingPunct="1"/>
            <a:r>
              <a:rPr lang="en-US" altLang="en-US" sz="2000" dirty="0"/>
              <a:t>Document storage –mentor </a:t>
            </a:r>
          </a:p>
          <a:p>
            <a:pPr lvl="1" eaLnBrk="1" hangingPunct="1"/>
            <a:r>
              <a:rPr lang="en-US" altLang="en-US" sz="1800" dirty="0">
                <a:hlinkClick r:id="rId2"/>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hlinkClick r:id="rId3"/>
              </a:rPr>
              <a:t>STDS-802-NEND@LISTSERV.IEEE.ORG</a:t>
            </a:r>
            <a:endParaRPr lang="en-US" altLang="en-US" sz="1800" dirty="0"/>
          </a:p>
          <a:p>
            <a:pPr eaLnBrk="1" hangingPunct="1"/>
            <a:r>
              <a:rPr lang="en-US" altLang="en-US" sz="2000" dirty="0"/>
              <a:t>Organization</a:t>
            </a:r>
          </a:p>
          <a:p>
            <a:pPr lvl="1" eaLnBrk="1" hangingPunct="1"/>
            <a:r>
              <a:rPr lang="en-US" altLang="en-US" sz="1800" dirty="0"/>
              <a:t>Work Items to develop </a:t>
            </a:r>
            <a:r>
              <a:rPr lang="en-US" altLang="en-US" sz="1800" dirty="0" err="1"/>
              <a:t>Nendica</a:t>
            </a:r>
            <a:r>
              <a:rPr lang="en-US" altLang="en-US" sz="1800" dirty="0"/>
              <a:t> Reports for publication</a:t>
            </a:r>
          </a:p>
          <a:p>
            <a:pPr lvl="1" eaLnBrk="1" hangingPunct="1"/>
            <a:r>
              <a:rPr lang="en-US" altLang="en-US" sz="1800" dirty="0"/>
              <a:t>Study Items for less formal activity, or for proposing a Work Item</a:t>
            </a:r>
          </a:p>
          <a:p>
            <a:pPr eaLnBrk="1" hangingPunct="1"/>
            <a:r>
              <a:rPr lang="en-US" altLang="en-US" sz="2000" dirty="0"/>
              <a:t>Meetings</a:t>
            </a:r>
          </a:p>
          <a:p>
            <a:pPr lvl="1" eaLnBrk="1" hangingPunct="1"/>
            <a:r>
              <a:rPr lang="en-US" altLang="en-US" sz="1800" dirty="0"/>
              <a:t>Weekly, Thursday 09:00–11:00 ET</a:t>
            </a:r>
          </a:p>
          <a:p>
            <a:pPr lvl="1" eaLnBrk="1" hangingPunct="1"/>
            <a:r>
              <a:rPr lang="en-US" altLang="en-US" sz="1800" dirty="0"/>
              <a:t>Averaging around 20 people recently</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Published </a:t>
            </a:r>
            <a:r>
              <a:rPr lang="en-CA" altLang="en-US" sz="3600" dirty="0" err="1"/>
              <a:t>Nendica</a:t>
            </a:r>
            <a:r>
              <a:rPr lang="en-CA" altLang="en-US" sz="3600" dirty="0"/>
              <a:t> Reports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340768"/>
            <a:ext cx="8229600" cy="5083100"/>
          </a:xfrm>
        </p:spPr>
        <p:txBody>
          <a:bodyPr/>
          <a:lstStyle/>
          <a:p>
            <a:pPr>
              <a:tabLst>
                <a:tab pos="7772400" algn="l"/>
              </a:tabLst>
            </a:pPr>
            <a:r>
              <a:rPr lang="en-US" altLang="en-US" sz="2200" dirty="0"/>
              <a:t>IEEE 802 </a:t>
            </a:r>
            <a:r>
              <a:rPr lang="en-US" altLang="en-US" sz="2200" dirty="0" err="1"/>
              <a:t>Nendica</a:t>
            </a:r>
            <a:r>
              <a:rPr lang="en-US" altLang="en-US" sz="2200" dirty="0"/>
              <a:t> Report: The Lossless Network for Data Centers (ISBN </a:t>
            </a:r>
            <a:r>
              <a:rPr lang="en-US" altLang="en-US" sz="2400" dirty="0"/>
              <a:t>978‐1‐5044‐5102‐4</a:t>
            </a:r>
            <a:r>
              <a:rPr lang="en-US" altLang="en-US" sz="2200" dirty="0"/>
              <a:t>)</a:t>
            </a:r>
          </a:p>
          <a:p>
            <a:pPr lvl="2">
              <a:tabLst>
                <a:tab pos="7772400" algn="l"/>
              </a:tabLst>
            </a:pPr>
            <a:r>
              <a:rPr lang="en-US" altLang="en-US" sz="1800" dirty="0"/>
              <a:t>Editor: Paul Congdon </a:t>
            </a:r>
          </a:p>
          <a:p>
            <a:pPr lvl="2">
              <a:tabLst>
                <a:tab pos="7772400" algn="l"/>
              </a:tabLst>
            </a:pPr>
            <a:r>
              <a:rPr lang="en-US" altLang="en-US" sz="1800" dirty="0"/>
              <a:t>Published 2018-08-17</a:t>
            </a:r>
          </a:p>
          <a:p>
            <a:pPr>
              <a:tabLst>
                <a:tab pos="7772400" algn="l"/>
              </a:tabLst>
            </a:pPr>
            <a:r>
              <a:rPr lang="en-US" altLang="en-US" sz="2200" dirty="0"/>
              <a:t>IEEE 802 </a:t>
            </a:r>
            <a:r>
              <a:rPr lang="en-US" altLang="en-US" sz="2200" dirty="0" err="1"/>
              <a:t>Nendica</a:t>
            </a:r>
            <a:r>
              <a:rPr lang="en-US" altLang="en-US" sz="2200" dirty="0"/>
              <a:t> Report: Flexible Factory IoT — Use Cases and Communication Requirements for Wired and Wireless Bridged Networks (ISBN 978-1-5044-6229-7)</a:t>
            </a:r>
          </a:p>
          <a:p>
            <a:pPr lvl="2">
              <a:tabLst>
                <a:tab pos="7772400" algn="l"/>
              </a:tabLst>
            </a:pPr>
            <a:r>
              <a:rPr lang="en-US" altLang="en-US" sz="1800" dirty="0"/>
              <a:t>Editor: Nader Zein</a:t>
            </a:r>
          </a:p>
          <a:p>
            <a:pPr lvl="2">
              <a:tabLst>
                <a:tab pos="7772400" algn="l"/>
              </a:tabLst>
            </a:pPr>
            <a:r>
              <a:rPr lang="en-US" altLang="en-US" sz="1800" dirty="0"/>
              <a:t>Published 2020-04-17</a:t>
            </a:r>
          </a:p>
          <a:p>
            <a:pPr>
              <a:tabLst>
                <a:tab pos="7772400" algn="l"/>
              </a:tabLst>
            </a:pPr>
            <a:r>
              <a:rPr lang="en-US" altLang="en-US" sz="2200" dirty="0"/>
              <a:t>IEEE 802 </a:t>
            </a:r>
            <a:r>
              <a:rPr lang="en-US" altLang="en-US" sz="2200" dirty="0" err="1"/>
              <a:t>Nendica</a:t>
            </a:r>
            <a:r>
              <a:rPr lang="en-US" altLang="en-US" sz="2200" dirty="0"/>
              <a:t> Report: Intelligent Lossless Data Center Networks (ISBN </a:t>
            </a:r>
            <a:r>
              <a:rPr lang="en-US" altLang="en-US" sz="2400" dirty="0"/>
              <a:t>978-1-5044-7741-3</a:t>
            </a:r>
            <a:r>
              <a:rPr lang="en-US" altLang="en-US" sz="2200" dirty="0"/>
              <a:t>)</a:t>
            </a:r>
          </a:p>
          <a:p>
            <a:pPr lvl="2">
              <a:tabLst>
                <a:tab pos="7772400" algn="l"/>
              </a:tabLst>
            </a:pPr>
            <a:r>
              <a:rPr lang="en-US" altLang="en-US" sz="1800" dirty="0"/>
              <a:t>Editor: Liang Guo and Paul Congdon </a:t>
            </a:r>
          </a:p>
          <a:p>
            <a:pPr lvl="2">
              <a:tabLst>
                <a:tab pos="7772400" algn="l"/>
              </a:tabLst>
            </a:pPr>
            <a:r>
              <a:rPr lang="en-US" altLang="en-US" sz="1800" dirty="0"/>
              <a:t>Published 2021-06-22</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761558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265745" y="-2799"/>
            <a:ext cx="8612510" cy="936104"/>
          </a:xfrm>
        </p:spPr>
        <p:txBody>
          <a:bodyPr/>
          <a:lstStyle/>
          <a:p>
            <a:pPr eaLnBrk="1" hangingPunct="1"/>
            <a:r>
              <a:rPr lang="en-CA" altLang="en-US" sz="3600" dirty="0"/>
              <a:t>Current </a:t>
            </a:r>
            <a:r>
              <a:rPr lang="en-CA" altLang="en-US" sz="3600" dirty="0" err="1"/>
              <a:t>Nendica</a:t>
            </a:r>
            <a:r>
              <a:rPr lang="en-CA" altLang="en-US" sz="3600" dirty="0"/>
              <a:t> Activity</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207962" y="764704"/>
            <a:ext cx="8229600" cy="5976664"/>
          </a:xfrm>
        </p:spPr>
        <p:txBody>
          <a:bodyPr/>
          <a:lstStyle/>
          <a:p>
            <a:pPr>
              <a:tabLst>
                <a:tab pos="7772400" algn="l"/>
              </a:tabLst>
            </a:pPr>
            <a:r>
              <a:rPr lang="en-US" altLang="en-US" sz="2000" dirty="0"/>
              <a:t>Study Item: “Cut-Through Forwarding in Bridges and Bridged Networks”</a:t>
            </a:r>
            <a:endParaRPr lang="en-US" altLang="en-US" sz="1800" dirty="0"/>
          </a:p>
          <a:p>
            <a:pPr>
              <a:tabLst>
                <a:tab pos="7772400" algn="l"/>
              </a:tabLst>
            </a:pPr>
            <a:r>
              <a:rPr lang="en-US" altLang="en-US" sz="2000" dirty="0"/>
              <a:t>Study Item: “Evolved Link Layer Architecture [ELLA]”</a:t>
            </a:r>
          </a:p>
          <a:p>
            <a:pPr>
              <a:tabLst>
                <a:tab pos="7772400" algn="l"/>
              </a:tabLst>
            </a:pPr>
            <a:r>
              <a:rPr lang="en-US" altLang="en-US" sz="2000" dirty="0"/>
              <a:t>New Topics</a:t>
            </a:r>
          </a:p>
          <a:p>
            <a:pPr lvl="1">
              <a:tabLst>
                <a:tab pos="7772400" algn="l"/>
              </a:tabLst>
            </a:pPr>
            <a:r>
              <a:rPr lang="en-US" altLang="en-US" sz="1800" dirty="0"/>
              <a:t>ICAID says “Topics concerning higher-layer applications related to new standards development in the IEEE 802.1 Working Group are also specifically expected and encouraged.”</a:t>
            </a:r>
          </a:p>
          <a:p>
            <a:pPr lvl="1">
              <a:tabLst>
                <a:tab pos="7772400" algn="l"/>
              </a:tabLst>
            </a:pPr>
            <a:r>
              <a:rPr lang="en-US" altLang="en-US" sz="1800" dirty="0"/>
              <a:t>802.1 WG approach is for new work to be vetted in </a:t>
            </a:r>
            <a:r>
              <a:rPr lang="en-US" altLang="en-US" sz="1800" dirty="0" err="1"/>
              <a:t>Nendica</a:t>
            </a:r>
            <a:endParaRPr lang="en-US" altLang="en-US" sz="18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163084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CTF</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196752"/>
            <a:ext cx="8229600" cy="5587156"/>
          </a:xfrm>
        </p:spPr>
        <p:txBody>
          <a:bodyPr/>
          <a:lstStyle/>
          <a:p>
            <a:pPr>
              <a:tabLst>
                <a:tab pos="7772400" algn="l"/>
              </a:tabLst>
            </a:pPr>
            <a:r>
              <a:rPr lang="en-US" altLang="en-US" sz="2000" dirty="0"/>
              <a:t>Study Item: “Cut-Through Forwarding in Bridges and Bridged Networks”</a:t>
            </a:r>
            <a:endParaRPr lang="en-US" altLang="en-US" sz="1800" dirty="0"/>
          </a:p>
          <a:p>
            <a:pPr lvl="1">
              <a:tabLst>
                <a:tab pos="7772400" algn="l"/>
              </a:tabLst>
            </a:pPr>
            <a:r>
              <a:rPr lang="en-US" altLang="en-US" sz="1800" dirty="0"/>
              <a:t>Initiated March 2021</a:t>
            </a:r>
          </a:p>
          <a:p>
            <a:pPr>
              <a:tabLst>
                <a:tab pos="7772400" algn="l"/>
              </a:tabLst>
            </a:pPr>
            <a:r>
              <a:rPr lang="en-US" altLang="en-US" sz="2000" dirty="0"/>
              <a:t>Tentative goals</a:t>
            </a:r>
          </a:p>
          <a:p>
            <a:pPr lvl="1">
              <a:tabLst>
                <a:tab pos="7772400" algn="l"/>
              </a:tabLst>
            </a:pPr>
            <a:r>
              <a:rPr lang="en-US" altLang="en-US" sz="1800" dirty="0">
                <a:solidFill>
                  <a:schemeClr val="bg1">
                    <a:lumMod val="75000"/>
                  </a:schemeClr>
                </a:solidFill>
              </a:rPr>
              <a:t>Develop IEEE 802 Plenary tutorial on Cut-Through Forwarding (CTF)</a:t>
            </a:r>
          </a:p>
          <a:p>
            <a:pPr lvl="1">
              <a:tabLst>
                <a:tab pos="7772400" algn="l"/>
              </a:tabLst>
            </a:pPr>
            <a:r>
              <a:rPr lang="en-US" altLang="en-US" sz="1800" dirty="0">
                <a:solidFill>
                  <a:schemeClr val="bg1">
                    <a:lumMod val="75000"/>
                  </a:schemeClr>
                </a:solidFill>
              </a:rPr>
              <a:t>Identify and analyze relevant technical elements in IEEE Std 802.3</a:t>
            </a:r>
          </a:p>
          <a:p>
            <a:pPr lvl="1">
              <a:tabLst>
                <a:tab pos="7772400" algn="l"/>
              </a:tabLst>
            </a:pPr>
            <a:r>
              <a:rPr lang="en-US" altLang="en-US" sz="1800" dirty="0"/>
              <a:t>Discuss administrative and technical aspects of potential lower layer modelling across IEEE 802.3 and IEEE 802.1 with support for CTF</a:t>
            </a:r>
          </a:p>
          <a:p>
            <a:pPr lvl="1">
              <a:tabLst>
                <a:tab pos="7772400" algn="l"/>
              </a:tabLst>
            </a:pPr>
            <a:r>
              <a:rPr lang="en-US" altLang="en-US" sz="1800" dirty="0"/>
              <a:t>Discuss contributions with input for PAR&amp;CSD of a potential IEEE 802.1 project for standardizing CTF (standalone standard):</a:t>
            </a:r>
          </a:p>
          <a:p>
            <a:pPr lvl="2">
              <a:tabLst>
                <a:tab pos="7772400" algn="l"/>
              </a:tabLst>
            </a:pPr>
            <a:r>
              <a:rPr lang="en-US" altLang="en-US" sz="1600" dirty="0"/>
              <a:t>With support for </a:t>
            </a:r>
            <a:r>
              <a:rPr lang="en-US" altLang="en-US" sz="1600" i="1" dirty="0"/>
              <a:t>IEEE 802.3 compatible real implementations</a:t>
            </a:r>
          </a:p>
          <a:p>
            <a:pPr lvl="2">
              <a:tabLst>
                <a:tab pos="7772400" algn="l"/>
              </a:tabLst>
            </a:pPr>
            <a:r>
              <a:rPr lang="en-US" altLang="en-US" sz="1600" dirty="0"/>
              <a:t>Incorporate lower layer model with support for CTF, if such a model becomes available during such a project.</a:t>
            </a:r>
          </a:p>
          <a:p>
            <a:pPr>
              <a:tabLst>
                <a:tab pos="7772400" algn="l"/>
              </a:tabLst>
            </a:pPr>
            <a:r>
              <a:rPr lang="en-US" altLang="en-US" sz="2000" dirty="0"/>
              <a:t>Consensus building</a:t>
            </a:r>
          </a:p>
          <a:p>
            <a:pPr lvl="1">
              <a:tabLst>
                <a:tab pos="7772400" algn="l"/>
              </a:tabLst>
            </a:pPr>
            <a:r>
              <a:rPr lang="en-US" altLang="en-US" sz="1800" dirty="0" err="1"/>
              <a:t>Nendica</a:t>
            </a:r>
            <a:r>
              <a:rPr lang="en-US" altLang="en-US" sz="1800" dirty="0"/>
              <a:t> consensus is that further discussion should be brought to the 802.1 WG or a Task Group.</a:t>
            </a:r>
            <a:endParaRPr lang="en-US" altLang="en-US" sz="1800" dirty="0">
              <a:highlight>
                <a:srgbClr val="FFFF00"/>
              </a:highlight>
            </a:endParaRP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08699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ELLA</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325438" y="836712"/>
            <a:ext cx="8229600" cy="5760640"/>
          </a:xfrm>
        </p:spPr>
        <p:txBody>
          <a:bodyPr/>
          <a:lstStyle/>
          <a:p>
            <a:pPr>
              <a:tabLst>
                <a:tab pos="7772400" algn="l"/>
              </a:tabLst>
            </a:pPr>
            <a:r>
              <a:rPr lang="en-US" altLang="en-US" sz="2000" dirty="0"/>
              <a:t>Study Item: “Evolved Link Layer Architecture [ELLA]”</a:t>
            </a:r>
          </a:p>
          <a:p>
            <a:pPr lvl="1">
              <a:tabLst>
                <a:tab pos="7772400" algn="l"/>
              </a:tabLst>
            </a:pPr>
            <a:r>
              <a:rPr lang="en-US" altLang="en-US" sz="1800" dirty="0"/>
              <a:t>Initiated 22 July 2021</a:t>
            </a:r>
          </a:p>
          <a:p>
            <a:pPr lvl="1">
              <a:tabLst>
                <a:tab pos="7772400" algn="l"/>
              </a:tabLst>
            </a:pPr>
            <a:r>
              <a:rPr lang="en-US" altLang="en-US" sz="1800" dirty="0"/>
              <a:t>Intention is to product an informal report documenting:</a:t>
            </a:r>
            <a:endParaRPr lang="en-US" altLang="en-US" sz="1600" dirty="0"/>
          </a:p>
          <a:p>
            <a:pPr lvl="2">
              <a:tabLst>
                <a:tab pos="7772400" algn="l"/>
              </a:tabLst>
            </a:pPr>
            <a:r>
              <a:rPr lang="en-US" altLang="en-US" sz="1600" dirty="0"/>
              <a:t>Summary of aspects missing from current IEEE 802 Architecture documentation</a:t>
            </a:r>
          </a:p>
          <a:p>
            <a:pPr lvl="2">
              <a:tabLst>
                <a:tab pos="7772400" algn="l"/>
              </a:tabLst>
            </a:pPr>
            <a:r>
              <a:rPr lang="en-US" altLang="en-US" sz="1600" dirty="0"/>
              <a:t>Potential benefits enabled by additional architectural details</a:t>
            </a:r>
          </a:p>
          <a:p>
            <a:pPr lvl="2">
              <a:tabLst>
                <a:tab pos="7772400" algn="l"/>
              </a:tabLst>
            </a:pPr>
            <a:r>
              <a:rPr lang="en-US" altLang="en-US" sz="1600" dirty="0"/>
              <a:t>Impact of new and evolving technologies on architecture</a:t>
            </a:r>
          </a:p>
          <a:p>
            <a:pPr lvl="2">
              <a:tabLst>
                <a:tab pos="7772400" algn="l"/>
              </a:tabLst>
            </a:pPr>
            <a:r>
              <a:rPr lang="en-US" altLang="en-US" sz="1600" dirty="0"/>
              <a:t>Architectural optimization in specific network environments</a:t>
            </a:r>
          </a:p>
          <a:p>
            <a:pPr lvl="2">
              <a:tabLst>
                <a:tab pos="7772400" algn="l"/>
              </a:tabLst>
            </a:pPr>
            <a:r>
              <a:rPr lang="en-US" altLang="en-US" sz="1600" dirty="0"/>
              <a:t>Possible standardization recommendations</a:t>
            </a:r>
          </a:p>
          <a:p>
            <a:pPr lvl="1">
              <a:tabLst>
                <a:tab pos="7772400" algn="l"/>
              </a:tabLst>
            </a:pPr>
            <a:r>
              <a:rPr lang="en-US" altLang="en-US" sz="1800" dirty="0"/>
              <a:t>Intending to support and inform IEEE 802 activities toward the revision of IEEE Std 802</a:t>
            </a:r>
          </a:p>
          <a:p>
            <a:pPr lvl="1">
              <a:tabLst>
                <a:tab pos="7772400" algn="l"/>
              </a:tabLst>
            </a:pPr>
            <a:r>
              <a:rPr lang="en-US" altLang="en-US" sz="1800" dirty="0"/>
              <a:t>Contribution: 802.1-21-0014-01-ICne</a:t>
            </a:r>
          </a:p>
          <a:p>
            <a:pPr lvl="2">
              <a:tabLst>
                <a:tab pos="7772400" algn="l"/>
              </a:tabLst>
            </a:pPr>
            <a:r>
              <a:rPr lang="en-US" altLang="en-US" sz="1600" dirty="0"/>
              <a:t>Potential </a:t>
            </a:r>
            <a:r>
              <a:rPr lang="en-US" altLang="en-US" sz="1600" dirty="0" err="1"/>
              <a:t>Nendica</a:t>
            </a:r>
            <a:r>
              <a:rPr lang="en-US" altLang="en-US" sz="1600" dirty="0"/>
              <a:t> Study Item: Evolving IEEE 802 Architecture Requirements</a:t>
            </a:r>
          </a:p>
          <a:p>
            <a:pPr lvl="1">
              <a:tabLst>
                <a:tab pos="7772400" algn="l"/>
              </a:tabLst>
            </a:pPr>
            <a:r>
              <a:rPr lang="en-US" altLang="en-US" sz="1800" dirty="0"/>
              <a:t>Contribution: 802.1-21-0014-03-ICne</a:t>
            </a:r>
          </a:p>
          <a:p>
            <a:pPr lvl="2">
              <a:tabLst>
                <a:tab pos="7772400" algn="l"/>
              </a:tabLst>
            </a:pPr>
            <a:r>
              <a:rPr lang="en-US" altLang="en-US" sz="1600" dirty="0"/>
              <a:t>Potential </a:t>
            </a:r>
            <a:r>
              <a:rPr lang="en-US" altLang="en-US" sz="1600" dirty="0" err="1"/>
              <a:t>Nendica</a:t>
            </a:r>
            <a:r>
              <a:rPr lang="en-US" altLang="en-US" sz="1600" dirty="0"/>
              <a:t> Study Item: Evolving IEEE 802 Architecture Requirements</a:t>
            </a:r>
          </a:p>
          <a:p>
            <a:pPr lvl="1">
              <a:tabLst>
                <a:tab pos="7772400" algn="l"/>
              </a:tabLst>
            </a:pPr>
            <a:r>
              <a:rPr lang="en-US" altLang="en-US" sz="1800" dirty="0"/>
              <a:t>Contribution: 802.1-21-0045-03-ICne</a:t>
            </a:r>
          </a:p>
          <a:p>
            <a:pPr lvl="2">
              <a:tabLst>
                <a:tab pos="7772400" algn="l"/>
              </a:tabLst>
            </a:pPr>
            <a:r>
              <a:rPr lang="en-US" altLang="en-US" sz="1600" dirty="0"/>
              <a:t>ELLA: What is the IEEE 802 Link Layer Service? </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9</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0084349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172</TotalTime>
  <Words>1224</Words>
  <Application>Microsoft Macintosh PowerPoint</Application>
  <PresentationFormat>On-screen Show (4:3)</PresentationFormat>
  <Paragraphs>142</Paragraphs>
  <Slides>13</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Georgia</vt:lpstr>
      <vt:lpstr>Helvetica Neue</vt:lpstr>
      <vt:lpstr>Trebuchet MS</vt:lpstr>
      <vt:lpstr>Wingdings 2</vt:lpstr>
      <vt:lpstr>Urban</vt:lpstr>
      <vt:lpstr>PowerPoint Presentation</vt:lpstr>
      <vt:lpstr>ICA Overview</vt:lpstr>
      <vt:lpstr>Nendica History</vt:lpstr>
      <vt:lpstr>Nendica “Motivation and Goal”</vt:lpstr>
      <vt:lpstr>Nendica Overview</vt:lpstr>
      <vt:lpstr>Published Nendica Reports</vt:lpstr>
      <vt:lpstr>Current Nendica Activity</vt:lpstr>
      <vt:lpstr>CTF</vt:lpstr>
      <vt:lpstr>ELLA</vt:lpstr>
      <vt:lpstr>New 802.1 Topic: PFC Headroom</vt:lpstr>
      <vt:lpstr>New 802.1 Topic: Source (remote) PFC</vt:lpstr>
      <vt:lpstr>New 802.1 Topic: Pulsed Queues</vt:lpstr>
      <vt:lpstr>Summary</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Roger Marks</cp:lastModifiedBy>
  <cp:revision>458</cp:revision>
  <cp:lastPrinted>2021-07-12T18:58:17Z</cp:lastPrinted>
  <dcterms:created xsi:type="dcterms:W3CDTF">2013-11-15T16:17:16Z</dcterms:created>
  <dcterms:modified xsi:type="dcterms:W3CDTF">2021-10-20T19:30:49Z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