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handoutMasterIdLst>
    <p:handoutMasterId r:id="rId9"/>
  </p:handoutMasterIdLst>
  <p:sldIdLst>
    <p:sldId id="256" r:id="rId2"/>
    <p:sldId id="382" r:id="rId3"/>
    <p:sldId id="383" r:id="rId4"/>
    <p:sldId id="386" r:id="rId5"/>
    <p:sldId id="384" r:id="rId6"/>
    <p:sldId id="37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 autoAdjust="0"/>
    <p:restoredTop sz="94558" autoAdjust="0"/>
  </p:normalViewPr>
  <p:slideViewPr>
    <p:cSldViewPr showGuides="1">
      <p:cViewPr varScale="1">
        <p:scale>
          <a:sx n="116" d="100"/>
          <a:sy n="116" d="100"/>
        </p:scale>
        <p:origin x="170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10/6/21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2021-10-06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oger@ethair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941168"/>
            <a:ext cx="8209160" cy="1752600"/>
          </a:xfrm>
        </p:spPr>
        <p:txBody>
          <a:bodyPr/>
          <a:lstStyle/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Roger Marks (</a:t>
            </a:r>
            <a:r>
              <a:rPr lang="en-US" altLang="en-US" dirty="0" err="1"/>
              <a:t>EthAirNet</a:t>
            </a:r>
            <a:r>
              <a:rPr lang="en-US" altLang="en-US" dirty="0"/>
              <a:t> Associates)</a:t>
            </a:r>
          </a:p>
          <a:p>
            <a:pPr lvl="1" algn="l" eaLnBrk="1" hangingPunct="1">
              <a:lnSpc>
                <a:spcPct val="70000"/>
              </a:lnSpc>
            </a:pP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>
                <a:hlinkClick r:id="rId4"/>
              </a:rPr>
              <a:t>roger@ethair.net</a:t>
            </a:r>
            <a:endParaRPr lang="en-US" altLang="en-US" sz="1800" dirty="0"/>
          </a:p>
          <a:p>
            <a:pPr marL="63500" eaLnBrk="1" hangingPunct="1">
              <a:lnSpc>
                <a:spcPct val="70000"/>
              </a:lnSpc>
            </a:pPr>
            <a:br>
              <a:rPr lang="en-US" altLang="en-US" sz="1000" dirty="0"/>
            </a:br>
            <a:r>
              <a:rPr lang="en-US" altLang="en-US" sz="1600" dirty="0"/>
              <a:t>+1 802 capable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7 October 2021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dirty="0"/>
          </a:p>
        </p:txBody>
      </p:sp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802.1-21-0060-00-ICne</a:t>
            </a:r>
          </a:p>
        </p:txBody>
      </p:sp>
      <p:sp>
        <p:nvSpPr>
          <p:cNvPr id="16385" name="Rectangle 2">
            <a:extLst>
              <a:ext uri="{FF2B5EF4-FFF2-40B4-BE49-F238E27FC236}">
                <a16:creationId xmlns:a16="http://schemas.microsoft.com/office/drawing/2014/main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552821"/>
            <a:ext cx="8816280" cy="3668267"/>
          </a:xfrm>
        </p:spPr>
        <p:txBody>
          <a:bodyPr anchor="t"/>
          <a:lstStyle/>
          <a:p>
            <a:pPr eaLnBrk="1" hangingPunct="1"/>
            <a:r>
              <a:rPr lang="en-US" altLang="en-US" dirty="0"/>
              <a:t>ELLA: Proposed Aspects of IEEE Std 802 Revision</a:t>
            </a:r>
            <a:br>
              <a:rPr lang="en-US" altLang="en-US" dirty="0"/>
            </a:br>
            <a:br>
              <a:rPr lang="en-US" altLang="en-US" sz="1200" dirty="0"/>
            </a:br>
            <a:br>
              <a:rPr lang="en-US" altLang="en-US" sz="1200" dirty="0"/>
            </a:br>
            <a:br>
              <a:rPr lang="en-US" altLang="en-US" sz="1200" dirty="0"/>
            </a:br>
            <a:endParaRPr lang="en-US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/>
          <a:lstStyle/>
          <a:p>
            <a:pPr eaLnBrk="1" hangingPunct="1"/>
            <a:r>
              <a:rPr lang="en-US" altLang="en-US" dirty="0"/>
              <a:t>IEEE Std 802 - History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81" y="980728"/>
            <a:ext cx="8478838" cy="5544616"/>
          </a:xfrm>
        </p:spPr>
        <p:txBody>
          <a:bodyPr/>
          <a:lstStyle/>
          <a:p>
            <a:pPr eaLnBrk="1" hangingPunct="1"/>
            <a:r>
              <a:rPr lang="en-US" altLang="en-US" dirty="0"/>
              <a:t>IEEE Std 802-1990</a:t>
            </a:r>
          </a:p>
          <a:p>
            <a:pPr eaLnBrk="1" hangingPunct="1"/>
            <a:r>
              <a:rPr lang="en-US" altLang="en-US" dirty="0"/>
              <a:t>IEEE Std 802-2001</a:t>
            </a:r>
          </a:p>
          <a:p>
            <a:pPr lvl="1" eaLnBrk="1" hangingPunct="1"/>
            <a:r>
              <a:rPr lang="en-US" altLang="en-US" dirty="0"/>
              <a:t>IEEE Std 802a-2003: Playpen </a:t>
            </a:r>
            <a:r>
              <a:rPr lang="en-US" altLang="en-US" dirty="0" err="1"/>
              <a:t>EtherTypes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IEEE Std 802b-2004: OID hierarchy</a:t>
            </a:r>
          </a:p>
          <a:p>
            <a:pPr eaLnBrk="1" hangingPunct="1"/>
            <a:r>
              <a:rPr lang="en-US" altLang="en-US" dirty="0"/>
              <a:t>IEEE Std 802-2014</a:t>
            </a:r>
          </a:p>
          <a:p>
            <a:pPr lvl="1" eaLnBrk="1" hangingPunct="1"/>
            <a:r>
              <a:rPr lang="en-US" altLang="en-US" dirty="0"/>
              <a:t>IEEE Std 802c-2017: Local MAC Address Usage</a:t>
            </a:r>
          </a:p>
          <a:p>
            <a:pPr lvl="1" eaLnBrk="1" hangingPunct="1"/>
            <a:r>
              <a:rPr lang="en-US" altLang="en-US" dirty="0"/>
              <a:t>IEEE Std 802d-2017: URN allocation</a:t>
            </a:r>
          </a:p>
          <a:p>
            <a:pPr lvl="1" eaLnBrk="1" hangingPunct="1"/>
            <a:r>
              <a:rPr lang="en-US" altLang="en-US" dirty="0"/>
              <a:t>P802f: YANG Data Model for </a:t>
            </a:r>
            <a:r>
              <a:rPr lang="en-US" altLang="en-US" dirty="0" err="1"/>
              <a:t>EtherTypes</a:t>
            </a:r>
            <a:endParaRPr lang="en-US" altLang="en-US" dirty="0"/>
          </a:p>
          <a:p>
            <a:pPr lvl="2" eaLnBrk="1" hangingPunct="1"/>
            <a:r>
              <a:rPr lang="en-US" altLang="en-US" dirty="0"/>
              <a:t>WG ballot opened, June 2021</a:t>
            </a:r>
          </a:p>
          <a:p>
            <a:pPr eaLnBrk="1" hangingPunct="1"/>
            <a:r>
              <a:rPr lang="en-US" altLang="en-US" dirty="0"/>
              <a:t>Procedurally, revision should follow before further amendments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63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/>
          <a:lstStyle/>
          <a:p>
            <a:pPr eaLnBrk="1" hangingPunct="1"/>
            <a:r>
              <a:rPr lang="en-US" altLang="en-US" dirty="0"/>
              <a:t>IEEE Std 802 - Contents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81" y="980728"/>
            <a:ext cx="8478838" cy="5544616"/>
          </a:xfrm>
        </p:spPr>
        <p:txBody>
          <a:bodyPr/>
          <a:lstStyle/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dirty="0"/>
              <a:t>Overview, Scope, Purpose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dirty="0"/>
              <a:t>Normative references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dirty="0"/>
              <a:t>Definitions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dirty="0"/>
              <a:t>Family of IEEE 802 standards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dirty="0"/>
              <a:t>Reference models (RMs) 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dirty="0"/>
              <a:t>General requirements for an IEEE 802 network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dirty="0"/>
              <a:t>IEEE 802 network management 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dirty="0"/>
              <a:t>MAC addresses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dirty="0"/>
              <a:t>Protocol identifiers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dirty="0"/>
              <a:t>Allocation of OID values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dirty="0"/>
              <a:t>Allocation of URN values</a:t>
            </a:r>
          </a:p>
          <a:p>
            <a:pPr eaLnBrk="1" hangingPunct="1"/>
            <a:r>
              <a:rPr lang="en-US" altLang="en-US" sz="1800" dirty="0"/>
              <a:t>Annex A (informative) Bibliography</a:t>
            </a:r>
          </a:p>
          <a:p>
            <a:pPr eaLnBrk="1" hangingPunct="1"/>
            <a:r>
              <a:rPr lang="en-US" altLang="en-US" sz="1800" dirty="0"/>
              <a:t>Annex B (informative) Reference models for IEEE 802 standards</a:t>
            </a:r>
          </a:p>
          <a:p>
            <a:pPr eaLnBrk="1" hangingPunct="1"/>
            <a:r>
              <a:rPr lang="en-US" altLang="en-US" sz="1800" dirty="0"/>
              <a:t>Annex C (informative) Examples of bit ordering for addresses</a:t>
            </a:r>
          </a:p>
          <a:p>
            <a:pPr eaLnBrk="1" hangingPunct="1"/>
            <a:r>
              <a:rPr lang="en-US" altLang="en-US" sz="1800" dirty="0"/>
              <a:t>Annex D (informative) List of IEEE 802 standards </a:t>
            </a:r>
          </a:p>
          <a:p>
            <a:pPr eaLnBrk="1" hangingPunct="1"/>
            <a:r>
              <a:rPr lang="en-US" altLang="en-US" sz="1800" dirty="0"/>
              <a:t>Annex E (informative) History</a:t>
            </a:r>
          </a:p>
          <a:p>
            <a:pPr eaLnBrk="1" hangingPunct="1"/>
            <a:r>
              <a:rPr lang="en-US" altLang="en-US" sz="1800" dirty="0"/>
              <a:t>[Annex F: (informative) YANG representation example (P802f)]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68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pPr eaLnBrk="1" hangingPunct="1"/>
            <a:r>
              <a:rPr lang="en-US" altLang="en-US" dirty="0"/>
              <a:t>Proposal on how to revise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20" y="692696"/>
            <a:ext cx="8795176" cy="6048672"/>
          </a:xfrm>
        </p:spPr>
        <p:txBody>
          <a:bodyPr/>
          <a:lstStyle/>
          <a:p>
            <a:pPr eaLnBrk="1" hangingPunct="1"/>
            <a:r>
              <a:rPr lang="en-US" altLang="en-US" sz="1800" dirty="0"/>
              <a:t>4. </a:t>
            </a:r>
            <a:r>
              <a:rPr lang="en-US" altLang="en-US" sz="1800" i="1" dirty="0"/>
              <a:t>Family of IEEE 802 standards </a:t>
            </a:r>
            <a:r>
              <a:rPr lang="en-US" altLang="en-US" sz="1800" dirty="0"/>
              <a:t>(pp 7-10)</a:t>
            </a:r>
          </a:p>
          <a:p>
            <a:pPr lvl="1" eaLnBrk="1" hangingPunct="1"/>
            <a:r>
              <a:rPr lang="en-US" altLang="en-US" sz="1600" dirty="0"/>
              <a:t>4.1 High-level view of IEEE 802 networks: revise; explain the commonality</a:t>
            </a:r>
          </a:p>
          <a:p>
            <a:pPr lvl="1" eaLnBrk="1" hangingPunct="1"/>
            <a:r>
              <a:rPr lang="en-US" altLang="en-US" sz="1600" dirty="0"/>
              <a:t>4.2 List of applications: delete</a:t>
            </a:r>
          </a:p>
          <a:p>
            <a:pPr lvl="1" eaLnBrk="1" hangingPunct="1"/>
            <a:r>
              <a:rPr lang="en-US" altLang="en-US" sz="1600" dirty="0"/>
              <a:t>4.3 Internationalization: minimize</a:t>
            </a:r>
          </a:p>
          <a:p>
            <a:pPr lvl="1" eaLnBrk="1" hangingPunct="1"/>
            <a:r>
              <a:rPr lang="en-US" altLang="en-US" sz="1600" dirty="0"/>
              <a:t>4.4 List of standards and projects: delete</a:t>
            </a:r>
          </a:p>
          <a:p>
            <a:pPr eaLnBrk="1" hangingPunct="1"/>
            <a:r>
              <a:rPr lang="en-US" altLang="en-US" sz="1800" dirty="0"/>
              <a:t>5. </a:t>
            </a:r>
            <a:r>
              <a:rPr lang="en-US" altLang="en-US" sz="1800" i="1" dirty="0"/>
              <a:t>Reference models (RMs)</a:t>
            </a:r>
            <a:r>
              <a:rPr lang="en-US" altLang="en-US" sz="1800" dirty="0"/>
              <a:t> (pp 11-18): replace with LL Service &amp; Architecture</a:t>
            </a:r>
          </a:p>
          <a:p>
            <a:pPr lvl="1" eaLnBrk="1" hangingPunct="1"/>
            <a:r>
              <a:rPr lang="en-US" altLang="en-US" sz="1600" dirty="0"/>
              <a:t>5.1 Describes Link Layer (LL) as one LLC over various MACs: replace</a:t>
            </a:r>
          </a:p>
          <a:p>
            <a:pPr lvl="2" eaLnBrk="1" hangingPunct="1"/>
            <a:r>
              <a:rPr lang="en-US" altLang="en-US" sz="1400" dirty="0"/>
              <a:t>Describes media-independent handover: delete</a:t>
            </a:r>
          </a:p>
          <a:p>
            <a:pPr lvl="1" eaLnBrk="1" hangingPunct="1"/>
            <a:r>
              <a:rPr lang="en-US" altLang="en-US" sz="1600" dirty="0"/>
              <a:t>5.2 Reference model for end stations (LLC/MAC/PHY): replace</a:t>
            </a:r>
          </a:p>
          <a:p>
            <a:pPr lvl="1" eaLnBrk="1" hangingPunct="1"/>
            <a:r>
              <a:rPr lang="en-US" altLang="en-US" sz="1600" dirty="0"/>
              <a:t>5.3 Interconnection: replace</a:t>
            </a:r>
          </a:p>
          <a:p>
            <a:pPr lvl="2" eaLnBrk="1" hangingPunct="1"/>
            <a:r>
              <a:rPr lang="en-US" altLang="en-US" sz="1400" dirty="0"/>
              <a:t>Barely mentions VLANs or priority; no reference to their role in architecture</a:t>
            </a:r>
          </a:p>
          <a:p>
            <a:pPr eaLnBrk="1" hangingPunct="1"/>
            <a:r>
              <a:rPr lang="en-US" altLang="en-US" sz="1800" dirty="0"/>
              <a:t>6. </a:t>
            </a:r>
            <a:r>
              <a:rPr lang="en-US" altLang="en-US" sz="1800" i="1" dirty="0"/>
              <a:t>General requirements for an IEEE 802 network </a:t>
            </a:r>
            <a:r>
              <a:rPr lang="en-US" altLang="en-US" sz="1800" dirty="0"/>
              <a:t>(p 19) </a:t>
            </a:r>
          </a:p>
          <a:p>
            <a:pPr lvl="1" eaLnBrk="1" hangingPunct="1"/>
            <a:r>
              <a:rPr lang="en-US" altLang="en-US" sz="1600" dirty="0"/>
              <a:t>Replace with conformance-related description of LL service provided to client</a:t>
            </a:r>
            <a:endParaRPr lang="en-US" altLang="en-US" sz="1400" dirty="0"/>
          </a:p>
          <a:p>
            <a:pPr eaLnBrk="1" hangingPunct="1"/>
            <a:r>
              <a:rPr lang="en-US" altLang="en-US" sz="1800" dirty="0"/>
              <a:t>7. </a:t>
            </a:r>
            <a:r>
              <a:rPr lang="en-US" altLang="en-US" sz="1800" i="1" dirty="0"/>
              <a:t>IEEE 802 network management </a:t>
            </a:r>
            <a:r>
              <a:rPr lang="en-US" altLang="en-US" sz="1800" dirty="0"/>
              <a:t>(pp 20-21): replace </a:t>
            </a:r>
          </a:p>
          <a:p>
            <a:pPr eaLnBrk="1" hangingPunct="1"/>
            <a:r>
              <a:rPr lang="en-US" altLang="en-US" sz="1800" dirty="0"/>
              <a:t>8. </a:t>
            </a:r>
            <a:r>
              <a:rPr lang="en-US" altLang="en-US" sz="1800" i="1" dirty="0"/>
              <a:t>MAC Addresses </a:t>
            </a:r>
            <a:r>
              <a:rPr lang="en-US" altLang="en-US" sz="1800" dirty="0"/>
              <a:t>(pp 22-27, plus pp 12-19 of 802c)</a:t>
            </a:r>
          </a:p>
          <a:p>
            <a:pPr lvl="1" eaLnBrk="1" hangingPunct="1"/>
            <a:r>
              <a:rPr lang="en-US" altLang="en-US" sz="1600" dirty="0"/>
              <a:t>Revise; merge with LL Service and Architecture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9. </a:t>
            </a:r>
            <a:r>
              <a:rPr lang="en-US" altLang="en-US" sz="1800" i="1" dirty="0"/>
              <a:t>Protocol identifiers </a:t>
            </a:r>
            <a:r>
              <a:rPr lang="en-US" altLang="en-US" sz="1800" dirty="0"/>
              <a:t>(pp 28-34)</a:t>
            </a:r>
          </a:p>
          <a:p>
            <a:pPr lvl="1" eaLnBrk="1" hangingPunct="1"/>
            <a:r>
              <a:rPr lang="en-US" altLang="en-US" sz="1600" dirty="0"/>
              <a:t>Lists many 802.3 MAC frame formats, without assigning fields to layers</a:t>
            </a:r>
          </a:p>
          <a:p>
            <a:pPr lvl="2" eaLnBrk="1" hangingPunct="1"/>
            <a:r>
              <a:rPr lang="en-US" altLang="en-US" sz="1400" dirty="0"/>
              <a:t>Who’s responsible for adding and stripping those fields?</a:t>
            </a:r>
          </a:p>
          <a:p>
            <a:pPr lvl="1" eaLnBrk="1" hangingPunct="1"/>
            <a:r>
              <a:rPr lang="en-US" altLang="en-US" sz="1600" dirty="0"/>
              <a:t>Replace; merge with LL Service and Architecture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07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/>
          <a:lstStyle/>
          <a:p>
            <a:pPr eaLnBrk="1" hangingPunct="1"/>
            <a:r>
              <a:rPr lang="en-US" altLang="en-US" dirty="0"/>
              <a:t>IEEE Std 802 – Proposed Revision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81" y="980728"/>
            <a:ext cx="8478838" cy="5544616"/>
          </a:xfrm>
        </p:spPr>
        <p:txBody>
          <a:bodyPr/>
          <a:lstStyle/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i="1" dirty="0"/>
              <a:t>Overview, Scope, Purpose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i="1" dirty="0"/>
              <a:t>Normative references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i="1" dirty="0"/>
              <a:t>Definitions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i="1" dirty="0"/>
              <a:t>Family of IEEE 802 standards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i="1"/>
              <a:t>Network and application scenarios </a:t>
            </a:r>
            <a:r>
              <a:rPr lang="en-US" altLang="en-US" sz="1800" i="1" dirty="0"/>
              <a:t>served by IEEE 802 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i="1" dirty="0"/>
              <a:t>IEEE 802 Link Layer Service and Architecture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i="1" dirty="0"/>
              <a:t>General requirements for an IEEE 802 network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i="1" dirty="0"/>
              <a:t>IEEE 802 network management 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i="1" dirty="0"/>
              <a:t>Allocation of OID values</a:t>
            </a:r>
          </a:p>
          <a:p>
            <a:pPr marL="623887" indent="-514350" eaLnBrk="1" hangingPunct="1">
              <a:buFont typeface="+mj-lt"/>
              <a:buAutoNum type="arabicPeriod"/>
            </a:pPr>
            <a:r>
              <a:rPr lang="en-US" altLang="en-US" sz="1800" i="1" dirty="0"/>
              <a:t>Allocation of URN values</a:t>
            </a:r>
          </a:p>
          <a:p>
            <a:pPr eaLnBrk="1" hangingPunct="1"/>
            <a:r>
              <a:rPr lang="en-US" altLang="en-US" sz="1800" i="1" dirty="0"/>
              <a:t>Annex A (informative) Bibliography</a:t>
            </a:r>
          </a:p>
          <a:p>
            <a:pPr eaLnBrk="1" hangingPunct="1"/>
            <a:r>
              <a:rPr lang="en-US" altLang="en-US" sz="1800" i="1" dirty="0"/>
              <a:t>Annex B (informative) Reference models for IEEE 802 standards</a:t>
            </a:r>
          </a:p>
          <a:p>
            <a:pPr eaLnBrk="1" hangingPunct="1"/>
            <a:r>
              <a:rPr lang="en-US" altLang="en-US" sz="1800" i="1" dirty="0"/>
              <a:t>Annex C (informative) Examples of bit ordering for addresses</a:t>
            </a:r>
          </a:p>
          <a:p>
            <a:pPr eaLnBrk="1" hangingPunct="1"/>
            <a:r>
              <a:rPr lang="en-US" altLang="en-US" sz="1800" i="1" dirty="0"/>
              <a:t>Annex D (informative) </a:t>
            </a:r>
            <a:r>
              <a:rPr lang="en-US" altLang="en-US" sz="1800" i="1" strike="sngStrike" dirty="0"/>
              <a:t>List of IEEE 802 standards </a:t>
            </a:r>
          </a:p>
          <a:p>
            <a:pPr eaLnBrk="1" hangingPunct="1"/>
            <a:r>
              <a:rPr lang="en-US" altLang="en-US" sz="1800" i="1" dirty="0"/>
              <a:t>Annex E (informative) History</a:t>
            </a:r>
          </a:p>
          <a:p>
            <a:pPr eaLnBrk="1" hangingPunct="1"/>
            <a:r>
              <a:rPr lang="en-US" altLang="en-US" sz="1800" i="1" dirty="0"/>
              <a:t>Annex F: (informative) YANG representation example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738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579296" cy="504056"/>
          </a:xfrm>
        </p:spPr>
        <p:txBody>
          <a:bodyPr/>
          <a:lstStyle/>
          <a:p>
            <a:pPr eaLnBrk="1" hangingPunct="1"/>
            <a:r>
              <a:rPr lang="en-US" altLang="en-US" dirty="0"/>
              <a:t>Link Layer Service and Architecture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20" y="692696"/>
            <a:ext cx="8478838" cy="6048672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Layers, sublayers, and SAPs</a:t>
            </a:r>
          </a:p>
          <a:p>
            <a:pPr lvl="1" eaLnBrk="1" hangingPunct="1"/>
            <a:r>
              <a:rPr lang="en-US" altLang="en-US" sz="1600" dirty="0"/>
              <a:t>LLC &amp; LSAP</a:t>
            </a:r>
          </a:p>
          <a:p>
            <a:pPr lvl="1" eaLnBrk="1" hangingPunct="1"/>
            <a:r>
              <a:rPr lang="en-US" altLang="en-US" sz="1600" dirty="0"/>
              <a:t>MAC &amp; MSAP</a:t>
            </a:r>
          </a:p>
          <a:p>
            <a:pPr lvl="1" eaLnBrk="1" hangingPunct="1"/>
            <a:r>
              <a:rPr lang="en-US" altLang="en-US" sz="1600" dirty="0"/>
              <a:t>PHY</a:t>
            </a:r>
          </a:p>
          <a:p>
            <a:pPr lvl="1" eaLnBrk="1" hangingPunct="1"/>
            <a:r>
              <a:rPr lang="en-US" altLang="en-US" sz="1600" dirty="0"/>
              <a:t>VLAN-aware end station</a:t>
            </a:r>
          </a:p>
          <a:p>
            <a:pPr eaLnBrk="1" hangingPunct="1"/>
            <a:r>
              <a:rPr lang="en-US" altLang="en-US" sz="2000" dirty="0"/>
              <a:t>Link Layer (LL) service speciﬁcation</a:t>
            </a:r>
          </a:p>
          <a:p>
            <a:pPr lvl="1" eaLnBrk="1" hangingPunct="1"/>
            <a:r>
              <a:rPr lang="en-US" altLang="en-US" sz="1600" dirty="0"/>
              <a:t>LL Service User and LL Service Provider</a:t>
            </a:r>
          </a:p>
          <a:p>
            <a:pPr lvl="1" eaLnBrk="1" hangingPunct="1"/>
            <a:r>
              <a:rPr lang="en-US" altLang="en-US" sz="1600" dirty="0"/>
              <a:t>LL modes</a:t>
            </a:r>
          </a:p>
          <a:p>
            <a:pPr lvl="2" eaLnBrk="1" hangingPunct="1"/>
            <a:r>
              <a:rPr lang="en-US" altLang="en-US" sz="1400" dirty="0"/>
              <a:t>Service Characteristics</a:t>
            </a:r>
          </a:p>
          <a:p>
            <a:pPr lvl="3" eaLnBrk="1" hangingPunct="1"/>
            <a:r>
              <a:rPr lang="en-US" altLang="en-US" sz="1200" dirty="0"/>
              <a:t>Transparency</a:t>
            </a:r>
          </a:p>
          <a:p>
            <a:pPr lvl="3" eaLnBrk="1" hangingPunct="1"/>
            <a:r>
              <a:rPr lang="en-US" altLang="en-US" sz="1200" dirty="0"/>
              <a:t>Data loss, data insertion, data duplication, </a:t>
            </a:r>
            <a:r>
              <a:rPr lang="en-US" altLang="en-US" sz="1200" dirty="0" err="1"/>
              <a:t>misordering</a:t>
            </a:r>
            <a:r>
              <a:rPr lang="en-US" altLang="en-US" sz="1200" dirty="0"/>
              <a:t>, priority, QoS, time-sensitivity, flow control,…</a:t>
            </a:r>
          </a:p>
          <a:p>
            <a:pPr lvl="1" eaLnBrk="1" hangingPunct="1"/>
            <a:r>
              <a:rPr lang="en-US" altLang="en-US" sz="1600" dirty="0"/>
              <a:t>LL Service primitives</a:t>
            </a:r>
          </a:p>
          <a:p>
            <a:pPr lvl="1" eaLnBrk="1" hangingPunct="1"/>
            <a:r>
              <a:rPr lang="en-US" altLang="en-US" sz="1600" dirty="0"/>
              <a:t>LL Service parameters</a:t>
            </a:r>
          </a:p>
          <a:p>
            <a:pPr lvl="1" eaLnBrk="1" hangingPunct="1"/>
            <a:r>
              <a:rPr lang="en-US" altLang="en-US" sz="1600" dirty="0"/>
              <a:t>LL Service sequences of actions and events</a:t>
            </a:r>
          </a:p>
          <a:p>
            <a:pPr eaLnBrk="1" hangingPunct="1"/>
            <a:r>
              <a:rPr lang="en-US" altLang="en-US" sz="1800" dirty="0"/>
              <a:t>MAC service specification</a:t>
            </a:r>
          </a:p>
          <a:p>
            <a:pPr lvl="1" eaLnBrk="1" hangingPunct="1"/>
            <a:r>
              <a:rPr lang="en-US" altLang="en-US" sz="1600" dirty="0"/>
              <a:t>Refer to IEEE Std 802.1AC</a:t>
            </a:r>
          </a:p>
          <a:p>
            <a:pPr eaLnBrk="1" hangingPunct="1"/>
            <a:r>
              <a:rPr lang="en-US" altLang="en-US" sz="1800" dirty="0"/>
              <a:t>LSAP addresses and protocol discrimination</a:t>
            </a:r>
          </a:p>
          <a:p>
            <a:pPr eaLnBrk="1" hangingPunct="1"/>
            <a:r>
              <a:rPr lang="en-US" altLang="en-US" sz="1800" dirty="0"/>
              <a:t>MAC address</a:t>
            </a:r>
          </a:p>
          <a:p>
            <a:pPr eaLnBrk="1" hangingPunct="1"/>
            <a:r>
              <a:rPr lang="en-US" altLang="en-US" sz="1800" dirty="0"/>
              <a:t>Bridging and relay architecture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383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26820</TotalTime>
  <Words>612</Words>
  <Application>Microsoft Macintosh PowerPoint</Application>
  <PresentationFormat>On-screen Show (4:3)</PresentationFormat>
  <Paragraphs>105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Georgia</vt:lpstr>
      <vt:lpstr>Helvetica Neue</vt:lpstr>
      <vt:lpstr>Trebuchet MS</vt:lpstr>
      <vt:lpstr>Wingdings 2</vt:lpstr>
      <vt:lpstr>Urban</vt:lpstr>
      <vt:lpstr>ELLA: Proposed Aspects of IEEE Std 802 Revision    </vt:lpstr>
      <vt:lpstr>IEEE Std 802 - History</vt:lpstr>
      <vt:lpstr>IEEE Std 802 - Contents</vt:lpstr>
      <vt:lpstr>Proposal on how to revise</vt:lpstr>
      <vt:lpstr>IEEE Std 802 – Proposed Revision</vt:lpstr>
      <vt:lpstr>Link Layer Service and Architecture</vt:lpstr>
    </vt:vector>
  </TitlesOfParts>
  <Manager/>
  <Company>EthAirNet Associates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ELLA: Proposed Aspects of IEEE Std 802 Revision    </dc:title>
  <dc:subject/>
  <dc:creator>Roger Marks</dc:creator>
  <cp:keywords/>
  <dc:description/>
  <cp:lastModifiedBy>Roger Marks</cp:lastModifiedBy>
  <cp:revision>556</cp:revision>
  <cp:lastPrinted>2021-03-24T00:07:24Z</cp:lastPrinted>
  <dcterms:created xsi:type="dcterms:W3CDTF">2013-11-15T16:17:16Z</dcterms:created>
  <dcterms:modified xsi:type="dcterms:W3CDTF">2021-10-07T02:17:24Z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</Properties>
</file>