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4"/>
  </p:notesMasterIdLst>
  <p:handoutMasterIdLst>
    <p:handoutMasterId r:id="rId15"/>
  </p:handoutMasterIdLst>
  <p:sldIdLst>
    <p:sldId id="256" r:id="rId2"/>
    <p:sldId id="340" r:id="rId3"/>
    <p:sldId id="361" r:id="rId4"/>
    <p:sldId id="360" r:id="rId5"/>
    <p:sldId id="318" r:id="rId6"/>
    <p:sldId id="352" r:id="rId7"/>
    <p:sldId id="357" r:id="rId8"/>
    <p:sldId id="356" r:id="rId9"/>
    <p:sldId id="363" r:id="rId10"/>
    <p:sldId id="364" r:id="rId11"/>
    <p:sldId id="362" r:id="rId12"/>
    <p:sldId id="365" r:id="rId1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ger Marks" initials="RBM" lastIdx="4" clrIdx="0">
    <p:extLst>
      <p:ext uri="{19B8F6BF-5375-455C-9EA6-DF929625EA0E}">
        <p15:presenceInfo xmlns:p15="http://schemas.microsoft.com/office/powerpoint/2012/main" userId="Roger Mark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94558" autoAdjust="0"/>
  </p:normalViewPr>
  <p:slideViewPr>
    <p:cSldViewPr showGuides="1">
      <p:cViewPr varScale="1">
        <p:scale>
          <a:sx n="116" d="100"/>
          <a:sy n="116" d="100"/>
        </p:scale>
        <p:origin x="960"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2"/>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9-13T13:02:05.192" idx="3">
    <p:pos x="5138" y="4086"/>
    <p:text>Replaced "Nendica believes that consensus has been reached to move project development back into the 802.1 WG
</p:text>
    <p:extLst>
      <p:ext uri="{C676402C-5697-4E1C-873F-D02D1690AC5C}">
        <p15:threadingInfo xmlns:p15="http://schemas.microsoft.com/office/powerpoint/2012/main" timeZoneBias="3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9/15/21</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2021-09-15</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pPr>
              <a:defRPr/>
            </a:pPr>
            <a:fld id="{E82AA54B-32AB-F34D-8D9A-3635F3DC8065}" type="slidenum">
              <a:rPr lang="en-CA" altLang="en-US" smtClean="0"/>
              <a:pPr>
                <a:defRPr/>
              </a:pPr>
              <a:t>9</a:t>
            </a:fld>
            <a:endParaRPr lang="en-CA" altLang="en-US"/>
          </a:p>
        </p:txBody>
      </p:sp>
    </p:spTree>
    <p:extLst>
      <p:ext uri="{BB962C8B-B14F-4D97-AF65-F5344CB8AC3E}">
        <p14:creationId xmlns:p14="http://schemas.microsoft.com/office/powerpoint/2010/main" val="857153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82AA54B-32AB-F34D-8D9A-3635F3DC8065}" type="slidenum">
              <a:rPr lang="en-CA" altLang="en-US" smtClean="0"/>
              <a:pPr>
                <a:defRPr/>
              </a:pPr>
              <a:t>11</a:t>
            </a:fld>
            <a:endParaRPr lang="en-CA" altLang="en-US"/>
          </a:p>
        </p:txBody>
      </p:sp>
    </p:spTree>
    <p:extLst>
      <p:ext uri="{BB962C8B-B14F-4D97-AF65-F5344CB8AC3E}">
        <p14:creationId xmlns:p14="http://schemas.microsoft.com/office/powerpoint/2010/main" val="3114125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a:prstGeom prst="rect">
            <a:avLst/>
          </a:prstGeo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a:prstGeom prst="rect">
            <a:avLst/>
          </a:prstGeom>
        </p:spPr>
        <p:txBody>
          <a:bodyPr/>
          <a:lstStyle>
            <a:lvl1pPr>
              <a:defRPr/>
            </a:lvl1pPr>
          </a:lstStyle>
          <a:p>
            <a:pPr>
              <a:defRPr/>
            </a:pPr>
            <a:r>
              <a:rPr lang="en-US" dirty="0"/>
              <a:t>Mentor DCN 802.1-18-0015-00-ICne</a:t>
            </a:r>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a:prstGeom prst="rect">
            <a:avLst/>
          </a:prstGeo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73CCF9D-5A26-E048-988B-EAFD589F4015}" type="slidenum">
              <a:rPr lang="en-US" altLang="en-US"/>
              <a:pPr>
                <a:defRPr/>
              </a:pPr>
              <a:t>‹#›</a:t>
            </a:fld>
            <a:endParaRPr lang="en-US" altLang="en-US"/>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a:prstGeom prst="rect">
            <a:avLst/>
          </a:prstGeom>
        </p:spPr>
        <p:txBody>
          <a:bodyPr/>
          <a:lstStyle>
            <a:lvl1pPr>
              <a:defRPr/>
            </a:lvl1pPr>
          </a:lstStyle>
          <a:p>
            <a:pPr>
              <a:defRPr/>
            </a:pPr>
            <a:r>
              <a:rPr lang="en-US"/>
              <a:t>Mentor DCN 802.1-18-0015-00-ICne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a:xfrm>
            <a:off x="8174038" y="1588"/>
            <a:ext cx="762000" cy="366712"/>
          </a:xfrm>
          <a:prstGeom prst="rect">
            <a:avLst/>
          </a:prstGeom>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a:xfrm>
            <a:off x="5257800" y="-27384"/>
            <a:ext cx="1835150" cy="457200"/>
          </a:xfrm>
          <a:prstGeom prst="rect">
            <a:avLst/>
          </a:prstGeom>
        </p:spPr>
        <p:txBody>
          <a:bodyPr rtlCol="0"/>
          <a:lstStyle>
            <a:lvl1pPr>
              <a:defRPr/>
            </a:lvl1pPr>
          </a:lstStyle>
          <a:p>
            <a:pPr>
              <a:defRPr/>
            </a:pPr>
            <a:r>
              <a:rPr lang="en-US"/>
              <a:t>Mentor DCN 802.1-18-0015-00-ICne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a:prstGeom prst="rect">
            <a:avLst/>
          </a:prstGeo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a:prstGeom prst="rect">
            <a:avLst/>
          </a:prstGeom>
        </p:spPr>
        <p:txBody>
          <a:bodyPr/>
          <a:lstStyle>
            <a:lvl1pPr>
              <a:defRPr/>
            </a:lvl1pPr>
          </a:lstStyle>
          <a:p>
            <a:pPr>
              <a:defRPr/>
            </a:pPr>
            <a:r>
              <a:rPr lang="en-US"/>
              <a:t>Mentor DCN 802.1-18-0015-00-ICne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TextBox 1">
            <a:extLst>
              <a:ext uri="{FF2B5EF4-FFF2-40B4-BE49-F238E27FC236}">
                <a16:creationId xmlns:a16="http://schemas.microsoft.com/office/drawing/2014/main" id="{A2C5710C-CE52-E045-9B47-6D8D00154F41}"/>
              </a:ext>
            </a:extLst>
          </p:cNvPr>
          <p:cNvSpPr txBox="1"/>
          <p:nvPr userDrawn="1"/>
        </p:nvSpPr>
        <p:spPr>
          <a:xfrm>
            <a:off x="8605769" y="6488668"/>
            <a:ext cx="466794" cy="369332"/>
          </a:xfrm>
          <a:prstGeom prst="rect">
            <a:avLst/>
          </a:prstGeom>
          <a:noFill/>
        </p:spPr>
        <p:txBody>
          <a:bodyPr wrap="none" rtlCol="0">
            <a:spAutoFit/>
          </a:bodyPr>
          <a:lstStyle/>
          <a:p>
            <a:fld id="{AA38668A-DD39-1948-AF7D-C6AF7747B77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roger@ethair.ne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dcn/21/1-21-0050-00-ICne-pfc-enhancements-project-proposal.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802.org/1/files/public/docs2021/new-finn-pulsed-queuing-0821-v03.pdf" TargetMode="External"/><Relationship Id="rId2" Type="http://schemas.openxmlformats.org/officeDocument/2006/relationships/hyperlink" Target="https://www.ieee802.org/1/files/public/docs2021/new-specht-non-fifo-queues-0721-v01.pdf" TargetMode="External"/><Relationship Id="rId1" Type="http://schemas.openxmlformats.org/officeDocument/2006/relationships/slideLayout" Target="../slideLayouts/slideLayout2.xml"/><Relationship Id="rId4" Type="http://schemas.openxmlformats.org/officeDocument/2006/relationships/hyperlink" Target="https://mentor.ieee.org/802.1/dcn/21/1-21-0054-00-ICne-small-cycle-impact-in-pulsed-queues.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dcn/21/1-21-0011-05-ICne.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STDS-802-NEND@LISTSERV.IEEE.ORG" TargetMode="External"/><Relationship Id="rId2" Type="http://schemas.openxmlformats.org/officeDocument/2006/relationships/hyperlink" Target="https://mentor.ieee.org/802.1/documents?is_group=ICn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8E509EC6-7CAC-2245-9515-16E556D92CD7}"/>
              </a:ext>
            </a:extLst>
          </p:cNvPr>
          <p:cNvSpPr>
            <a:spLocks noGrp="1"/>
          </p:cNvSpPr>
          <p:nvPr>
            <p:ph type="subTitle" idx="1"/>
          </p:nvPr>
        </p:nvSpPr>
        <p:spPr>
          <a:xfrm>
            <a:off x="395288" y="4437112"/>
            <a:ext cx="8209160" cy="2256656"/>
          </a:xfrm>
        </p:spPr>
        <p:txBody>
          <a:bodyPr/>
          <a:lstStyle/>
          <a:p>
            <a:pPr marL="63500" eaLnBrk="1" hangingPunct="1">
              <a:lnSpc>
                <a:spcPct val="70000"/>
              </a:lnSpc>
            </a:pPr>
            <a:r>
              <a:rPr lang="en-US" altLang="en-US" dirty="0"/>
              <a:t>Roger Marks</a:t>
            </a:r>
          </a:p>
          <a:p>
            <a:pPr marL="63500" eaLnBrk="1" hangingPunct="1">
              <a:lnSpc>
                <a:spcPct val="70000"/>
              </a:lnSpc>
            </a:pPr>
            <a:r>
              <a:rPr lang="en-US" altLang="en-US" dirty="0"/>
              <a:t>(</a:t>
            </a:r>
            <a:r>
              <a:rPr lang="en-US" altLang="en-US" dirty="0" err="1"/>
              <a:t>EthAirNet</a:t>
            </a:r>
            <a:r>
              <a:rPr lang="en-US" altLang="en-US" dirty="0"/>
              <a:t> </a:t>
            </a:r>
            <a:r>
              <a:rPr lang="en-US" altLang="en-US" dirty="0" err="1"/>
              <a:t>Associates;Huawei</a:t>
            </a:r>
            <a:r>
              <a:rPr lang="en-US" altLang="en-US" dirty="0"/>
              <a:t>)</a:t>
            </a:r>
            <a:endParaRPr lang="en-US" altLang="en-US" sz="2000" dirty="0">
              <a:hlinkClick r:id="rId3"/>
            </a:endParaRPr>
          </a:p>
          <a:p>
            <a:pPr marL="63500" eaLnBrk="1" hangingPunct="1">
              <a:lnSpc>
                <a:spcPct val="70000"/>
              </a:lnSpc>
            </a:pPr>
            <a:r>
              <a:rPr lang="en-US" altLang="en-US" sz="1800" dirty="0">
                <a:hlinkClick r:id="rId4"/>
              </a:rPr>
              <a:t>roger@ethair.net</a:t>
            </a:r>
            <a:endParaRPr lang="en-US" altLang="en-US" sz="1800" dirty="0"/>
          </a:p>
          <a:p>
            <a:pPr marL="63500" eaLnBrk="1" hangingPunct="1">
              <a:lnSpc>
                <a:spcPct val="70000"/>
              </a:lnSpc>
            </a:pPr>
            <a:br>
              <a:rPr lang="en-US" altLang="en-US" sz="1000" dirty="0"/>
            </a:br>
            <a:r>
              <a:rPr lang="en-US" altLang="en-US" sz="1600" dirty="0"/>
              <a:t>+1 802 capable</a:t>
            </a:r>
          </a:p>
          <a:p>
            <a:pPr marL="63500" eaLnBrk="1" hangingPunct="1">
              <a:lnSpc>
                <a:spcPct val="70000"/>
              </a:lnSpc>
            </a:pPr>
            <a:endParaRPr lang="en-US" altLang="en-US" dirty="0"/>
          </a:p>
          <a:p>
            <a:pPr marL="63500" eaLnBrk="1" hangingPunct="1">
              <a:lnSpc>
                <a:spcPct val="70000"/>
              </a:lnSpc>
            </a:pPr>
            <a:r>
              <a:rPr lang="en-US" altLang="en-US" dirty="0"/>
              <a:t>15 September 2021</a:t>
            </a:r>
          </a:p>
          <a:p>
            <a:pPr marL="63500" eaLnBrk="1" hangingPunct="1">
              <a:lnSpc>
                <a:spcPct val="70000"/>
              </a:lnSpc>
            </a:pPr>
            <a:endParaRPr lang="en-US" altLang="en-US" dirty="0"/>
          </a:p>
        </p:txBody>
      </p:sp>
      <p:sp>
        <p:nvSpPr>
          <p:cNvPr id="16390" name="Slide Number Placeholder 3">
            <a:extLst>
              <a:ext uri="{FF2B5EF4-FFF2-40B4-BE49-F238E27FC236}">
                <a16:creationId xmlns:a16="http://schemas.microsoft.com/office/drawing/2014/main" id="{04631132-2EA0-F245-93F1-E075FB557F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05EB3E7-8745-5341-AC2D-EBF38C76EDB7}" type="slidenum">
              <a:rPr lang="en-US" altLang="en-US" sz="1800" smtClean="0">
                <a:solidFill>
                  <a:schemeClr val="bg1"/>
                </a:solidFill>
                <a:latin typeface="Arial" panose="020B0604020202020204" pitchFamily="34" charset="0"/>
              </a:rPr>
              <a:pPr>
                <a:spcBef>
                  <a:spcPct val="0"/>
                </a:spcBef>
                <a:buClrTx/>
                <a:buFontTx/>
                <a:buNone/>
              </a:pPr>
              <a:t>1</a:t>
            </a:fld>
            <a:endParaRPr lang="en-US" altLang="en-US" sz="1800">
              <a:solidFill>
                <a:schemeClr val="bg1"/>
              </a:solidFill>
              <a:latin typeface="Arial" panose="020B0604020202020204" pitchFamily="34" charset="0"/>
            </a:endParaRPr>
          </a:p>
        </p:txBody>
      </p:sp>
      <p:sp>
        <p:nvSpPr>
          <p:cNvPr id="7" name="Footer Placeholder 1">
            <a:extLst>
              <a:ext uri="{FF2B5EF4-FFF2-40B4-BE49-F238E27FC236}">
                <a16:creationId xmlns:a16="http://schemas.microsoft.com/office/drawing/2014/main" id="{BCCF55ED-10BE-0448-B8AA-95FAF850F39F}"/>
              </a:ext>
            </a:extLst>
          </p:cNvPr>
          <p:cNvSpPr txBox="1">
            <a:spLocks/>
          </p:cNvSpPr>
          <p:nvPr/>
        </p:nvSpPr>
        <p:spPr>
          <a:xfrm>
            <a:off x="3563888" y="44624"/>
            <a:ext cx="5541031"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802.1-21-0053-02-ICne</a:t>
            </a:r>
          </a:p>
        </p:txBody>
      </p:sp>
      <p:sp>
        <p:nvSpPr>
          <p:cNvPr id="16385" name="Rectangle 2">
            <a:extLst>
              <a:ext uri="{FF2B5EF4-FFF2-40B4-BE49-F238E27FC236}">
                <a16:creationId xmlns:a16="http://schemas.microsoft.com/office/drawing/2014/main" id="{C3018348-DEC6-D048-B92E-986952205EB6}"/>
              </a:ext>
            </a:extLst>
          </p:cNvPr>
          <p:cNvSpPr>
            <a:spLocks noGrp="1"/>
          </p:cNvSpPr>
          <p:nvPr>
            <p:ph type="ctrTitle"/>
          </p:nvPr>
        </p:nvSpPr>
        <p:spPr>
          <a:xfrm>
            <a:off x="251520" y="620688"/>
            <a:ext cx="8816280" cy="2880320"/>
          </a:xfrm>
        </p:spPr>
        <p:txBody>
          <a:bodyPr anchor="t"/>
          <a:lstStyle/>
          <a:p>
            <a:pPr eaLnBrk="1" hangingPunct="1"/>
            <a:r>
              <a:rPr lang="en-US" altLang="en-US" dirty="0"/>
              <a:t>IEEE 802 “</a:t>
            </a:r>
            <a:r>
              <a:rPr lang="en-US" altLang="en-US" i="1" dirty="0"/>
              <a:t>Network Enhancements for the Next Decade</a:t>
            </a:r>
            <a:r>
              <a:rPr lang="en-US" altLang="en-US" dirty="0"/>
              <a:t>”</a:t>
            </a:r>
            <a:br>
              <a:rPr lang="en-US" altLang="en-US" dirty="0"/>
            </a:br>
            <a:r>
              <a:rPr lang="en-US" altLang="en-US" dirty="0"/>
              <a:t>Industry Connections Activity</a:t>
            </a:r>
            <a:br>
              <a:rPr lang="en-US" altLang="en-US" dirty="0"/>
            </a:br>
            <a:r>
              <a:rPr lang="en-US" altLang="en-US" dirty="0"/>
              <a:t>(Nendica):</a:t>
            </a:r>
            <a:br>
              <a:rPr lang="en-US" altLang="en-US" dirty="0"/>
            </a:br>
            <a:r>
              <a:rPr lang="en-US" altLang="en-US" dirty="0"/>
              <a:t>Status</a:t>
            </a:r>
          </a:p>
        </p:txBody>
      </p:sp>
      <p:sp>
        <p:nvSpPr>
          <p:cNvPr id="2" name="TextBox 1">
            <a:extLst>
              <a:ext uri="{FF2B5EF4-FFF2-40B4-BE49-F238E27FC236}">
                <a16:creationId xmlns:a16="http://schemas.microsoft.com/office/drawing/2014/main" id="{06216152-3A66-6744-BCE4-975A77DE3B94}"/>
              </a:ext>
            </a:extLst>
          </p:cNvPr>
          <p:cNvSpPr txBox="1"/>
          <p:nvPr/>
        </p:nvSpPr>
        <p:spPr>
          <a:xfrm>
            <a:off x="5007720" y="3813976"/>
            <a:ext cx="3312368" cy="646331"/>
          </a:xfrm>
          <a:prstGeom prst="rect">
            <a:avLst/>
          </a:prstGeom>
          <a:noFill/>
        </p:spPr>
        <p:txBody>
          <a:bodyPr wrap="square" rtlCol="0">
            <a:spAutoFit/>
          </a:bodyPr>
          <a:lstStyle/>
          <a:p>
            <a:r>
              <a:rPr lang="en-US" dirty="0">
                <a:highlight>
                  <a:srgbClr val="FFFF00"/>
                </a:highlight>
              </a:rPr>
              <a:t>UNAPPROVED DRAFT</a:t>
            </a:r>
          </a:p>
          <a:p>
            <a:r>
              <a:rPr lang="en-US" dirty="0">
                <a:highlight>
                  <a:srgbClr val="FFFF00"/>
                </a:highlight>
              </a:rPr>
              <a:t>for consideration 2021-09-16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ELLA</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325438" y="836712"/>
            <a:ext cx="8229600" cy="5760640"/>
          </a:xfrm>
        </p:spPr>
        <p:txBody>
          <a:bodyPr/>
          <a:lstStyle/>
          <a:p>
            <a:pPr>
              <a:tabLst>
                <a:tab pos="7772400" algn="l"/>
              </a:tabLst>
            </a:pPr>
            <a:r>
              <a:rPr lang="en-US" altLang="en-US" sz="2000" dirty="0"/>
              <a:t>Study Item: “Evolved Link Layer Architecture [ELLA]”</a:t>
            </a:r>
          </a:p>
          <a:p>
            <a:pPr lvl="1">
              <a:tabLst>
                <a:tab pos="7772400" algn="l"/>
              </a:tabLst>
            </a:pPr>
            <a:r>
              <a:rPr lang="en-US" altLang="en-US" sz="1800" dirty="0"/>
              <a:t>Initiated 22 July 2021</a:t>
            </a:r>
          </a:p>
          <a:p>
            <a:pPr lvl="1">
              <a:tabLst>
                <a:tab pos="7772400" algn="l"/>
              </a:tabLst>
            </a:pPr>
            <a:r>
              <a:rPr lang="en-US" altLang="en-US" sz="1800" dirty="0"/>
              <a:t>Motion: to initiate a Study Item on Evolved Link Layer Architecture (ELLA), with the goal of producing, by the November 802 Plenary, an informal report documenting:</a:t>
            </a:r>
            <a:endParaRPr lang="en-US" altLang="en-US" sz="1600" dirty="0"/>
          </a:p>
          <a:p>
            <a:pPr lvl="2">
              <a:tabLst>
                <a:tab pos="7772400" algn="l"/>
              </a:tabLst>
            </a:pPr>
            <a:r>
              <a:rPr lang="en-US" altLang="en-US" sz="1600" dirty="0"/>
              <a:t>Summary of aspects missing from current IEEE 802 Architecture documentation</a:t>
            </a:r>
          </a:p>
          <a:p>
            <a:pPr lvl="2">
              <a:tabLst>
                <a:tab pos="7772400" algn="l"/>
              </a:tabLst>
            </a:pPr>
            <a:r>
              <a:rPr lang="en-US" altLang="en-US" sz="1600" dirty="0"/>
              <a:t>Potential benefits enabled by additional architectural details</a:t>
            </a:r>
          </a:p>
          <a:p>
            <a:pPr lvl="2">
              <a:tabLst>
                <a:tab pos="7772400" algn="l"/>
              </a:tabLst>
            </a:pPr>
            <a:r>
              <a:rPr lang="en-US" altLang="en-US" sz="1600" dirty="0"/>
              <a:t>Impact of new and evolving technologies on architecture</a:t>
            </a:r>
          </a:p>
          <a:p>
            <a:pPr lvl="2">
              <a:tabLst>
                <a:tab pos="7772400" algn="l"/>
              </a:tabLst>
            </a:pPr>
            <a:r>
              <a:rPr lang="en-US" altLang="en-US" sz="1600" dirty="0"/>
              <a:t>Architectural optimization in specific network environments</a:t>
            </a:r>
          </a:p>
          <a:p>
            <a:pPr lvl="2">
              <a:tabLst>
                <a:tab pos="7772400" algn="l"/>
              </a:tabLst>
            </a:pPr>
            <a:r>
              <a:rPr lang="en-US" altLang="en-US" sz="1600" dirty="0"/>
              <a:t>Possible standardization recommendations</a:t>
            </a:r>
          </a:p>
          <a:p>
            <a:pPr lvl="1">
              <a:tabLst>
                <a:tab pos="7772400" algn="l"/>
              </a:tabLst>
            </a:pPr>
            <a:r>
              <a:rPr lang="en-US" altLang="en-US" sz="1800" dirty="0"/>
              <a:t>Intending to support and inform IEEE 802 activities toward the revision of IEEE Std 802</a:t>
            </a:r>
          </a:p>
          <a:p>
            <a:pPr lvl="1">
              <a:tabLst>
                <a:tab pos="7772400" algn="l"/>
              </a:tabLst>
            </a:pPr>
            <a:r>
              <a:rPr lang="en-US" altLang="en-US" sz="1800" dirty="0"/>
              <a:t>Contribution: 802.1-21-0014-03-ICne</a:t>
            </a:r>
          </a:p>
          <a:p>
            <a:pPr lvl="2">
              <a:tabLst>
                <a:tab pos="7772400" algn="l"/>
              </a:tabLst>
            </a:pPr>
            <a:r>
              <a:rPr lang="en-US" altLang="en-US" sz="1600" dirty="0"/>
              <a:t>Potential </a:t>
            </a:r>
            <a:r>
              <a:rPr lang="en-US" altLang="en-US" sz="1600" dirty="0" err="1"/>
              <a:t>Nendica</a:t>
            </a:r>
            <a:r>
              <a:rPr lang="en-US" altLang="en-US" sz="1600" dirty="0"/>
              <a:t> Study Item: Evolving IEEE 802 Architecture Requirements</a:t>
            </a:r>
          </a:p>
          <a:p>
            <a:pPr lvl="1">
              <a:tabLst>
                <a:tab pos="7772400" algn="l"/>
              </a:tabLst>
            </a:pPr>
            <a:r>
              <a:rPr lang="en-US" altLang="en-US" sz="1800" dirty="0"/>
              <a:t>Contribution: 802.1-21-0014-03-ICne</a:t>
            </a:r>
          </a:p>
          <a:p>
            <a:pPr lvl="2">
              <a:tabLst>
                <a:tab pos="7772400" algn="l"/>
              </a:tabLst>
            </a:pPr>
            <a:r>
              <a:rPr lang="en-US" altLang="en-US" sz="1600" dirty="0"/>
              <a:t>Potential </a:t>
            </a:r>
            <a:r>
              <a:rPr lang="en-US" altLang="en-US" sz="1600" dirty="0" err="1"/>
              <a:t>Nendica</a:t>
            </a:r>
            <a:r>
              <a:rPr lang="en-US" altLang="en-US" sz="1600" dirty="0"/>
              <a:t> Study Item: Evolving IEEE 802 Architecture Requirements</a:t>
            </a:r>
          </a:p>
          <a:p>
            <a:pPr lvl="1">
              <a:tabLst>
                <a:tab pos="7772400" algn="l"/>
              </a:tabLst>
            </a:pPr>
            <a:r>
              <a:rPr lang="en-US" altLang="en-US" sz="1800" dirty="0"/>
              <a:t>Contribution: 802.1-21-0045-01-ICne</a:t>
            </a:r>
          </a:p>
          <a:p>
            <a:pPr lvl="2">
              <a:tabLst>
                <a:tab pos="7772400" algn="l"/>
              </a:tabLst>
            </a:pPr>
            <a:r>
              <a:rPr lang="en-US" altLang="en-US" sz="1600" dirty="0"/>
              <a:t>ELLA: What is the IEEE 802 Link Layer Service? </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10</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2008434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New 802.1 Topic: PFC Headroom</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11</a:t>
            </a:fld>
            <a:endParaRPr lang="en-US" altLang="en-US" sz="1800">
              <a:solidFill>
                <a:srgbClr val="FFFFFF"/>
              </a:solidFill>
              <a:latin typeface="Arial" panose="020B0604020202020204" pitchFamily="34" charset="0"/>
            </a:endParaRPr>
          </a:p>
        </p:txBody>
      </p:sp>
      <p:sp>
        <p:nvSpPr>
          <p:cNvPr id="5" name="Content Placeholder 2">
            <a:extLst>
              <a:ext uri="{FF2B5EF4-FFF2-40B4-BE49-F238E27FC236}">
                <a16:creationId xmlns:a16="http://schemas.microsoft.com/office/drawing/2014/main" id="{36E29EA7-0845-4A45-8882-FFDC458C4A39}"/>
              </a:ext>
            </a:extLst>
          </p:cNvPr>
          <p:cNvSpPr txBox="1">
            <a:spLocks/>
          </p:cNvSpPr>
          <p:nvPr/>
        </p:nvSpPr>
        <p:spPr bwMode="auto">
          <a:xfrm>
            <a:off x="207962" y="836712"/>
            <a:ext cx="8324478" cy="5587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sz="1800" dirty="0"/>
              <a:t>Contributions (January 2021 to present)</a:t>
            </a:r>
          </a:p>
          <a:p>
            <a:pPr lvl="1"/>
            <a:r>
              <a:rPr lang="en-US" sz="1200" dirty="0"/>
              <a:t>https://www.ieee802.org/1/files/public/docs2021/new-lv-adaptive-pfc-headroom-0121-v02.pdf https://www.ieee802.org/1/files/public/docs2021/new-congdon-a-pfc-h-Q-changes-0521-v01.pdf</a:t>
            </a:r>
          </a:p>
          <a:p>
            <a:pPr lvl="1"/>
            <a:r>
              <a:rPr lang="en-US" sz="1200" dirty="0"/>
              <a:t>https://www.ieee802.org/1/files/public/docs2021/new-lv-adaptive-pfc-headroom-and-PTP-0602-v03.pdf</a:t>
            </a:r>
          </a:p>
          <a:p>
            <a:pPr lvl="1"/>
            <a:r>
              <a:rPr lang="en-US" sz="1200" dirty="0"/>
              <a:t>https://www.ieee802.org/1/files/public/docs2021/cz-finn-pfc-headroom-0629-v01.pdf</a:t>
            </a:r>
          </a:p>
          <a:p>
            <a:pPr lvl="1"/>
            <a:r>
              <a:rPr lang="en-US" sz="1200" dirty="0"/>
              <a:t>https://www.ieee802.org/1/files/public/docs2021/new-lv-PFC-Headroom-Project-Proposal-0721-v01.pdf https://mentor.ieee.org/802.1/dcn/21/1-21-0048-00-ICne-pfc-headroom-with-macsec.pdf</a:t>
            </a:r>
          </a:p>
          <a:p>
            <a:pPr lvl="1"/>
            <a:r>
              <a:rPr lang="en-US" sz="1200" dirty="0">
                <a:hlinkClick r:id="rId3"/>
              </a:rPr>
              <a:t>https://mentor.ieee.org/802.1/dcn/21/1-21-0050-00-ICne-pfc-enhancements-project-proposal.pdf</a:t>
            </a:r>
            <a:endParaRPr lang="en-US" sz="1200" dirty="0"/>
          </a:p>
          <a:p>
            <a:pPr lvl="1"/>
            <a:r>
              <a:rPr lang="en-US" sz="1200" dirty="0"/>
              <a:t>https://mentor.ieee.org/802.1/dcn/21/1-21-0052-00-ICne-pfc-enhancements-next-steps.pdf</a:t>
            </a:r>
          </a:p>
          <a:p>
            <a:r>
              <a:rPr lang="en-US" sz="1800" dirty="0"/>
              <a:t>Goals:</a:t>
            </a:r>
          </a:p>
          <a:p>
            <a:pPr lvl="1"/>
            <a:r>
              <a:rPr lang="en-US" sz="1600" dirty="0"/>
              <a:t>Amendment to 802.1Q with limited changes to support the PFC auto-configuration and address errors/omissions</a:t>
            </a:r>
          </a:p>
          <a:p>
            <a:pPr lvl="1"/>
            <a:r>
              <a:rPr lang="en-US" sz="1600" dirty="0"/>
              <a:t>Clarify PFC propagation model and operation with </a:t>
            </a:r>
            <a:r>
              <a:rPr lang="en-US" sz="1600" dirty="0" err="1"/>
              <a:t>MACSec</a:t>
            </a:r>
            <a:endParaRPr lang="en-US" sz="1600" dirty="0"/>
          </a:p>
          <a:p>
            <a:pPr lvl="1"/>
            <a:r>
              <a:rPr lang="en-US" sz="1600" dirty="0"/>
              <a:t>Revive July motion to develop PAR &amp; CSD</a:t>
            </a:r>
          </a:p>
          <a:p>
            <a:r>
              <a:rPr lang="en-US" sz="1800" dirty="0"/>
              <a:t>Planned presentations:</a:t>
            </a:r>
          </a:p>
          <a:p>
            <a:pPr lvl="1"/>
            <a:r>
              <a:rPr lang="en-US" sz="1600" dirty="0"/>
              <a:t>24 Sept – TSN TG: PFC headroom proposal</a:t>
            </a:r>
          </a:p>
          <a:p>
            <a:pPr algn="just"/>
            <a:r>
              <a:rPr lang="en-US" sz="1800" dirty="0"/>
              <a:t>Status</a:t>
            </a:r>
          </a:p>
          <a:p>
            <a:pPr lvl="1" algn="just"/>
            <a:r>
              <a:rPr lang="en-US" sz="1600" dirty="0"/>
              <a:t>Technical alternatives have been explored with agreement</a:t>
            </a:r>
          </a:p>
          <a:p>
            <a:pPr lvl="2" algn="just"/>
            <a:r>
              <a:rPr lang="en-US" sz="1400" dirty="0"/>
              <a:t>Reuse PTP protocol to measure link delay </a:t>
            </a:r>
          </a:p>
          <a:p>
            <a:pPr lvl="2" algn="just"/>
            <a:r>
              <a:rPr lang="en-US" sz="1400" dirty="0"/>
              <a:t>Update DCBX (using LLDP) to negotiate capability and convey internal processing delay</a:t>
            </a:r>
          </a:p>
          <a:p>
            <a:pPr lvl="2" algn="just"/>
            <a:r>
              <a:rPr lang="en-US" sz="1400" dirty="0"/>
              <a:t>Define PFC shim layer to allow optional </a:t>
            </a:r>
            <a:r>
              <a:rPr lang="en-US" sz="1400" dirty="0" err="1"/>
              <a:t>MACSec</a:t>
            </a:r>
            <a:r>
              <a:rPr lang="en-US" sz="1400" dirty="0"/>
              <a:t> protection of PFC frames.</a:t>
            </a:r>
          </a:p>
          <a:p>
            <a:pPr lvl="1" algn="just"/>
            <a:r>
              <a:rPr lang="en-US" sz="1600" dirty="0" err="1"/>
              <a:t>Nendica</a:t>
            </a:r>
            <a:r>
              <a:rPr lang="en-US" sz="1600" dirty="0"/>
              <a:t> consensus is that further discussion should be brought to the 802.1 WG or a Task Group based on the PAR description in 802.1-21-0052 (rev 00 or newer).</a:t>
            </a:r>
          </a:p>
          <a:p>
            <a:pPr marL="109537" indent="0">
              <a:buFont typeface="Georgia" panose="02040502050405020303" pitchFamily="18" charset="0"/>
              <a:buNone/>
              <a:tabLst>
                <a:tab pos="7772400" algn="l"/>
              </a:tabLst>
            </a:pPr>
            <a:endParaRPr lang="en-US" altLang="en-US" sz="1400" dirty="0"/>
          </a:p>
        </p:txBody>
      </p:sp>
    </p:spTree>
    <p:extLst>
      <p:ext uri="{BB962C8B-B14F-4D97-AF65-F5344CB8AC3E}">
        <p14:creationId xmlns:p14="http://schemas.microsoft.com/office/powerpoint/2010/main" val="126206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New 802.1 Topic: Pulsed Queues</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196752"/>
            <a:ext cx="8229600" cy="5587156"/>
          </a:xfrm>
        </p:spPr>
        <p:txBody>
          <a:bodyPr/>
          <a:lstStyle/>
          <a:p>
            <a:r>
              <a:rPr lang="en-US" sz="2000" dirty="0"/>
              <a:t>Contribution</a:t>
            </a:r>
          </a:p>
          <a:p>
            <a:pPr lvl="1"/>
            <a:r>
              <a:rPr lang="en-US" sz="1800" dirty="0">
                <a:hlinkClick r:id="rId2"/>
              </a:rPr>
              <a:t>new-specht-non-fifo-queues-0721-v01</a:t>
            </a:r>
            <a:r>
              <a:rPr lang="en-US" sz="1800" dirty="0"/>
              <a:t> (26 August)</a:t>
            </a:r>
          </a:p>
          <a:p>
            <a:pPr lvl="1"/>
            <a:r>
              <a:rPr lang="en-US" sz="1800" dirty="0">
                <a:hlinkClick r:id="rId3"/>
              </a:rPr>
              <a:t>new-finn-pulsed-queuing-0821-v03</a:t>
            </a:r>
            <a:r>
              <a:rPr lang="en-US" sz="1800" dirty="0"/>
              <a:t>  (26 August)</a:t>
            </a:r>
          </a:p>
          <a:p>
            <a:pPr lvl="1"/>
            <a:r>
              <a:rPr lang="en-US" sz="1800" dirty="0">
                <a:hlinkClick r:id="rId4"/>
              </a:rPr>
              <a:t>Small cycle impact in pulsed queues</a:t>
            </a:r>
            <a:r>
              <a:rPr lang="en-US" sz="1800" dirty="0"/>
              <a:t> (16 September)</a:t>
            </a:r>
          </a:p>
          <a:p>
            <a:r>
              <a:rPr lang="en-US" sz="2000" dirty="0"/>
              <a:t>Tentative goals:</a:t>
            </a:r>
          </a:p>
          <a:p>
            <a:pPr lvl="1"/>
            <a:r>
              <a:rPr lang="en-US" sz="1800" dirty="0"/>
              <a:t>Demonstrate that the results will be deterministic.</a:t>
            </a:r>
          </a:p>
          <a:p>
            <a:pPr lvl="1"/>
            <a:r>
              <a:rPr lang="en-US" sz="1800" dirty="0"/>
              <a:t>Minimize changes to 802.1Q.</a:t>
            </a:r>
          </a:p>
          <a:p>
            <a:pPr lvl="1"/>
            <a:r>
              <a:rPr lang="en-US" sz="1800" dirty="0"/>
              <a:t>Maximize utility of basic idea; it may be useful for Asynchronous Traffic Shaping, as well as for Cyclic Queuing and Forwarding and/or Paternoster.</a:t>
            </a:r>
          </a:p>
          <a:p>
            <a:r>
              <a:rPr lang="en-US" sz="2000" dirty="0"/>
              <a:t>Planned presentations:</a:t>
            </a:r>
          </a:p>
          <a:p>
            <a:pPr lvl="1"/>
            <a:r>
              <a:rPr lang="en-US" sz="1800" dirty="0"/>
              <a:t>23 Sept: A technique for synchronizing input timing for CQF</a:t>
            </a:r>
          </a:p>
          <a:p>
            <a:pPr lvl="1"/>
            <a:r>
              <a:rPr lang="en-US" sz="1800" dirty="0"/>
              <a:t>30 Sept (tent.): Multi-CQF and Paternoster in the context of Pulsed Queues</a:t>
            </a:r>
          </a:p>
          <a:p>
            <a:pPr algn="just"/>
            <a:r>
              <a:rPr lang="en-US" sz="2000" dirty="0"/>
              <a:t>Exploration is in progress; too early to talk about consensus.</a:t>
            </a:r>
          </a:p>
          <a:p>
            <a:pPr marL="109537" indent="0">
              <a:buNone/>
              <a:tabLst>
                <a:tab pos="7772400" algn="l"/>
              </a:tabLst>
            </a:pPr>
            <a:endParaRPr lang="en-US" altLang="en-US" sz="16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12</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456570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314028"/>
            <a:ext cx="8229600" cy="738708"/>
          </a:xfrm>
        </p:spPr>
        <p:txBody>
          <a:bodyPr/>
          <a:lstStyle/>
          <a:p>
            <a:r>
              <a:rPr lang="en-US" altLang="en-US" dirty="0"/>
              <a:t>ICA Overview</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107504" y="1358752"/>
            <a:ext cx="8579296" cy="5185220"/>
          </a:xfrm>
        </p:spPr>
        <p:txBody>
          <a:bodyPr/>
          <a:lstStyle/>
          <a:p>
            <a:r>
              <a:rPr lang="en-US" altLang="en-US" dirty="0"/>
              <a:t>IEEE 802 “</a:t>
            </a:r>
            <a:r>
              <a:rPr lang="en-US" altLang="en-US" i="1" dirty="0"/>
              <a:t>Network Enhancements for the Next Decade</a:t>
            </a:r>
            <a:r>
              <a:rPr lang="en-US" altLang="en-US" dirty="0"/>
              <a:t>” Industry Connections Activity (ICA)</a:t>
            </a:r>
          </a:p>
          <a:p>
            <a:pPr lvl="1"/>
            <a:r>
              <a:rPr lang="en-US" altLang="en-US" dirty="0"/>
              <a:t>ICA: Industry Connections Activity</a:t>
            </a:r>
          </a:p>
          <a:p>
            <a:pPr lvl="1"/>
            <a:r>
              <a:rPr lang="en-US" altLang="en-US" dirty="0"/>
              <a:t>Authorized by IEEE SA</a:t>
            </a:r>
          </a:p>
          <a:p>
            <a:pPr lvl="2"/>
            <a:r>
              <a:rPr lang="en-US" altLang="en-US" dirty="0"/>
              <a:t>Through “Industry Connections Committee (</a:t>
            </a:r>
            <a:r>
              <a:rPr lang="en-US" altLang="en-US" dirty="0" err="1"/>
              <a:t>ICCom</a:t>
            </a:r>
            <a:r>
              <a:rPr lang="en-US" altLang="en-US" dirty="0"/>
              <a:t>)”</a:t>
            </a:r>
          </a:p>
          <a:p>
            <a:pPr lvl="2"/>
            <a:r>
              <a:rPr lang="en-US" altLang="en-US" dirty="0"/>
              <a:t>via an “Industry Connections Activity Initiation Document (ICAID)”, parallel to a PAR</a:t>
            </a:r>
          </a:p>
          <a:p>
            <a:pPr lvl="2"/>
            <a:r>
              <a:rPr lang="en-US" altLang="en-US" dirty="0"/>
              <a:t>“Industry Connections activities provide an efficient environment for building consensus and developing many different types of shared results. Such activities may complement, supplement, or be precursors of IEEE Standards projects, but they do not themselves develop IEEE standards.”</a:t>
            </a:r>
          </a:p>
          <a:p>
            <a:endParaRPr lang="en-US" altLang="en-US" dirty="0"/>
          </a:p>
          <a:p>
            <a:endParaRPr lang="en-US" altLang="en-US" dirty="0"/>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2</a:t>
            </a:fld>
            <a:endParaRPr lang="en-US" altLang="en-US">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314028"/>
            <a:ext cx="8229600" cy="738708"/>
          </a:xfrm>
        </p:spPr>
        <p:txBody>
          <a:bodyPr/>
          <a:lstStyle/>
          <a:p>
            <a:r>
              <a:rPr lang="en-US" altLang="en-US" dirty="0" err="1"/>
              <a:t>Nendica</a:t>
            </a:r>
            <a:r>
              <a:rPr lang="en-US" altLang="en-US" dirty="0"/>
              <a:t> History</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107504" y="1196752"/>
            <a:ext cx="8828534" cy="5544616"/>
          </a:xfrm>
        </p:spPr>
        <p:txBody>
          <a:bodyPr/>
          <a:lstStyle/>
          <a:p>
            <a:r>
              <a:rPr lang="en-US" altLang="en-US" dirty="0"/>
              <a:t>Outgrowth of a recommendation of IEEE 802 5G Standing Committee of 2016</a:t>
            </a:r>
          </a:p>
          <a:p>
            <a:pPr lvl="1"/>
            <a:r>
              <a:rPr lang="en-US" altLang="en-US" sz="2000" dirty="0"/>
              <a:t>Seeking “an external view into general 802 access network” to “support many 802 MACs and PHYs”</a:t>
            </a:r>
          </a:p>
          <a:p>
            <a:pPr lvl="1"/>
            <a:r>
              <a:rPr lang="en-US" altLang="en-US" sz="2000" dirty="0"/>
              <a:t>that view evolved during ICAID development</a:t>
            </a:r>
            <a:endParaRPr lang="en-US" altLang="en-US" sz="2400" dirty="0"/>
          </a:p>
          <a:p>
            <a:r>
              <a:rPr lang="en-US" altLang="en-US" dirty="0"/>
              <a:t>ICAID</a:t>
            </a:r>
          </a:p>
          <a:p>
            <a:pPr lvl="1"/>
            <a:r>
              <a:rPr lang="en-US" altLang="en-US" sz="2000" dirty="0"/>
              <a:t>March 2017 - March 2019: original ICAID</a:t>
            </a:r>
          </a:p>
          <a:p>
            <a:pPr lvl="1"/>
            <a:r>
              <a:rPr lang="en-US" altLang="en-US" sz="2000" dirty="0"/>
              <a:t>March 2019 - March 2021: renewed ICAID</a:t>
            </a:r>
          </a:p>
          <a:p>
            <a:pPr lvl="1"/>
            <a:r>
              <a:rPr lang="en-US" altLang="en-US" sz="2000" dirty="0"/>
              <a:t>March 2021: ICAID extended through September 2021</a:t>
            </a:r>
          </a:p>
          <a:p>
            <a:pPr lvl="1"/>
            <a:r>
              <a:rPr lang="en-US" altLang="en-US" sz="2000" dirty="0"/>
              <a:t>July 2021: IEEE 802 submitted proposal to renew ICAID through September 2023</a:t>
            </a:r>
          </a:p>
          <a:p>
            <a:pPr lvl="1"/>
            <a:r>
              <a:rPr lang="en-US" altLang="en-US" sz="2000" dirty="0"/>
              <a:t>15 September 2021: </a:t>
            </a:r>
            <a:r>
              <a:rPr lang="en-US" altLang="en-US" sz="2000" dirty="0" err="1"/>
              <a:t>ICCom</a:t>
            </a:r>
            <a:r>
              <a:rPr lang="en-US" altLang="en-US" sz="2000" dirty="0"/>
              <a:t> recommended ICAID renewal</a:t>
            </a:r>
          </a:p>
          <a:p>
            <a:pPr lvl="1"/>
            <a:r>
              <a:rPr lang="en-US" altLang="en-US" sz="2000" dirty="0"/>
              <a:t>20 September 2021: IEEE SA Industry Engagement and Sector Strategies (IESS) Strategic Management and </a:t>
            </a:r>
            <a:r>
              <a:rPr lang="en-US" altLang="en-US" sz="2000"/>
              <a:t>Delivery Committee (SMDC) </a:t>
            </a:r>
            <a:r>
              <a:rPr lang="en-US" altLang="en-US" sz="2000" dirty="0"/>
              <a:t>considers renewal decision</a:t>
            </a:r>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3</a:t>
            </a:fld>
            <a:endParaRPr lang="en-US" altLang="en-US">
              <a:solidFill>
                <a:srgbClr val="FFFFFF"/>
              </a:solidFill>
            </a:endParaRPr>
          </a:p>
        </p:txBody>
      </p:sp>
    </p:spTree>
    <p:extLst>
      <p:ext uri="{BB962C8B-B14F-4D97-AF65-F5344CB8AC3E}">
        <p14:creationId xmlns:p14="http://schemas.microsoft.com/office/powerpoint/2010/main" val="1062619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124818"/>
            <a:ext cx="8229600" cy="738708"/>
          </a:xfrm>
        </p:spPr>
        <p:txBody>
          <a:bodyPr/>
          <a:lstStyle/>
          <a:p>
            <a:r>
              <a:rPr lang="en-US" altLang="en-US" dirty="0" err="1"/>
              <a:t>Nendica</a:t>
            </a:r>
            <a:r>
              <a:rPr lang="en-US" altLang="en-US" dirty="0"/>
              <a:t> “Motivation and Goal”</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107504" y="986756"/>
            <a:ext cx="8928992" cy="5557216"/>
          </a:xfrm>
        </p:spPr>
        <p:txBody>
          <a:bodyPr/>
          <a:lstStyle/>
          <a:p>
            <a:r>
              <a:rPr lang="en-US" sz="2400" dirty="0"/>
              <a:t>Expiring ICAID emphasizes contrast with IMT-2020</a:t>
            </a:r>
          </a:p>
          <a:p>
            <a:pPr lvl="1"/>
            <a:r>
              <a:rPr lang="en-US" sz="2000" dirty="0"/>
              <a:t>removed in current renewal proposal</a:t>
            </a:r>
          </a:p>
          <a:p>
            <a:r>
              <a:rPr lang="en-US" sz="2400" dirty="0"/>
              <a:t>Proposed 2021 revision:</a:t>
            </a:r>
          </a:p>
          <a:p>
            <a:pPr lvl="1"/>
            <a:r>
              <a:rPr lang="en-US" sz="2000" dirty="0"/>
              <a:t>The goal of this activity is to document emerging requirements and directions for IEEE 802 networks, identify commonalities, gaps, and trends not currently addressed by IEEE 802 standards and projects, and facilitate building industry consensus towards proposals to initiate new standards development efforts. Encouraged topics include enhancements of IEEE 802 communication networks and vertical networks as well as enhanced cooperative functionality among existing IEEE standards in support of network integration. Topics concerning higher-layer applications related to new standards development in the IEEE 802.1 Working Group are also specifically expected and encouraged. Findings related to existing IEEE 802 standards and projects are forwarded to the responsible working groups for further considerations. </a:t>
            </a:r>
          </a:p>
          <a:p>
            <a:pPr lvl="1"/>
            <a:r>
              <a:rPr lang="en-US" sz="2000" dirty="0">
                <a:hlinkClick r:id="rId2"/>
              </a:rPr>
              <a:t>https://</a:t>
            </a:r>
            <a:r>
              <a:rPr lang="en-US" sz="2000" dirty="0" err="1">
                <a:hlinkClick r:id="rId2"/>
              </a:rPr>
              <a:t>mentor.ieee.org</a:t>
            </a:r>
            <a:r>
              <a:rPr lang="en-US" sz="2000" dirty="0">
                <a:hlinkClick r:id="rId2"/>
              </a:rPr>
              <a:t>/802.1/</a:t>
            </a:r>
            <a:r>
              <a:rPr lang="en-US" sz="2000" dirty="0" err="1">
                <a:hlinkClick r:id="rId2"/>
              </a:rPr>
              <a:t>dcn</a:t>
            </a:r>
            <a:r>
              <a:rPr lang="en-US" sz="2000" dirty="0">
                <a:hlinkClick r:id="rId2"/>
              </a:rPr>
              <a:t>/21/1-21-0011-05-ICne.docx</a:t>
            </a:r>
            <a:endParaRPr lang="en-US" sz="2000" dirty="0"/>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4</a:t>
            </a:fld>
            <a:endParaRPr lang="en-US" altLang="en-US">
              <a:solidFill>
                <a:srgbClr val="FFFFFF"/>
              </a:solidFill>
            </a:endParaRPr>
          </a:p>
        </p:txBody>
      </p:sp>
    </p:spTree>
    <p:extLst>
      <p:ext uri="{BB962C8B-B14F-4D97-AF65-F5344CB8AC3E}">
        <p14:creationId xmlns:p14="http://schemas.microsoft.com/office/powerpoint/2010/main" val="3222567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457200" y="260648"/>
            <a:ext cx="8229600" cy="1066800"/>
          </a:xfrm>
        </p:spPr>
        <p:txBody>
          <a:bodyPr/>
          <a:lstStyle/>
          <a:p>
            <a:pPr eaLnBrk="1" hangingPunct="1"/>
            <a:r>
              <a:rPr lang="en-US" altLang="en-US" dirty="0"/>
              <a:t>Nendica Overview</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237618" y="1586508"/>
            <a:ext cx="8478838" cy="4938836"/>
          </a:xfrm>
        </p:spPr>
        <p:txBody>
          <a:bodyPr/>
          <a:lstStyle/>
          <a:p>
            <a:pPr eaLnBrk="1" hangingPunct="1"/>
            <a:r>
              <a:rPr lang="en-US" altLang="en-US" sz="2000" dirty="0"/>
              <a:t>Web site</a:t>
            </a:r>
          </a:p>
          <a:p>
            <a:pPr lvl="1" eaLnBrk="1" hangingPunct="1"/>
            <a:r>
              <a:rPr lang="en-US" altLang="en-US" sz="1800" dirty="0"/>
              <a:t>https://1.ieee802.org/802-nendica/ </a:t>
            </a:r>
          </a:p>
          <a:p>
            <a:pPr eaLnBrk="1" hangingPunct="1"/>
            <a:r>
              <a:rPr lang="en-US" altLang="en-US" sz="2000" dirty="0"/>
              <a:t>Voting</a:t>
            </a:r>
          </a:p>
          <a:p>
            <a:pPr lvl="1" eaLnBrk="1" hangingPunct="1"/>
            <a:r>
              <a:rPr lang="en-US" altLang="en-US" sz="1800" dirty="0"/>
              <a:t>organized under 802.1 WG</a:t>
            </a:r>
          </a:p>
          <a:p>
            <a:pPr lvl="1" eaLnBrk="1" hangingPunct="1"/>
            <a:r>
              <a:rPr lang="en-US" altLang="en-US" sz="1800" dirty="0"/>
              <a:t>no members; anyone attending may vote on all motions</a:t>
            </a:r>
          </a:p>
          <a:p>
            <a:pPr eaLnBrk="1" hangingPunct="1"/>
            <a:r>
              <a:rPr lang="en-US" altLang="en-US" sz="2000" dirty="0"/>
              <a:t>Document storage –mentor </a:t>
            </a:r>
          </a:p>
          <a:p>
            <a:pPr lvl="1" eaLnBrk="1" hangingPunct="1"/>
            <a:r>
              <a:rPr lang="en-US" altLang="en-US" sz="1800" dirty="0">
                <a:hlinkClick r:id="rId2"/>
              </a:rPr>
              <a:t>https://mentor.ieee.org/802.1/documents?is_group=ICne</a:t>
            </a:r>
            <a:r>
              <a:rPr lang="en-US" altLang="en-US" sz="1800" dirty="0"/>
              <a:t> </a:t>
            </a:r>
          </a:p>
          <a:p>
            <a:pPr eaLnBrk="1" hangingPunct="1"/>
            <a:r>
              <a:rPr lang="en-US" altLang="en-US" sz="2000" dirty="0"/>
              <a:t>Mailing List</a:t>
            </a:r>
          </a:p>
          <a:p>
            <a:pPr lvl="1" eaLnBrk="1" hangingPunct="1"/>
            <a:r>
              <a:rPr lang="en-US" altLang="en-US" sz="1800" dirty="0">
                <a:hlinkClick r:id="rId3"/>
              </a:rPr>
              <a:t>STDS-802-NEND@LISTSERV.IEEE.ORG</a:t>
            </a:r>
            <a:endParaRPr lang="en-US" altLang="en-US" sz="1800" dirty="0"/>
          </a:p>
          <a:p>
            <a:pPr eaLnBrk="1" hangingPunct="1"/>
            <a:r>
              <a:rPr lang="en-US" altLang="en-US" sz="2000" dirty="0"/>
              <a:t>Organization</a:t>
            </a:r>
          </a:p>
          <a:p>
            <a:pPr lvl="1" eaLnBrk="1" hangingPunct="1"/>
            <a:r>
              <a:rPr lang="en-US" altLang="en-US" sz="1800" dirty="0"/>
              <a:t>Work Items to develop </a:t>
            </a:r>
            <a:r>
              <a:rPr lang="en-US" altLang="en-US" sz="1800" dirty="0" err="1"/>
              <a:t>Nendica</a:t>
            </a:r>
            <a:r>
              <a:rPr lang="en-US" altLang="en-US" sz="1800" dirty="0"/>
              <a:t> Reports for publication</a:t>
            </a:r>
          </a:p>
          <a:p>
            <a:pPr lvl="1" eaLnBrk="1" hangingPunct="1"/>
            <a:r>
              <a:rPr lang="en-US" altLang="en-US" sz="1800" dirty="0"/>
              <a:t>Study Items for less formal activity, or for proposing a Work Item</a:t>
            </a:r>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5</a:t>
            </a:fld>
            <a:endParaRPr lang="en-US" altLang="en-US" sz="1800">
              <a:solidFill>
                <a:srgbClr val="FFFFFF"/>
              </a:solidFill>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Published </a:t>
            </a:r>
            <a:r>
              <a:rPr lang="en-CA" altLang="en-US" sz="3600" dirty="0" err="1"/>
              <a:t>Nendica</a:t>
            </a:r>
            <a:r>
              <a:rPr lang="en-CA" altLang="en-US" sz="3600" dirty="0"/>
              <a:t> Reports</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340768"/>
            <a:ext cx="8229600" cy="5083100"/>
          </a:xfrm>
        </p:spPr>
        <p:txBody>
          <a:bodyPr/>
          <a:lstStyle/>
          <a:p>
            <a:pPr>
              <a:tabLst>
                <a:tab pos="7772400" algn="l"/>
              </a:tabLst>
            </a:pPr>
            <a:r>
              <a:rPr lang="en-US" altLang="en-US" sz="2200" dirty="0"/>
              <a:t>IEEE 802 </a:t>
            </a:r>
            <a:r>
              <a:rPr lang="en-US" altLang="en-US" sz="2200" dirty="0" err="1"/>
              <a:t>Nendica</a:t>
            </a:r>
            <a:r>
              <a:rPr lang="en-US" altLang="en-US" sz="2200" dirty="0"/>
              <a:t> Report: The Lossless Network for Data Centers (ISBN </a:t>
            </a:r>
            <a:r>
              <a:rPr lang="en-US" altLang="en-US" sz="2400" dirty="0"/>
              <a:t>978‐1‐5044‐5102‐4</a:t>
            </a:r>
            <a:r>
              <a:rPr lang="en-US" altLang="en-US" sz="2200" dirty="0"/>
              <a:t>)</a:t>
            </a:r>
          </a:p>
          <a:p>
            <a:pPr lvl="2">
              <a:tabLst>
                <a:tab pos="7772400" algn="l"/>
              </a:tabLst>
            </a:pPr>
            <a:r>
              <a:rPr lang="en-US" altLang="en-US" sz="1800" dirty="0"/>
              <a:t>Editor: Paul Congdon </a:t>
            </a:r>
          </a:p>
          <a:p>
            <a:pPr lvl="2">
              <a:tabLst>
                <a:tab pos="7772400" algn="l"/>
              </a:tabLst>
            </a:pPr>
            <a:r>
              <a:rPr lang="en-US" altLang="en-US" sz="1800" dirty="0"/>
              <a:t>Published 2018-08-17</a:t>
            </a:r>
          </a:p>
          <a:p>
            <a:pPr>
              <a:tabLst>
                <a:tab pos="7772400" algn="l"/>
              </a:tabLst>
            </a:pPr>
            <a:r>
              <a:rPr lang="en-US" altLang="en-US" sz="2200" dirty="0"/>
              <a:t>IEEE 802 </a:t>
            </a:r>
            <a:r>
              <a:rPr lang="en-US" altLang="en-US" sz="2200" dirty="0" err="1"/>
              <a:t>Nendica</a:t>
            </a:r>
            <a:r>
              <a:rPr lang="en-US" altLang="en-US" sz="2200" dirty="0"/>
              <a:t> Report: Flexible Factory IoT — Use Cases and Communication Requirements for Wired and Wireless Bridged Networks (ISBN 978-1-5044-6229-7)</a:t>
            </a:r>
          </a:p>
          <a:p>
            <a:pPr lvl="2">
              <a:tabLst>
                <a:tab pos="7772400" algn="l"/>
              </a:tabLst>
            </a:pPr>
            <a:r>
              <a:rPr lang="en-US" altLang="en-US" sz="1800" dirty="0"/>
              <a:t>Editor: Nader Zein</a:t>
            </a:r>
          </a:p>
          <a:p>
            <a:pPr lvl="2">
              <a:tabLst>
                <a:tab pos="7772400" algn="l"/>
              </a:tabLst>
            </a:pPr>
            <a:r>
              <a:rPr lang="en-US" altLang="en-US" sz="1800" dirty="0"/>
              <a:t>Published 2020-04-17</a:t>
            </a:r>
          </a:p>
          <a:p>
            <a:pPr>
              <a:tabLst>
                <a:tab pos="7772400" algn="l"/>
              </a:tabLst>
            </a:pPr>
            <a:r>
              <a:rPr lang="en-US" altLang="en-US" sz="2200" dirty="0"/>
              <a:t>IEEE 802 </a:t>
            </a:r>
            <a:r>
              <a:rPr lang="en-US" altLang="en-US" sz="2200" dirty="0" err="1"/>
              <a:t>Nendica</a:t>
            </a:r>
            <a:r>
              <a:rPr lang="en-US" altLang="en-US" sz="2200" dirty="0"/>
              <a:t> Report: Intelligent Lossless Data Center Networks (ISBN </a:t>
            </a:r>
            <a:r>
              <a:rPr lang="en-US" altLang="en-US" sz="2400" dirty="0"/>
              <a:t>978-1-5044-7741-3</a:t>
            </a:r>
            <a:r>
              <a:rPr lang="en-US" altLang="en-US" sz="2200" dirty="0"/>
              <a:t>)</a:t>
            </a:r>
          </a:p>
          <a:p>
            <a:pPr lvl="2">
              <a:tabLst>
                <a:tab pos="7772400" algn="l"/>
              </a:tabLst>
            </a:pPr>
            <a:r>
              <a:rPr lang="en-US" altLang="en-US" sz="1800" dirty="0"/>
              <a:t>Editor: Liang Guo and Paul Congdon </a:t>
            </a:r>
          </a:p>
          <a:p>
            <a:pPr lvl="2">
              <a:tabLst>
                <a:tab pos="7772400" algn="l"/>
              </a:tabLst>
            </a:pPr>
            <a:r>
              <a:rPr lang="en-US" altLang="en-US" sz="1800" dirty="0"/>
              <a:t>Published 2021-06-22</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6</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761558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err="1"/>
              <a:t>Nendica</a:t>
            </a:r>
            <a:r>
              <a:rPr lang="en-CA" altLang="en-US" sz="3600" dirty="0"/>
              <a:t> Meetings</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124744"/>
            <a:ext cx="8229600" cy="5299124"/>
          </a:xfrm>
        </p:spPr>
        <p:txBody>
          <a:bodyPr/>
          <a:lstStyle/>
          <a:p>
            <a:pPr>
              <a:tabLst>
                <a:tab pos="7772400" algn="l"/>
              </a:tabLst>
            </a:pPr>
            <a:r>
              <a:rPr lang="en-US" sz="2200" dirty="0"/>
              <a:t>Have been meeting Thursdays (09:00-11:00 ET)</a:t>
            </a:r>
          </a:p>
          <a:p>
            <a:pPr>
              <a:tabLst>
                <a:tab pos="7772400" algn="l"/>
              </a:tabLst>
            </a:pPr>
            <a:r>
              <a:rPr lang="en-US" sz="2200" dirty="0"/>
              <a:t>Authorized to add ad </a:t>
            </a:r>
            <a:r>
              <a:rPr lang="en-US" sz="2200" dirty="0" err="1"/>
              <a:t>hocs</a:t>
            </a:r>
            <a:r>
              <a:rPr lang="en-US" sz="2200" dirty="0"/>
              <a:t> if necessary</a:t>
            </a:r>
          </a:p>
          <a:p>
            <a:pPr>
              <a:tabLst>
                <a:tab pos="7772400" algn="l"/>
              </a:tabLst>
            </a:pPr>
            <a:r>
              <a:rPr lang="en-US" sz="2200" dirty="0"/>
              <a:t>2021-09-23 agenda:</a:t>
            </a:r>
          </a:p>
          <a:p>
            <a:pPr lvl="1">
              <a:tabLst>
                <a:tab pos="7772400" algn="l"/>
              </a:tabLst>
            </a:pPr>
            <a:r>
              <a:rPr lang="en-US" sz="2000" dirty="0"/>
              <a:t>CTF</a:t>
            </a:r>
          </a:p>
          <a:p>
            <a:pPr lvl="1">
              <a:tabLst>
                <a:tab pos="7772400" algn="l"/>
              </a:tabLst>
            </a:pPr>
            <a:r>
              <a:rPr lang="en-US" sz="2000" dirty="0"/>
              <a:t>ELLA</a:t>
            </a:r>
          </a:p>
          <a:p>
            <a:pPr lvl="1">
              <a:tabLst>
                <a:tab pos="7772400" algn="l"/>
              </a:tabLst>
            </a:pPr>
            <a:r>
              <a:rPr lang="en-US" sz="2000" dirty="0"/>
              <a:t>synchronizing transmitter and receiver for Cyclic Queuing and Forwarding (CQF)</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7</a:t>
            </a:fld>
            <a:endParaRPr lang="en-US" altLang="en-US" sz="1800">
              <a:solidFill>
                <a:srgbClr val="FFFFFF"/>
              </a:solidFill>
              <a:latin typeface="Arial" panose="020B0604020202020204" pitchFamily="34" charset="0"/>
            </a:endParaRPr>
          </a:p>
        </p:txBody>
      </p:sp>
      <p:graphicFrame>
        <p:nvGraphicFramePr>
          <p:cNvPr id="2" name="Table 2">
            <a:extLst>
              <a:ext uri="{FF2B5EF4-FFF2-40B4-BE49-F238E27FC236}">
                <a16:creationId xmlns:a16="http://schemas.microsoft.com/office/drawing/2014/main" id="{F5CCC3F6-3E50-4B48-BCFF-652FC281183D}"/>
              </a:ext>
            </a:extLst>
          </p:cNvPr>
          <p:cNvGraphicFramePr>
            <a:graphicFrameLocks noGrp="1"/>
          </p:cNvGraphicFramePr>
          <p:nvPr>
            <p:extLst>
              <p:ext uri="{D42A27DB-BD31-4B8C-83A1-F6EECF244321}">
                <p14:modId xmlns:p14="http://schemas.microsoft.com/office/powerpoint/2010/main" val="2348685903"/>
              </p:ext>
            </p:extLst>
          </p:nvPr>
        </p:nvGraphicFramePr>
        <p:xfrm>
          <a:off x="971600" y="4005064"/>
          <a:ext cx="3096344" cy="2225040"/>
        </p:xfrm>
        <a:graphic>
          <a:graphicData uri="http://schemas.openxmlformats.org/drawingml/2006/table">
            <a:tbl>
              <a:tblPr firstRow="1" bandRow="1">
                <a:tableStyleId>{5C22544A-7EE6-4342-B048-85BDC9FD1C3A}</a:tableStyleId>
              </a:tblPr>
              <a:tblGrid>
                <a:gridCol w="1444961">
                  <a:extLst>
                    <a:ext uri="{9D8B030D-6E8A-4147-A177-3AD203B41FA5}">
                      <a16:colId xmlns:a16="http://schemas.microsoft.com/office/drawing/2014/main" val="4264830408"/>
                    </a:ext>
                  </a:extLst>
                </a:gridCol>
                <a:gridCol w="1651383">
                  <a:extLst>
                    <a:ext uri="{9D8B030D-6E8A-4147-A177-3AD203B41FA5}">
                      <a16:colId xmlns:a16="http://schemas.microsoft.com/office/drawing/2014/main" val="1652606869"/>
                    </a:ext>
                  </a:extLst>
                </a:gridCol>
              </a:tblGrid>
              <a:tr h="370840">
                <a:tc>
                  <a:txBody>
                    <a:bodyPr/>
                    <a:lstStyle/>
                    <a:p>
                      <a:r>
                        <a:rPr lang="en-US" dirty="0"/>
                        <a:t>Date</a:t>
                      </a:r>
                    </a:p>
                  </a:txBody>
                  <a:tcPr/>
                </a:tc>
                <a:tc>
                  <a:txBody>
                    <a:bodyPr/>
                    <a:lstStyle/>
                    <a:p>
                      <a:r>
                        <a:rPr lang="en-US" dirty="0"/>
                        <a:t>Attendance</a:t>
                      </a:r>
                    </a:p>
                  </a:txBody>
                  <a:tcPr/>
                </a:tc>
                <a:extLst>
                  <a:ext uri="{0D108BD9-81ED-4DB2-BD59-A6C34878D82A}">
                    <a16:rowId xmlns:a16="http://schemas.microsoft.com/office/drawing/2014/main" val="1595212635"/>
                  </a:ext>
                </a:extLst>
              </a:tr>
              <a:tr h="370840">
                <a:tc>
                  <a:txBody>
                    <a:bodyPr/>
                    <a:lstStyle/>
                    <a:p>
                      <a:r>
                        <a:rPr lang="en-US" dirty="0"/>
                        <a:t>2021-09-16</a:t>
                      </a:r>
                    </a:p>
                  </a:txBody>
                  <a:tcPr/>
                </a:tc>
                <a:tc>
                  <a:txBody>
                    <a:bodyPr/>
                    <a:lstStyle/>
                    <a:p>
                      <a:endParaRPr lang="en-US"/>
                    </a:p>
                  </a:txBody>
                  <a:tcPr/>
                </a:tc>
                <a:extLst>
                  <a:ext uri="{0D108BD9-81ED-4DB2-BD59-A6C34878D82A}">
                    <a16:rowId xmlns:a16="http://schemas.microsoft.com/office/drawing/2014/main" val="1005614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2021-09-09</a:t>
                      </a:r>
                    </a:p>
                  </a:txBody>
                  <a:tcPr/>
                </a:tc>
                <a:tc>
                  <a:txBody>
                    <a:bodyPr/>
                    <a:lstStyle/>
                    <a:p>
                      <a:r>
                        <a:rPr lang="en-US" dirty="0"/>
                        <a:t>17</a:t>
                      </a:r>
                    </a:p>
                  </a:txBody>
                  <a:tcPr/>
                </a:tc>
                <a:extLst>
                  <a:ext uri="{0D108BD9-81ED-4DB2-BD59-A6C34878D82A}">
                    <a16:rowId xmlns:a16="http://schemas.microsoft.com/office/drawing/2014/main" val="402238032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2021-09-02</a:t>
                      </a:r>
                    </a:p>
                  </a:txBody>
                  <a:tcPr/>
                </a:tc>
                <a:tc>
                  <a:txBody>
                    <a:bodyPr/>
                    <a:lstStyle/>
                    <a:p>
                      <a:r>
                        <a:rPr lang="en-US" dirty="0"/>
                        <a:t>12</a:t>
                      </a:r>
                    </a:p>
                  </a:txBody>
                  <a:tcPr/>
                </a:tc>
                <a:extLst>
                  <a:ext uri="{0D108BD9-81ED-4DB2-BD59-A6C34878D82A}">
                    <a16:rowId xmlns:a16="http://schemas.microsoft.com/office/drawing/2014/main" val="306464054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2021-08-26</a:t>
                      </a:r>
                    </a:p>
                  </a:txBody>
                  <a:tcPr/>
                </a:tc>
                <a:tc>
                  <a:txBody>
                    <a:bodyPr/>
                    <a:lstStyle/>
                    <a:p>
                      <a:r>
                        <a:rPr lang="en-US" dirty="0"/>
                        <a:t>19</a:t>
                      </a:r>
                    </a:p>
                  </a:txBody>
                  <a:tcPr/>
                </a:tc>
                <a:extLst>
                  <a:ext uri="{0D108BD9-81ED-4DB2-BD59-A6C34878D82A}">
                    <a16:rowId xmlns:a16="http://schemas.microsoft.com/office/drawing/2014/main" val="18219413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2021-08-19</a:t>
                      </a:r>
                    </a:p>
                  </a:txBody>
                  <a:tcPr/>
                </a:tc>
                <a:tc>
                  <a:txBody>
                    <a:bodyPr/>
                    <a:lstStyle/>
                    <a:p>
                      <a:r>
                        <a:rPr lang="en-US" dirty="0"/>
                        <a:t>10</a:t>
                      </a:r>
                    </a:p>
                  </a:txBody>
                  <a:tcPr/>
                </a:tc>
                <a:extLst>
                  <a:ext uri="{0D108BD9-81ED-4DB2-BD59-A6C34878D82A}">
                    <a16:rowId xmlns:a16="http://schemas.microsoft.com/office/drawing/2014/main" val="309006185"/>
                  </a:ext>
                </a:extLst>
              </a:tr>
            </a:tbl>
          </a:graphicData>
        </a:graphic>
      </p:graphicFrame>
      <p:graphicFrame>
        <p:nvGraphicFramePr>
          <p:cNvPr id="6" name="Table 2">
            <a:extLst>
              <a:ext uri="{FF2B5EF4-FFF2-40B4-BE49-F238E27FC236}">
                <a16:creationId xmlns:a16="http://schemas.microsoft.com/office/drawing/2014/main" id="{D942E4A9-5700-5748-B28E-0478D05C963B}"/>
              </a:ext>
            </a:extLst>
          </p:cNvPr>
          <p:cNvGraphicFramePr>
            <a:graphicFrameLocks noGrp="1"/>
          </p:cNvGraphicFramePr>
          <p:nvPr>
            <p:extLst>
              <p:ext uri="{D42A27DB-BD31-4B8C-83A1-F6EECF244321}">
                <p14:modId xmlns:p14="http://schemas.microsoft.com/office/powerpoint/2010/main" val="1266111092"/>
              </p:ext>
            </p:extLst>
          </p:nvPr>
        </p:nvGraphicFramePr>
        <p:xfrm>
          <a:off x="4427984" y="4005064"/>
          <a:ext cx="3096344" cy="2225040"/>
        </p:xfrm>
        <a:graphic>
          <a:graphicData uri="http://schemas.openxmlformats.org/drawingml/2006/table">
            <a:tbl>
              <a:tblPr firstRow="1" bandRow="1">
                <a:tableStyleId>{5C22544A-7EE6-4342-B048-85BDC9FD1C3A}</a:tableStyleId>
              </a:tblPr>
              <a:tblGrid>
                <a:gridCol w="1444961">
                  <a:extLst>
                    <a:ext uri="{9D8B030D-6E8A-4147-A177-3AD203B41FA5}">
                      <a16:colId xmlns:a16="http://schemas.microsoft.com/office/drawing/2014/main" val="4264830408"/>
                    </a:ext>
                  </a:extLst>
                </a:gridCol>
                <a:gridCol w="1651383">
                  <a:extLst>
                    <a:ext uri="{9D8B030D-6E8A-4147-A177-3AD203B41FA5}">
                      <a16:colId xmlns:a16="http://schemas.microsoft.com/office/drawing/2014/main" val="1652606869"/>
                    </a:ext>
                  </a:extLst>
                </a:gridCol>
              </a:tblGrid>
              <a:tr h="370840">
                <a:tc>
                  <a:txBody>
                    <a:bodyPr/>
                    <a:lstStyle/>
                    <a:p>
                      <a:r>
                        <a:rPr lang="en-US" dirty="0"/>
                        <a:t>Date</a:t>
                      </a:r>
                    </a:p>
                  </a:txBody>
                  <a:tcPr/>
                </a:tc>
                <a:tc>
                  <a:txBody>
                    <a:bodyPr/>
                    <a:lstStyle/>
                    <a:p>
                      <a:r>
                        <a:rPr lang="en-US" dirty="0"/>
                        <a:t>Attendance</a:t>
                      </a:r>
                    </a:p>
                  </a:txBody>
                  <a:tcPr/>
                </a:tc>
                <a:extLst>
                  <a:ext uri="{0D108BD9-81ED-4DB2-BD59-A6C34878D82A}">
                    <a16:rowId xmlns:a16="http://schemas.microsoft.com/office/drawing/2014/main" val="1595212635"/>
                  </a:ext>
                </a:extLst>
              </a:tr>
              <a:tr h="370840">
                <a:tc>
                  <a:txBody>
                    <a:bodyPr/>
                    <a:lstStyle/>
                    <a:p>
                      <a:r>
                        <a:rPr lang="en-US" dirty="0"/>
                        <a:t>2021-08-12</a:t>
                      </a:r>
                    </a:p>
                  </a:txBody>
                  <a:tcPr/>
                </a:tc>
                <a:tc>
                  <a:txBody>
                    <a:bodyPr/>
                    <a:lstStyle/>
                    <a:p>
                      <a:r>
                        <a:rPr lang="en-US" dirty="0"/>
                        <a:t>14</a:t>
                      </a:r>
                    </a:p>
                  </a:txBody>
                  <a:tcPr/>
                </a:tc>
                <a:extLst>
                  <a:ext uri="{0D108BD9-81ED-4DB2-BD59-A6C34878D82A}">
                    <a16:rowId xmlns:a16="http://schemas.microsoft.com/office/drawing/2014/main" val="1005614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2021-08-05</a:t>
                      </a:r>
                    </a:p>
                  </a:txBody>
                  <a:tcPr/>
                </a:tc>
                <a:tc>
                  <a:txBody>
                    <a:bodyPr/>
                    <a:lstStyle/>
                    <a:p>
                      <a:r>
                        <a:rPr lang="en-US" dirty="0"/>
                        <a:t>23</a:t>
                      </a:r>
                    </a:p>
                  </a:txBody>
                  <a:tcPr/>
                </a:tc>
                <a:extLst>
                  <a:ext uri="{0D108BD9-81ED-4DB2-BD59-A6C34878D82A}">
                    <a16:rowId xmlns:a16="http://schemas.microsoft.com/office/drawing/2014/main" val="402238032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2021-07-29</a:t>
                      </a:r>
                    </a:p>
                  </a:txBody>
                  <a:tcPr/>
                </a:tc>
                <a:tc>
                  <a:txBody>
                    <a:bodyPr/>
                    <a:lstStyle/>
                    <a:p>
                      <a:r>
                        <a:rPr lang="en-US" dirty="0"/>
                        <a:t>11</a:t>
                      </a:r>
                    </a:p>
                  </a:txBody>
                  <a:tcPr/>
                </a:tc>
                <a:extLst>
                  <a:ext uri="{0D108BD9-81ED-4DB2-BD59-A6C34878D82A}">
                    <a16:rowId xmlns:a16="http://schemas.microsoft.com/office/drawing/2014/main" val="306464054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2021-07-22</a:t>
                      </a:r>
                    </a:p>
                  </a:txBody>
                  <a:tcPr/>
                </a:tc>
                <a:tc>
                  <a:txBody>
                    <a:bodyPr/>
                    <a:lstStyle/>
                    <a:p>
                      <a:r>
                        <a:rPr lang="en-US" dirty="0"/>
                        <a:t>13</a:t>
                      </a:r>
                    </a:p>
                  </a:txBody>
                  <a:tcPr/>
                </a:tc>
                <a:extLst>
                  <a:ext uri="{0D108BD9-81ED-4DB2-BD59-A6C34878D82A}">
                    <a16:rowId xmlns:a16="http://schemas.microsoft.com/office/drawing/2014/main" val="18219413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2021-07-15</a:t>
                      </a:r>
                    </a:p>
                  </a:txBody>
                  <a:tcPr/>
                </a:tc>
                <a:tc>
                  <a:txBody>
                    <a:bodyPr/>
                    <a:lstStyle/>
                    <a:p>
                      <a:r>
                        <a:rPr lang="en-US" dirty="0"/>
                        <a:t>34</a:t>
                      </a:r>
                    </a:p>
                  </a:txBody>
                  <a:tcPr/>
                </a:tc>
                <a:extLst>
                  <a:ext uri="{0D108BD9-81ED-4DB2-BD59-A6C34878D82A}">
                    <a16:rowId xmlns:a16="http://schemas.microsoft.com/office/drawing/2014/main" val="309006185"/>
                  </a:ext>
                </a:extLst>
              </a:tr>
            </a:tbl>
          </a:graphicData>
        </a:graphic>
      </p:graphicFrame>
    </p:spTree>
    <p:extLst>
      <p:ext uri="{BB962C8B-B14F-4D97-AF65-F5344CB8AC3E}">
        <p14:creationId xmlns:p14="http://schemas.microsoft.com/office/powerpoint/2010/main" val="1918212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265745" y="-2799"/>
            <a:ext cx="8612510" cy="936104"/>
          </a:xfrm>
        </p:spPr>
        <p:txBody>
          <a:bodyPr/>
          <a:lstStyle/>
          <a:p>
            <a:pPr eaLnBrk="1" hangingPunct="1"/>
            <a:r>
              <a:rPr lang="en-CA" altLang="en-US" sz="3600" dirty="0"/>
              <a:t>Current </a:t>
            </a:r>
            <a:r>
              <a:rPr lang="en-CA" altLang="en-US" sz="3600" dirty="0" err="1"/>
              <a:t>Nendica</a:t>
            </a:r>
            <a:r>
              <a:rPr lang="en-CA" altLang="en-US" sz="3600" dirty="0"/>
              <a:t> Activity</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207962" y="764704"/>
            <a:ext cx="8229600" cy="5976664"/>
          </a:xfrm>
        </p:spPr>
        <p:txBody>
          <a:bodyPr/>
          <a:lstStyle/>
          <a:p>
            <a:pPr>
              <a:tabLst>
                <a:tab pos="7772400" algn="l"/>
              </a:tabLst>
            </a:pPr>
            <a:r>
              <a:rPr lang="en-US" altLang="en-US" sz="2000" dirty="0"/>
              <a:t>Study Item: “Cut-Through Forwarding in Bridges and Bridged Networks”</a:t>
            </a:r>
            <a:endParaRPr lang="en-US" altLang="en-US" sz="1800" dirty="0"/>
          </a:p>
          <a:p>
            <a:pPr>
              <a:tabLst>
                <a:tab pos="7772400" algn="l"/>
              </a:tabLst>
            </a:pPr>
            <a:r>
              <a:rPr lang="en-US" altLang="en-US" sz="2000" dirty="0"/>
              <a:t>Study Item: “Evolved Link Layer Architecture [ELLA]”</a:t>
            </a:r>
          </a:p>
          <a:p>
            <a:pPr>
              <a:tabLst>
                <a:tab pos="7772400" algn="l"/>
              </a:tabLst>
            </a:pPr>
            <a:r>
              <a:rPr lang="en-US" altLang="en-US" sz="2000" dirty="0"/>
              <a:t>New 802.1 Topics</a:t>
            </a:r>
          </a:p>
          <a:p>
            <a:pPr lvl="1">
              <a:tabLst>
                <a:tab pos="7772400" algn="l"/>
              </a:tabLst>
            </a:pPr>
            <a:r>
              <a:rPr lang="en-US" altLang="en-US" sz="1800" dirty="0"/>
              <a:t>ICAID renewal proposal says “Topics concerning higher-layer applications related to new standards development in the IEEE 802.1 Working Group are also specifically expected and encouraged.”</a:t>
            </a:r>
          </a:p>
          <a:p>
            <a:pPr lvl="1">
              <a:tabLst>
                <a:tab pos="7772400" algn="l"/>
              </a:tabLst>
            </a:pPr>
            <a:r>
              <a:rPr lang="en-US" altLang="en-US" sz="1800" dirty="0"/>
              <a:t>on July 20, 2021, the IEEE 802.1 WG Chair notified the 802.1 WG Opening Plenary Meeting of</a:t>
            </a:r>
          </a:p>
          <a:p>
            <a:pPr lvl="2">
              <a:tabLst>
                <a:tab pos="7772400" algn="l"/>
              </a:tabLst>
            </a:pPr>
            <a:r>
              <a:rPr lang="en-US" altLang="en-US" sz="1600" dirty="0"/>
              <a:t>“Migration towards vetting all new work in </a:t>
            </a:r>
            <a:r>
              <a:rPr lang="en-US" altLang="en-US" sz="1600" dirty="0" err="1"/>
              <a:t>Nendica</a:t>
            </a:r>
            <a:r>
              <a:rPr lang="en-US" altLang="en-US" sz="1600" dirty="0"/>
              <a:t>”</a:t>
            </a:r>
          </a:p>
          <a:p>
            <a:pPr lvl="2">
              <a:tabLst>
                <a:tab pos="7772400" algn="l"/>
              </a:tabLst>
            </a:pPr>
            <a:r>
              <a:rPr lang="en-US" altLang="en-US" sz="1600" dirty="0"/>
              <a:t>“Strong proposals can be directed to the TG/WG to initiate a PAR; Proposals needing more consensus can be further developed.”</a:t>
            </a:r>
          </a:p>
          <a:p>
            <a:pPr lvl="1">
              <a:tabLst>
                <a:tab pos="7772400" algn="l"/>
              </a:tabLst>
            </a:pPr>
            <a:r>
              <a:rPr lang="en-US" altLang="en-US" sz="1800" dirty="0"/>
              <a:t>Current thinking is that either of two approaches could be used:</a:t>
            </a:r>
          </a:p>
          <a:p>
            <a:pPr lvl="2">
              <a:tabLst>
                <a:tab pos="7772400" algn="l"/>
              </a:tabLst>
            </a:pPr>
            <a:r>
              <a:rPr lang="en-US" altLang="en-US" sz="1600" dirty="0"/>
              <a:t>Individuals may bring topics to WG or TGs and argue that it has been vetted in </a:t>
            </a:r>
            <a:r>
              <a:rPr lang="en-US" altLang="en-US" sz="1600" dirty="0" err="1"/>
              <a:t>Nendica</a:t>
            </a:r>
            <a:endParaRPr lang="en-US" altLang="en-US" sz="1600" dirty="0"/>
          </a:p>
          <a:p>
            <a:pPr lvl="2">
              <a:tabLst>
                <a:tab pos="7772400" algn="l"/>
              </a:tabLst>
            </a:pPr>
            <a:r>
              <a:rPr lang="en-US" altLang="en-US" sz="1600" dirty="0" err="1"/>
              <a:t>Nendica</a:t>
            </a:r>
            <a:r>
              <a:rPr lang="en-US" altLang="en-US" sz="1600" dirty="0"/>
              <a:t> may report to WG or TG that it has completed vetting on a topic and anticipates that further progress should be considered in WG or TG </a:t>
            </a:r>
          </a:p>
          <a:p>
            <a:pPr lvl="1">
              <a:tabLst>
                <a:tab pos="7772400" algn="l"/>
              </a:tabLst>
            </a:pPr>
            <a:r>
              <a:rPr lang="en-US" altLang="en-US" sz="1800" dirty="0"/>
              <a:t>Current thinking is that </a:t>
            </a:r>
            <a:r>
              <a:rPr lang="en-US" altLang="en-US" sz="1800" dirty="0" err="1"/>
              <a:t>Nendica</a:t>
            </a:r>
            <a:r>
              <a:rPr lang="en-US" altLang="en-US" sz="1800" dirty="0"/>
              <a:t> could progress discussions on PAR and CSD content but not draft a full PAR </a:t>
            </a:r>
          </a:p>
          <a:p>
            <a:pPr lvl="2">
              <a:tabLst>
                <a:tab pos="7772400" algn="l"/>
              </a:tabLst>
            </a:pPr>
            <a:r>
              <a:rPr lang="en-US" altLang="en-US" sz="1600" dirty="0" err="1"/>
              <a:t>Nendica</a:t>
            </a:r>
            <a:r>
              <a:rPr lang="en-US" altLang="en-US" sz="1600" dirty="0"/>
              <a:t> prefers to help accelerate rather than hinder progress</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8</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4163084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CTF</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196752"/>
            <a:ext cx="8229600" cy="5587156"/>
          </a:xfrm>
        </p:spPr>
        <p:txBody>
          <a:bodyPr/>
          <a:lstStyle/>
          <a:p>
            <a:pPr>
              <a:tabLst>
                <a:tab pos="7772400" algn="l"/>
              </a:tabLst>
            </a:pPr>
            <a:r>
              <a:rPr lang="en-US" altLang="en-US" sz="1800" dirty="0"/>
              <a:t>Study Item: “Cut-Through Forwarding in Bridges and Bridged Networks”</a:t>
            </a:r>
            <a:endParaRPr lang="en-US" altLang="en-US" sz="1600" dirty="0"/>
          </a:p>
          <a:p>
            <a:pPr lvl="1">
              <a:tabLst>
                <a:tab pos="7772400" algn="l"/>
              </a:tabLst>
            </a:pPr>
            <a:r>
              <a:rPr lang="en-US" altLang="en-US" sz="1600" dirty="0"/>
              <a:t>Initiated March 2021</a:t>
            </a:r>
          </a:p>
          <a:p>
            <a:pPr>
              <a:tabLst>
                <a:tab pos="7772400" algn="l"/>
              </a:tabLst>
            </a:pPr>
            <a:r>
              <a:rPr lang="en-US" altLang="en-US" sz="1800" dirty="0"/>
              <a:t>Tentative goals</a:t>
            </a:r>
          </a:p>
          <a:p>
            <a:pPr lvl="1">
              <a:tabLst>
                <a:tab pos="7772400" algn="l"/>
              </a:tabLst>
            </a:pPr>
            <a:r>
              <a:rPr lang="en-US" altLang="en-US" sz="1600" dirty="0">
                <a:solidFill>
                  <a:schemeClr val="bg1">
                    <a:lumMod val="75000"/>
                  </a:schemeClr>
                </a:solidFill>
              </a:rPr>
              <a:t>Develop IEEE 802 Plenary tutorial on Cut-Through Forwarding (CTF)</a:t>
            </a:r>
          </a:p>
          <a:p>
            <a:pPr lvl="1">
              <a:tabLst>
                <a:tab pos="7772400" algn="l"/>
              </a:tabLst>
            </a:pPr>
            <a:r>
              <a:rPr lang="en-US" altLang="en-US" sz="1600" dirty="0">
                <a:solidFill>
                  <a:schemeClr val="bg1">
                    <a:lumMod val="75000"/>
                  </a:schemeClr>
                </a:solidFill>
              </a:rPr>
              <a:t>Identify and analyze relevant technical elements in IEEE Std 802.3</a:t>
            </a:r>
          </a:p>
          <a:p>
            <a:pPr lvl="1">
              <a:tabLst>
                <a:tab pos="7772400" algn="l"/>
              </a:tabLst>
            </a:pPr>
            <a:r>
              <a:rPr lang="en-US" altLang="en-US" sz="1600" dirty="0"/>
              <a:t>Discuss administrative and technical aspects of potential lower layer modelling across IEEE 802.3 and IEEE 802.1 with support for CTF</a:t>
            </a:r>
          </a:p>
          <a:p>
            <a:pPr lvl="1">
              <a:tabLst>
                <a:tab pos="7772400" algn="l"/>
              </a:tabLst>
            </a:pPr>
            <a:r>
              <a:rPr lang="en-US" altLang="en-US" sz="1600" dirty="0"/>
              <a:t>Discuss contributions with input for PAR&amp;CSD of a potential IEEE 802.1 project for standardizing CTF (standalone standard):</a:t>
            </a:r>
          </a:p>
          <a:p>
            <a:pPr lvl="2">
              <a:tabLst>
                <a:tab pos="7772400" algn="l"/>
              </a:tabLst>
            </a:pPr>
            <a:r>
              <a:rPr lang="en-US" altLang="en-US" sz="1400" dirty="0"/>
              <a:t>With support for </a:t>
            </a:r>
            <a:r>
              <a:rPr lang="en-US" altLang="en-US" sz="1400" i="1" dirty="0"/>
              <a:t>IEEE 802.3 compatible real implementations</a:t>
            </a:r>
          </a:p>
          <a:p>
            <a:pPr lvl="2">
              <a:tabLst>
                <a:tab pos="7772400" algn="l"/>
              </a:tabLst>
            </a:pPr>
            <a:r>
              <a:rPr lang="en-US" altLang="en-US" sz="1400" dirty="0"/>
              <a:t>Incorporate lower layer model with support for CTF, if such a model becomes available during such a project.</a:t>
            </a:r>
          </a:p>
          <a:p>
            <a:pPr>
              <a:tabLst>
                <a:tab pos="7772400" algn="l"/>
              </a:tabLst>
            </a:pPr>
            <a:r>
              <a:rPr lang="en-US" altLang="en-US" sz="1800" dirty="0"/>
              <a:t>Consensus building</a:t>
            </a:r>
          </a:p>
          <a:p>
            <a:pPr lvl="1">
              <a:tabLst>
                <a:tab pos="7772400" algn="l"/>
              </a:tabLst>
            </a:pPr>
            <a:r>
              <a:rPr lang="en-US" altLang="en-US" sz="1600" dirty="0" err="1"/>
              <a:t>Nendica</a:t>
            </a:r>
            <a:r>
              <a:rPr lang="en-US" altLang="en-US" sz="1600" dirty="0"/>
              <a:t> consensus is that further discussion should be brought to the 802.1 WG or a Task Group.</a:t>
            </a:r>
            <a:endParaRPr lang="en-US" altLang="en-US" sz="1600" dirty="0">
              <a:highlight>
                <a:srgbClr val="FFFF00"/>
              </a:highlight>
            </a:endParaRPr>
          </a:p>
          <a:p>
            <a:pPr>
              <a:tabLst>
                <a:tab pos="7772400" algn="l"/>
              </a:tabLst>
            </a:pPr>
            <a:r>
              <a:rPr lang="en-US" altLang="en-US" sz="1800" dirty="0"/>
              <a:t>Planned Presentations (tentative dates)</a:t>
            </a:r>
          </a:p>
          <a:p>
            <a:pPr lvl="1">
              <a:tabLst>
                <a:tab pos="7772400" algn="l"/>
              </a:tabLst>
            </a:pPr>
            <a:r>
              <a:rPr lang="en-US" altLang="en-US" sz="1600" dirty="0"/>
              <a:t>23 Sept, IEEE WG 802.1: </a:t>
            </a:r>
            <a:r>
              <a:rPr lang="en-US" sz="1600" dirty="0"/>
              <a:t>CTF forwarding timing in Industrial Automation</a:t>
            </a:r>
          </a:p>
          <a:p>
            <a:pPr lvl="1">
              <a:tabLst>
                <a:tab pos="7772400" algn="l"/>
              </a:tabLst>
            </a:pPr>
            <a:r>
              <a:rPr lang="en-US" altLang="en-US" sz="1600" dirty="0"/>
              <a:t>24 Sept, IEEE WG 802.1: On CTF</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9</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33086996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51</TotalTime>
  <Words>1507</Words>
  <Application>Microsoft Macintosh PowerPoint</Application>
  <PresentationFormat>On-screen Show (4:3)</PresentationFormat>
  <Paragraphs>179</Paragraphs>
  <Slides>12</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Georgia</vt:lpstr>
      <vt:lpstr>Helvetica Neue</vt:lpstr>
      <vt:lpstr>Trebuchet MS</vt:lpstr>
      <vt:lpstr>Wingdings 2</vt:lpstr>
      <vt:lpstr>Urban</vt:lpstr>
      <vt:lpstr>IEEE 802 “Network Enhancements for the Next Decade” Industry Connections Activity (Nendica): Status</vt:lpstr>
      <vt:lpstr>ICA Overview</vt:lpstr>
      <vt:lpstr>Nendica History</vt:lpstr>
      <vt:lpstr>Nendica “Motivation and Goal”</vt:lpstr>
      <vt:lpstr>Nendica Overview</vt:lpstr>
      <vt:lpstr>Published Nendica Reports</vt:lpstr>
      <vt:lpstr>Nendica Meetings</vt:lpstr>
      <vt:lpstr>Current Nendica Activity</vt:lpstr>
      <vt:lpstr>CTF</vt:lpstr>
      <vt:lpstr>ELLA</vt:lpstr>
      <vt:lpstr>New 802.1 Topic: PFC Headroom</vt:lpstr>
      <vt:lpstr>New 802.1 Topic: Pulsed Queues</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Roger Marks</cp:lastModifiedBy>
  <cp:revision>448</cp:revision>
  <cp:lastPrinted>2021-07-12T18:58:17Z</cp:lastPrinted>
  <dcterms:created xsi:type="dcterms:W3CDTF">2013-11-15T16:17:16Z</dcterms:created>
  <dcterms:modified xsi:type="dcterms:W3CDTF">2021-09-15T14:45:28Z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