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72" autoAdjust="0"/>
    <p:restoredTop sz="94645"/>
  </p:normalViewPr>
  <p:slideViewPr>
    <p:cSldViewPr snapToGrid="0">
      <p:cViewPr varScale="1">
        <p:scale>
          <a:sx n="400" d="100"/>
          <a:sy n="400" d="100"/>
        </p:scale>
        <p:origin x="5776" y="1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7/15/21</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7/15/21</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500" dirty="0"/>
              <a:t>IC17-001  		</a:t>
            </a:r>
            <a:br>
              <a:rPr lang="en-US" altLang="en-US" dirty="0"/>
            </a:br>
            <a:r>
              <a:rPr lang="en-US" altLang="en-US" sz="1800" dirty="0"/>
              <a:t>IEEE 802 Network Enhancements for the Next Decade Industry connections Activity (</a:t>
            </a:r>
            <a:r>
              <a:rPr lang="en-US" altLang="en-US" sz="1800" cap="none" dirty="0" err="1"/>
              <a:t>Nendica</a:t>
            </a:r>
            <a:r>
              <a:rPr lang="en-US" altLang="en-US" sz="1800" dirty="0"/>
              <a:t>)</a:t>
            </a:r>
            <a:br>
              <a:rPr lang="en-US" altLang="en-US" dirty="0"/>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 20 July 2021</a:t>
            </a:r>
            <a:endParaRPr lang="en-US" altLang="en-US" b="0" dirty="0">
              <a:solidFill>
                <a:srgbClr val="FF0000"/>
              </a:solidFill>
            </a:endParaRPr>
          </a:p>
        </p:txBody>
      </p:sp>
      <p:sp>
        <p:nvSpPr>
          <p:cNvPr id="19459" name="Rectangle 15"/>
          <p:cNvSpPr>
            <a:spLocks noGrp="1" noChangeArrowheads="1"/>
          </p:cNvSpPr>
          <p:nvPr>
            <p:ph idx="1"/>
          </p:nvPr>
        </p:nvSpPr>
        <p:spPr>
          <a:xfrm>
            <a:off x="342900" y="1198486"/>
            <a:ext cx="6172200" cy="336504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a:t>
            </a:r>
            <a:r>
              <a:rPr lang="en-US" altLang="en-US" b="0" dirty="0">
                <a:solidFill>
                  <a:schemeClr val="accent6"/>
                </a:solidFill>
              </a:rPr>
              <a:t>Roger Marks, </a:t>
            </a:r>
            <a:r>
              <a:rPr lang="en-US" altLang="en-US" b="0" dirty="0" err="1">
                <a:solidFill>
                  <a:schemeClr val="accent6"/>
                </a:solidFill>
              </a:rPr>
              <a:t>EthAirNet</a:t>
            </a:r>
            <a:r>
              <a:rPr lang="en-US" altLang="en-US" b="0" dirty="0">
                <a:solidFill>
                  <a:schemeClr val="accent6"/>
                </a:solidFill>
              </a:rPr>
              <a:t> Associates; Huawei</a:t>
            </a:r>
          </a:p>
          <a:p>
            <a:pPr marL="171450" indent="-171450" eaLnBrk="1" hangingPunct="1">
              <a:buClr>
                <a:srgbClr val="00B5E2"/>
              </a:buClr>
              <a:buFont typeface="Wingdings" panose="05000000000000000000" pitchFamily="2" charset="2"/>
              <a:buChar char="q"/>
            </a:pPr>
            <a:r>
              <a:rPr lang="en-US" altLang="en-US" b="1" dirty="0"/>
              <a:t>Participants</a:t>
            </a:r>
            <a:r>
              <a:rPr lang="en-US" altLang="en-US" dirty="0"/>
              <a:t>: How many? (Optional list of names)</a:t>
            </a:r>
            <a:r>
              <a:rPr lang="en-US" altLang="en-US" dirty="0">
                <a:solidFill>
                  <a:srgbClr val="FF0000"/>
                </a:solidFill>
              </a:rPr>
              <a:t>  </a:t>
            </a:r>
            <a:r>
              <a:rPr lang="en-US" altLang="en-US" b="0" dirty="0">
                <a:solidFill>
                  <a:srgbClr val="FF0000"/>
                </a:solidFill>
              </a:rPr>
              <a:t>varies by meeting, recently ~15</a:t>
            </a:r>
            <a:endParaRPr lang="en-US" altLang="en-US" b="0" dirty="0"/>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403225" lvl="1" indent="-171450">
              <a:buClr>
                <a:srgbClr val="00B5E2"/>
              </a:buClr>
              <a:buFont typeface="Arial" panose="020B0604020202020204" pitchFamily="34" charset="0"/>
              <a:buChar char="•"/>
            </a:pPr>
            <a:r>
              <a:rPr lang="en-US" altLang="en-US" dirty="0"/>
              <a:t>IEEE 802 Policies &amp; Procedures</a:t>
            </a:r>
          </a:p>
          <a:p>
            <a:pPr marL="403225" lvl="1" indent="-171450">
              <a:buClr>
                <a:srgbClr val="00B5E2"/>
              </a:buClr>
              <a:buFont typeface="Arial" panose="020B0604020202020204" pitchFamily="34" charset="0"/>
              <a:buChar char="•"/>
            </a:pPr>
            <a:r>
              <a:rPr lang="en-US" altLang="en-US" dirty="0"/>
              <a:t>IEEE 802 LMSC Operations Manual</a:t>
            </a:r>
          </a:p>
          <a:p>
            <a:pPr marL="403225" lvl="1" indent="-171450">
              <a:buClr>
                <a:srgbClr val="00B5E2"/>
              </a:buClr>
              <a:buFont typeface="Arial" panose="020B0604020202020204" pitchFamily="34" charset="0"/>
              <a:buChar char="•"/>
            </a:pPr>
            <a:r>
              <a:rPr lang="en-US" altLang="en-US" dirty="0"/>
              <a:t>IEEE 802 Working Group Policies &amp; Procedures</a:t>
            </a:r>
          </a:p>
          <a:p>
            <a:pPr marL="403225" lvl="1" indent="-171450">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marL="403225" lvl="1" indent="-171450">
              <a:buClr>
                <a:srgbClr val="00B5E2"/>
              </a:buClr>
              <a:buFont typeface="Arial" panose="020B0604020202020204" pitchFamily="34" charset="0"/>
              <a:buChar char="•"/>
            </a:pPr>
            <a:r>
              <a:rPr lang="en-US" altLang="en-US" dirty="0"/>
              <a:t>&lt;https://1.ieee802.org/802-nendica/ieee-802-nendica-procedures&gt;</a:t>
            </a:r>
          </a:p>
          <a:p>
            <a:pPr marL="171450" indent="-171450" eaLnBrk="1" hangingPunct="1">
              <a:buClr>
                <a:srgbClr val="00B5E2"/>
              </a:buClr>
              <a:buFont typeface="Wingdings" panose="05000000000000000000" pitchFamily="2" charset="2"/>
              <a:buChar char="q"/>
            </a:pPr>
            <a:endParaRPr lang="en-US" altLang="en-US" dirty="0"/>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t> </a:t>
            </a:r>
            <a:r>
              <a:rPr lang="en-US" altLang="en-US" dirty="0"/>
              <a:t>(This section will be prepopulated by the Industry Connections Administrator.)</a:t>
            </a:r>
          </a:p>
          <a:p>
            <a:pPr marL="310754" lvl="2" indent="-228600">
              <a:buClrTx/>
              <a:buAutoNum type="arabicPeriod"/>
            </a:pPr>
            <a:r>
              <a:rPr lang="en-US" dirty="0"/>
              <a:t>Records of the meetings, including minutes and supporting presentations. </a:t>
            </a:r>
          </a:p>
          <a:p>
            <a:pPr marL="310754" lvl="2" indent="-228600">
              <a:buClrTx/>
              <a:buAutoNum type="arabicPeriod"/>
            </a:pPr>
            <a:r>
              <a:rPr 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701176"/>
          </a:xfrm>
        </p:spPr>
        <p:txBody>
          <a:bodyPr>
            <a:normAutofit/>
          </a:bodyPr>
          <a:lstStyle/>
          <a:p>
            <a:r>
              <a:rPr lang="en-US" altLang="en-US" sz="1500" dirty="0"/>
              <a:t>IC17-001  		</a:t>
            </a:r>
            <a:br>
              <a:rPr lang="en-US" altLang="en-US" dirty="0"/>
            </a:br>
            <a:r>
              <a:rPr lang="en-US" altLang="en-US" sz="1600" dirty="0"/>
              <a:t>IEEE 802 Network Enhancements for the Next Decade</a:t>
            </a:r>
            <a:br>
              <a:rPr lang="en-US" altLang="en-US" sz="1600" dirty="0"/>
            </a:br>
            <a:r>
              <a:rPr lang="en-US" altLang="en-US" sz="1600" dirty="0"/>
              <a:t>Industry connections Activity (</a:t>
            </a:r>
            <a:r>
              <a:rPr lang="en-US" altLang="en-US" sz="1600" cap="none" dirty="0" err="1"/>
              <a:t>Nendica</a:t>
            </a:r>
            <a:r>
              <a:rPr lang="en-US" altLang="en-US" sz="1600" dirty="0"/>
              <a:t>)</a:t>
            </a:r>
            <a:endParaRPr lang="en-US" altLang="en-US" sz="1600" b="0" dirty="0">
              <a:solidFill>
                <a:srgbClr val="FF0000"/>
              </a:solidFill>
            </a:endParaRPr>
          </a:p>
        </p:txBody>
      </p:sp>
      <p:sp>
        <p:nvSpPr>
          <p:cNvPr id="20483" name="Rectangle 15"/>
          <p:cNvSpPr>
            <a:spLocks noGrp="1" noChangeArrowheads="1"/>
          </p:cNvSpPr>
          <p:nvPr>
            <p:ph idx="1"/>
          </p:nvPr>
        </p:nvSpPr>
        <p:spPr>
          <a:xfrm>
            <a:off x="342900" y="1244600"/>
            <a:ext cx="6172200" cy="3387725"/>
          </a:xfrm>
        </p:spPr>
        <p:txBody>
          <a:bodyPr>
            <a:normAutofit lnSpcReduction="10000"/>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0" lvl="1" indent="0">
              <a:lnSpc>
                <a:spcPct val="100000"/>
              </a:lnSpc>
            </a:pPr>
            <a:r>
              <a:rPr lang="en-US" altLang="en-US" sz="1050" dirty="0"/>
              <a:t>List the status and target completion date for each deliverable (see previous bullet) and provide percentage of completion.</a:t>
            </a:r>
          </a:p>
          <a:p>
            <a:pPr marL="171450" lvl="1" indent="-171450">
              <a:buFont typeface="Arial" panose="020B0604020202020204" pitchFamily="34" charset="0"/>
              <a:buChar char="•"/>
            </a:pPr>
            <a:r>
              <a:rPr lang="en-US" altLang="en-US" dirty="0"/>
              <a:t>Records of the meetings, including minutes and supporting presentations. </a:t>
            </a:r>
            <a:r>
              <a:rPr lang="en-US" altLang="en-US" dirty="0">
                <a:solidFill>
                  <a:schemeClr val="accent6"/>
                </a:solidFill>
              </a:rPr>
              <a:t>- 100% complete</a:t>
            </a:r>
          </a:p>
          <a:p>
            <a:pPr marL="171450" lvl="1" indent="-171450">
              <a:buFont typeface="Arial" panose="020B0604020202020204" pitchFamily="34" charset="0"/>
              <a:buChar char="•"/>
            </a:pPr>
            <a:r>
              <a:rPr lang="en-US" alt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a:t>
            </a:r>
            <a:r>
              <a:rPr lang="en-US" altLang="en-US" dirty="0">
                <a:solidFill>
                  <a:schemeClr val="accent6"/>
                </a:solidFill>
              </a:rPr>
              <a:t> - 100% complete, but with future reports anticipated</a:t>
            </a:r>
          </a:p>
          <a:p>
            <a:pPr marL="253604" lvl="2" indent="-171450">
              <a:buFont typeface="Arial" panose="020B0604020202020204" pitchFamily="34" charset="0"/>
              <a:buChar char="•"/>
            </a:pPr>
            <a:r>
              <a:rPr lang="en-US" altLang="en-US" dirty="0">
                <a:solidFill>
                  <a:schemeClr val="accent6"/>
                </a:solidFill>
              </a:rPr>
              <a:t>Completed reports: </a:t>
            </a:r>
          </a:p>
          <a:p>
            <a:pPr marL="383382" lvl="3" indent="-171450">
              <a:buFont typeface="Arial" panose="020B0604020202020204" pitchFamily="34" charset="0"/>
              <a:buChar char="•"/>
            </a:pPr>
            <a:r>
              <a:rPr lang="en-US" altLang="en-US" dirty="0">
                <a:solidFill>
                  <a:schemeClr val="accent6"/>
                </a:solidFill>
              </a:rPr>
              <a:t>IEEE 802 </a:t>
            </a:r>
            <a:r>
              <a:rPr lang="en-US" altLang="en-US" dirty="0" err="1">
                <a:solidFill>
                  <a:schemeClr val="accent6"/>
                </a:solidFill>
              </a:rPr>
              <a:t>Nendica</a:t>
            </a:r>
            <a:r>
              <a:rPr lang="en-US" altLang="en-US" dirty="0">
                <a:solidFill>
                  <a:schemeClr val="accent6"/>
                </a:solidFill>
              </a:rPr>
              <a:t> Report: The Lossless Network for Data Centers (ISBN 978‐1‐5044‐5102‐4) (August 2018)</a:t>
            </a:r>
          </a:p>
          <a:p>
            <a:pPr marL="383382" lvl="3" indent="-171450">
              <a:buFont typeface="Arial" panose="020B0604020202020204" pitchFamily="34" charset="0"/>
              <a:buChar char="•"/>
            </a:pPr>
            <a:r>
              <a:rPr lang="en-US" altLang="en-US" dirty="0">
                <a:solidFill>
                  <a:schemeClr val="accent6"/>
                </a:solidFill>
              </a:rPr>
              <a:t>IEEE 802 </a:t>
            </a:r>
            <a:r>
              <a:rPr lang="en-US" altLang="en-US" dirty="0" err="1">
                <a:solidFill>
                  <a:schemeClr val="accent6"/>
                </a:solidFill>
              </a:rPr>
              <a:t>Nendica</a:t>
            </a:r>
            <a:r>
              <a:rPr lang="en-US" altLang="en-US" dirty="0">
                <a:solidFill>
                  <a:schemeClr val="accent6"/>
                </a:solidFill>
              </a:rPr>
              <a:t> Report: Flexible Factory IoT — Use Cases and Communication Requirements for Wired and Wireless Bridged Networks (ISBN 978-1-5044-6229-7) (April 2020)</a:t>
            </a:r>
          </a:p>
          <a:p>
            <a:pPr marL="383382" lvl="3" indent="-171450">
              <a:buFont typeface="Arial" panose="020B0604020202020204" pitchFamily="34" charset="0"/>
              <a:buChar char="•"/>
            </a:pPr>
            <a:r>
              <a:rPr lang="en-US" altLang="en-US" dirty="0">
                <a:solidFill>
                  <a:schemeClr val="accent6"/>
                </a:solidFill>
              </a:rPr>
              <a:t>Intelligent Lossless Data Center Networks (ISBN:978-1-5044-7741-3) (June 2021)</a:t>
            </a:r>
          </a:p>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t>Accomplishments beyond the expected deliverables</a:t>
            </a:r>
          </a:p>
          <a:p>
            <a:pPr marL="253604" lvl="2" indent="-171450">
              <a:buClr>
                <a:srgbClr val="00B5E2"/>
              </a:buClr>
              <a:buFont typeface="Arial" panose="020B0604020202020204" pitchFamily="34" charset="0"/>
              <a:buChar char="•"/>
            </a:pPr>
            <a:r>
              <a:rPr lang="en-US" altLang="en-US" dirty="0">
                <a:solidFill>
                  <a:schemeClr val="accent6"/>
                </a:solidFill>
              </a:rPr>
              <a:t>Incubating new work in Study Items, including Cut-Through Forwarding Study Item</a:t>
            </a:r>
          </a:p>
          <a:p>
            <a:pPr marL="383382" lvl="3" indent="-171450">
              <a:buClr>
                <a:srgbClr val="00B5E2"/>
              </a:buClr>
              <a:buFont typeface="Arial" panose="020B0604020202020204" pitchFamily="34" charset="0"/>
              <a:buChar char="•"/>
            </a:pPr>
            <a:r>
              <a:rPr lang="en-US" altLang="en-US" dirty="0">
                <a:solidFill>
                  <a:schemeClr val="accent6"/>
                </a:solidFill>
              </a:rPr>
              <a:t>Subject of IEEE 802 tutorial, 2021-07-07 (over 130 attendees)</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chemeClr val="accent6"/>
                </a:solidFill>
              </a:rPr>
              <a:t>Schedule of upcoming meetings expected weekly, Thursdays, 09:00-11:00 ET</a:t>
            </a:r>
          </a:p>
          <a:p>
            <a:pPr marL="171450" indent="-171450">
              <a:buClr>
                <a:srgbClr val="00B5E2"/>
              </a:buClr>
              <a:buFont typeface="Wingdings" panose="05000000000000000000" pitchFamily="2" charset="2"/>
              <a:buChar char="q"/>
            </a:pPr>
            <a:r>
              <a:rPr lang="en-US" altLang="en-US" dirty="0"/>
              <a:t>Issues: </a:t>
            </a:r>
            <a:r>
              <a:rPr lang="en-US" altLang="en-US" b="0" dirty="0"/>
              <a:t>Any major issues to be addressed; Any areas where the IEEE-SA Industry Connections Committee (</a:t>
            </a:r>
            <a:r>
              <a:rPr lang="en-US" altLang="en-US" b="0" dirty="0" err="1"/>
              <a:t>ICCom</a:t>
            </a:r>
            <a:r>
              <a:rPr lang="en-US" altLang="en-US" b="0" dirty="0"/>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324</TotalTime>
  <Words>411</Words>
  <Application>Microsoft Macintosh PowerPoint</Application>
  <PresentationFormat>Custom</PresentationFormat>
  <Paragraphs>30</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20 July 2021</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15</cp:revision>
  <cp:lastPrinted>2019-10-04T14:43:47Z</cp:lastPrinted>
  <dcterms:created xsi:type="dcterms:W3CDTF">2019-10-22T15:50:24Z</dcterms:created>
  <dcterms:modified xsi:type="dcterms:W3CDTF">2021-07-15T17:05:57Z</dcterms:modified>
</cp:coreProperties>
</file>