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5"/>
  </p:notesMasterIdLst>
  <p:handoutMasterIdLst>
    <p:handoutMasterId r:id="rId6"/>
  </p:handoutMasterIdLst>
  <p:sldIdLst>
    <p:sldId id="401" r:id="rId3"/>
    <p:sldId id="402" r:id="rId4"/>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7" autoAdjust="0"/>
    <p:restoredTop sz="94645"/>
  </p:normalViewPr>
  <p:slideViewPr>
    <p:cSldViewPr snapToGrid="0">
      <p:cViewPr varScale="1">
        <p:scale>
          <a:sx n="165" d="100"/>
          <a:sy n="165" d="100"/>
        </p:scale>
        <p:origin x="1536" y="184"/>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5/5/21</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5/5/21</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371475"/>
          </a:xfrm>
        </p:spPr>
        <p:txBody>
          <a:bodyPr>
            <a:normAutofit fontScale="90000"/>
          </a:bodyPr>
          <a:lstStyle/>
          <a:p>
            <a:r>
              <a:rPr lang="en-US" altLang="en-US" sz="1500" dirty="0"/>
              <a:t>IC17-001  		</a:t>
            </a:r>
            <a:br>
              <a:rPr lang="en-US" altLang="en-US" dirty="0"/>
            </a:br>
            <a:r>
              <a:rPr lang="en-US" altLang="en-US" sz="1800" dirty="0"/>
              <a:t>IEEE 802 Network Enhancements for the Next Decade Industry connections Activity (</a:t>
            </a:r>
            <a:r>
              <a:rPr lang="en-US" altLang="en-US" sz="1800" cap="none" dirty="0" err="1"/>
              <a:t>Nendica</a:t>
            </a:r>
            <a:r>
              <a:rPr lang="en-US" altLang="en-US" sz="1800" dirty="0"/>
              <a:t>)</a:t>
            </a:r>
            <a:br>
              <a:rPr lang="en-US" altLang="en-US" dirty="0"/>
            </a:br>
            <a:r>
              <a:rPr lang="en-US" altLang="en-US" sz="1500" dirty="0"/>
              <a:t>Type: </a:t>
            </a:r>
            <a:r>
              <a:rPr lang="en-US" altLang="en-US" sz="1500" b="0" dirty="0">
                <a:solidFill>
                  <a:srgbClr val="FF0000"/>
                </a:solidFill>
              </a:rPr>
              <a:t>Individual</a:t>
            </a:r>
            <a:r>
              <a:rPr lang="en-US" altLang="en-US" sz="1500" dirty="0">
                <a:solidFill>
                  <a:srgbClr val="FF0000"/>
                </a:solidFill>
              </a:rPr>
              <a:t>  </a:t>
            </a:r>
            <a:r>
              <a:rPr lang="en-US" altLang="en-US" sz="1500" dirty="0"/>
              <a:t>Report Date:</a:t>
            </a:r>
            <a:r>
              <a:rPr lang="en-US" altLang="en-US" sz="1500" dirty="0">
                <a:highlight>
                  <a:srgbClr val="FFFF00"/>
                </a:highlight>
              </a:rPr>
              <a:t> XX JULY</a:t>
            </a:r>
            <a:r>
              <a:rPr lang="en-US" altLang="en-US" sz="1500" dirty="0"/>
              <a:t> 2021</a:t>
            </a:r>
            <a:endParaRPr lang="en-US" altLang="en-US" b="0" dirty="0">
              <a:solidFill>
                <a:srgbClr val="FF0000"/>
              </a:solidFill>
            </a:endParaRPr>
          </a:p>
        </p:txBody>
      </p:sp>
      <p:sp>
        <p:nvSpPr>
          <p:cNvPr id="19459" name="Rectangle 15"/>
          <p:cNvSpPr>
            <a:spLocks noGrp="1" noChangeArrowheads="1"/>
          </p:cNvSpPr>
          <p:nvPr>
            <p:ph idx="1"/>
          </p:nvPr>
        </p:nvSpPr>
        <p:spPr>
          <a:xfrm>
            <a:off x="342900" y="1198486"/>
            <a:ext cx="6172200" cy="336504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t>Chair</a:t>
            </a:r>
            <a:r>
              <a:rPr lang="en-US" altLang="en-US" dirty="0"/>
              <a:t>: Roger Marks, </a:t>
            </a:r>
            <a:r>
              <a:rPr lang="en-US" altLang="en-US" dirty="0" err="1"/>
              <a:t>EthAirNet</a:t>
            </a:r>
            <a:r>
              <a:rPr lang="en-US" altLang="en-US" dirty="0"/>
              <a:t> Associates</a:t>
            </a:r>
            <a:r>
              <a:rPr lang="en-US" altLang="en-US" dirty="0">
                <a:solidFill>
                  <a:srgbClr val="FF0000"/>
                </a:solidFill>
              </a:rPr>
              <a:t>, other Affiliation</a:t>
            </a:r>
            <a:endParaRPr lang="en-US" altLang="en-US" dirty="0"/>
          </a:p>
          <a:p>
            <a:pPr marL="171450" indent="-171450" eaLnBrk="1" hangingPunct="1">
              <a:buClr>
                <a:srgbClr val="00B5E2"/>
              </a:buClr>
              <a:buFont typeface="Wingdings" panose="05000000000000000000" pitchFamily="2" charset="2"/>
              <a:buChar char="q"/>
            </a:pPr>
            <a:r>
              <a:rPr lang="en-US" altLang="en-US" b="1" dirty="0"/>
              <a:t>Participants</a:t>
            </a:r>
            <a:r>
              <a:rPr lang="en-US" altLang="en-US" dirty="0"/>
              <a:t>: </a:t>
            </a:r>
            <a:r>
              <a:rPr lang="en-US" altLang="en-US" dirty="0">
                <a:solidFill>
                  <a:srgbClr val="FF0000"/>
                </a:solidFill>
              </a:rPr>
              <a:t>How many? (Optional list of names)  </a:t>
            </a:r>
            <a:r>
              <a:rPr lang="en-US" altLang="en-US" b="0" dirty="0">
                <a:solidFill>
                  <a:srgbClr val="FF0000"/>
                </a:solidFill>
                <a:highlight>
                  <a:srgbClr val="FFFF00"/>
                </a:highlight>
              </a:rPr>
              <a:t>varies by meeting, recently ~15</a:t>
            </a:r>
            <a:endParaRPr lang="en-US" altLang="en-US" b="0" dirty="0">
              <a:highlight>
                <a:srgbClr val="FFFF00"/>
              </a:highlight>
            </a:endParaRPr>
          </a:p>
          <a:p>
            <a:pPr marL="171450" indent="-171450">
              <a:buClr>
                <a:srgbClr val="00B5E2"/>
              </a:buClr>
              <a:buFont typeface="Wingdings" panose="05000000000000000000" pitchFamily="2" charset="2"/>
              <a:buChar char="q"/>
            </a:pPr>
            <a:r>
              <a:rPr lang="en-US" altLang="en-US" b="1" dirty="0"/>
              <a:t>Procedures</a:t>
            </a:r>
            <a:r>
              <a:rPr lang="en-US" altLang="en-US" dirty="0"/>
              <a:t>: </a:t>
            </a:r>
          </a:p>
          <a:p>
            <a:pPr marL="403225" lvl="1" indent="-171450">
              <a:buClr>
                <a:srgbClr val="00B5E2"/>
              </a:buClr>
              <a:buFont typeface="Arial" panose="020B0604020202020204" pitchFamily="34" charset="0"/>
              <a:buChar char="•"/>
            </a:pPr>
            <a:r>
              <a:rPr lang="en-US" altLang="en-US" dirty="0"/>
              <a:t>IEEE 802 Policies &amp; Procedures</a:t>
            </a:r>
          </a:p>
          <a:p>
            <a:pPr marL="403225" lvl="1" indent="-171450">
              <a:buClr>
                <a:srgbClr val="00B5E2"/>
              </a:buClr>
              <a:buFont typeface="Arial" panose="020B0604020202020204" pitchFamily="34" charset="0"/>
              <a:buChar char="•"/>
            </a:pPr>
            <a:r>
              <a:rPr lang="en-US" altLang="en-US" dirty="0"/>
              <a:t>IEEE 802 LMSC Operations Manual</a:t>
            </a:r>
          </a:p>
          <a:p>
            <a:pPr marL="403225" lvl="1" indent="-171450">
              <a:buClr>
                <a:srgbClr val="00B5E2"/>
              </a:buClr>
              <a:buFont typeface="Arial" panose="020B0604020202020204" pitchFamily="34" charset="0"/>
              <a:buChar char="•"/>
            </a:pPr>
            <a:r>
              <a:rPr lang="en-US" altLang="en-US" dirty="0"/>
              <a:t>IEEE 802 Working Group Policies &amp; Procedures</a:t>
            </a:r>
          </a:p>
          <a:p>
            <a:pPr marL="403225" lvl="1" indent="-171450">
              <a:buClr>
                <a:srgbClr val="00B5E2"/>
              </a:buClr>
              <a:buFont typeface="Arial" panose="020B0604020202020204" pitchFamily="34" charset="0"/>
              <a:buChar char="•"/>
            </a:pPr>
            <a:r>
              <a:rPr lang="en-US" altLang="en-US" dirty="0"/>
              <a:t>IEEE 802 </a:t>
            </a:r>
            <a:r>
              <a:rPr lang="en-US" altLang="en-US" dirty="0" err="1"/>
              <a:t>Nendica</a:t>
            </a:r>
            <a:r>
              <a:rPr lang="en-US" altLang="en-US" dirty="0"/>
              <a:t> Report Development Process</a:t>
            </a:r>
          </a:p>
          <a:p>
            <a:pPr marL="403225" lvl="1" indent="-171450">
              <a:buClr>
                <a:srgbClr val="00B5E2"/>
              </a:buClr>
              <a:buFont typeface="Arial" panose="020B0604020202020204" pitchFamily="34" charset="0"/>
              <a:buChar char="•"/>
            </a:pPr>
            <a:r>
              <a:rPr lang="en-US" altLang="en-US" dirty="0"/>
              <a:t>&lt;https://1.ieee802.org/802-nendica/ieee-802-nendica-procedures&gt;</a:t>
            </a:r>
          </a:p>
          <a:p>
            <a:pPr marL="171450" indent="-171450" eaLnBrk="1" hangingPunct="1">
              <a:buClr>
                <a:srgbClr val="00B5E2"/>
              </a:buClr>
              <a:buFont typeface="Wingdings" panose="05000000000000000000" pitchFamily="2" charset="2"/>
              <a:buChar char="q"/>
            </a:pPr>
            <a:endParaRPr lang="en-US" altLang="en-US" dirty="0"/>
          </a:p>
          <a:p>
            <a:pPr marL="171450" indent="-171450" eaLnBrk="1" hangingPunct="1">
              <a:buClr>
                <a:srgbClr val="00B5E2"/>
              </a:buClr>
              <a:buFont typeface="Wingdings" panose="05000000000000000000" pitchFamily="2" charset="2"/>
              <a:buChar char="q"/>
            </a:pPr>
            <a:r>
              <a:rPr lang="en-US" altLang="en-US" b="1" dirty="0"/>
              <a:t>Deliverables Listed in the Approved ICAID</a:t>
            </a:r>
            <a:r>
              <a:rPr lang="en-US" altLang="en-US" dirty="0"/>
              <a:t>:</a:t>
            </a:r>
            <a:r>
              <a:rPr lang="en-US" altLang="en-US" b="1" dirty="0">
                <a:solidFill>
                  <a:srgbClr val="FF0000"/>
                </a:solidFill>
              </a:rPr>
              <a:t> </a:t>
            </a:r>
            <a:r>
              <a:rPr lang="en-US" altLang="en-US" dirty="0">
                <a:solidFill>
                  <a:srgbClr val="FF0000"/>
                </a:solidFill>
              </a:rPr>
              <a:t>(This section will be prepopulated by the Industry Connections Administrator.)</a:t>
            </a:r>
          </a:p>
          <a:p>
            <a:pPr eaLnBrk="1" hangingPunct="1">
              <a:buClr>
                <a:srgbClr val="00B5E2"/>
              </a:buClr>
            </a:pPr>
            <a:r>
              <a:rPr lang="en-US" altLang="en-US" dirty="0">
                <a:solidFill>
                  <a:srgbClr val="FF0000"/>
                </a:solidFill>
              </a:rPr>
              <a:t>	</a:t>
            </a:r>
          </a:p>
          <a:p>
            <a:pPr marL="310754" lvl="2" indent="-228600">
              <a:buClrTx/>
              <a:buAutoNum type="arabicPeriod"/>
            </a:pPr>
            <a:r>
              <a:rPr lang="en-US" dirty="0"/>
              <a:t>Records of the meetings, including minutes and supporting presentations. </a:t>
            </a:r>
          </a:p>
          <a:p>
            <a:pPr marL="310754" lvl="2" indent="-228600">
              <a:buClrTx/>
              <a:buAutoNum type="arabicPeriod"/>
            </a:pPr>
            <a:r>
              <a:rPr 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Tree>
    <p:extLst>
      <p:ext uri="{BB962C8B-B14F-4D97-AF65-F5344CB8AC3E}">
        <p14:creationId xmlns:p14="http://schemas.microsoft.com/office/powerpoint/2010/main" val="23973968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701176"/>
          </a:xfrm>
        </p:spPr>
        <p:txBody>
          <a:bodyPr>
            <a:normAutofit/>
          </a:bodyPr>
          <a:lstStyle/>
          <a:p>
            <a:r>
              <a:rPr lang="en-US" altLang="en-US" sz="1500" dirty="0"/>
              <a:t>IC17-001  		</a:t>
            </a:r>
            <a:br>
              <a:rPr lang="en-US" altLang="en-US" dirty="0"/>
            </a:br>
            <a:r>
              <a:rPr lang="en-US" altLang="en-US" sz="1600" dirty="0"/>
              <a:t>IEEE 802 Network Enhancements for the Next Decade</a:t>
            </a:r>
            <a:br>
              <a:rPr lang="en-US" altLang="en-US" sz="1600" dirty="0"/>
            </a:br>
            <a:r>
              <a:rPr lang="en-US" altLang="en-US" sz="1600" dirty="0"/>
              <a:t>Industry connections Activity (</a:t>
            </a:r>
            <a:r>
              <a:rPr lang="en-US" altLang="en-US" sz="1600" cap="none" dirty="0" err="1"/>
              <a:t>Nendica</a:t>
            </a:r>
            <a:r>
              <a:rPr lang="en-US" altLang="en-US" sz="1600" dirty="0"/>
              <a:t>)</a:t>
            </a:r>
            <a:endParaRPr lang="en-US" altLang="en-US" sz="1600" b="0" dirty="0">
              <a:solidFill>
                <a:srgbClr val="FF0000"/>
              </a:solidFill>
            </a:endParaRPr>
          </a:p>
        </p:txBody>
      </p:sp>
      <p:sp>
        <p:nvSpPr>
          <p:cNvPr id="20483" name="Rectangle 15"/>
          <p:cNvSpPr>
            <a:spLocks noGrp="1" noChangeArrowheads="1"/>
          </p:cNvSpPr>
          <p:nvPr>
            <p:ph idx="1"/>
          </p:nvPr>
        </p:nvSpPr>
        <p:spPr>
          <a:xfrm>
            <a:off x="342900" y="1244600"/>
            <a:ext cx="6172200" cy="3387725"/>
          </a:xfrm>
        </p:spPr>
        <p:txBody>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0" lvl="1" indent="0">
              <a:lnSpc>
                <a:spcPct val="100000"/>
              </a:lnSpc>
            </a:pPr>
            <a:r>
              <a:rPr lang="en-US" altLang="en-US" sz="1050" dirty="0">
                <a:solidFill>
                  <a:srgbClr val="FF0000"/>
                </a:solidFill>
              </a:rPr>
              <a:t>List the status and target completion date for each deliverable (see previous bullet) and provide percentage of completion.</a:t>
            </a:r>
          </a:p>
          <a:p>
            <a:pPr marL="171450" lvl="1" indent="-171450">
              <a:buFont typeface="Arial" panose="020B0604020202020204" pitchFamily="34" charset="0"/>
              <a:buChar char="•"/>
            </a:pPr>
            <a:r>
              <a:rPr lang="en-US" altLang="en-US" dirty="0"/>
              <a:t>Records of the meetings, including minutes and supporting presentations. - </a:t>
            </a:r>
            <a:r>
              <a:rPr lang="en-US" altLang="en-US" dirty="0">
                <a:highlight>
                  <a:srgbClr val="FFFF00"/>
                </a:highlight>
              </a:rPr>
              <a:t>100</a:t>
            </a:r>
            <a:r>
              <a:rPr lang="en-US" altLang="en-US" dirty="0">
                <a:solidFill>
                  <a:srgbClr val="FF0000"/>
                </a:solidFill>
              </a:rPr>
              <a:t>% complete</a:t>
            </a:r>
          </a:p>
          <a:p>
            <a:pPr marL="171450" lvl="1" indent="-171450">
              <a:buFont typeface="Arial" panose="020B0604020202020204" pitchFamily="34" charset="0"/>
              <a:buChar char="•"/>
            </a:pPr>
            <a:r>
              <a:rPr lang="en-US" alt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 - </a:t>
            </a:r>
            <a:r>
              <a:rPr lang="en-US" altLang="en-US" dirty="0">
                <a:highlight>
                  <a:srgbClr val="FFFF00"/>
                </a:highlight>
              </a:rPr>
              <a:t>100</a:t>
            </a:r>
            <a:r>
              <a:rPr lang="en-US" altLang="en-US" dirty="0">
                <a:solidFill>
                  <a:srgbClr val="FF0000"/>
                </a:solidFill>
              </a:rPr>
              <a:t>% complete, </a:t>
            </a:r>
            <a:r>
              <a:rPr lang="en-US" altLang="en-US" dirty="0">
                <a:solidFill>
                  <a:srgbClr val="FF0000"/>
                </a:solidFill>
                <a:highlight>
                  <a:srgbClr val="FFFF00"/>
                </a:highlight>
              </a:rPr>
              <a:t>but with future reports anticipated</a:t>
            </a:r>
          </a:p>
          <a:p>
            <a:pPr marL="171450" lvl="1" indent="-171450" eaLnBrk="1" hangingPunct="1">
              <a:buClr>
                <a:srgbClr val="00B5E2"/>
              </a:buClr>
              <a:buFont typeface="Arial" panose="020B0604020202020204" pitchFamily="34" charset="0"/>
              <a:buChar char="•"/>
            </a:pPr>
            <a:endParaRPr lang="en-US" altLang="en-US" dirty="0">
              <a:solidFill>
                <a:srgbClr val="FF0000"/>
              </a:solidFill>
            </a:endParaRPr>
          </a:p>
          <a:p>
            <a:pPr marL="171450" indent="-171450">
              <a:buClr>
                <a:srgbClr val="00B5E2"/>
              </a:buClr>
              <a:buFont typeface="Wingdings" panose="05000000000000000000" pitchFamily="2" charset="2"/>
              <a:buChar char="q"/>
            </a:pPr>
            <a:r>
              <a:rPr lang="en-US" altLang="en-US" dirty="0"/>
              <a:t>Additional Accomplishments: </a:t>
            </a:r>
          </a:p>
          <a:p>
            <a:pPr marL="171450" lvl="1" indent="-171450">
              <a:buClr>
                <a:srgbClr val="00B5E2"/>
              </a:buClr>
              <a:buFont typeface="Arial" panose="020B0604020202020204" pitchFamily="34" charset="0"/>
              <a:buChar char="•"/>
            </a:pPr>
            <a:r>
              <a:rPr lang="en-US" altLang="en-US" dirty="0">
                <a:solidFill>
                  <a:srgbClr val="FF0000"/>
                </a:solidFill>
              </a:rPr>
              <a:t>Accomplishments beyond the expected deliverables</a:t>
            </a:r>
          </a:p>
          <a:p>
            <a:pPr marL="171450" indent="-171450">
              <a:buClr>
                <a:srgbClr val="00B5E2"/>
              </a:buClr>
              <a:buFont typeface="Wingdings" panose="05000000000000000000" pitchFamily="2" charset="2"/>
              <a:buChar char="q"/>
            </a:pPr>
            <a:r>
              <a:rPr lang="en-US" altLang="en-US" dirty="0"/>
              <a:t>Future Meetings: </a:t>
            </a:r>
            <a:r>
              <a:rPr lang="en-US" altLang="en-US" b="0" dirty="0">
                <a:solidFill>
                  <a:srgbClr val="FF0000"/>
                </a:solidFill>
              </a:rPr>
              <a:t>Schedule of upcoming meetings </a:t>
            </a:r>
            <a:r>
              <a:rPr lang="en-US" altLang="en-US" b="0" dirty="0">
                <a:solidFill>
                  <a:srgbClr val="FF0000"/>
                </a:solidFill>
                <a:highlight>
                  <a:srgbClr val="FFFF00"/>
                </a:highlight>
              </a:rPr>
              <a:t>weekly, Thursdays, 09:00-11:00 ET</a:t>
            </a:r>
          </a:p>
          <a:p>
            <a:pPr marL="171450" indent="-171450">
              <a:buClr>
                <a:srgbClr val="00B5E2"/>
              </a:buClr>
              <a:buFont typeface="Wingdings" panose="05000000000000000000" pitchFamily="2" charset="2"/>
              <a:buChar char="q"/>
            </a:pPr>
            <a:r>
              <a:rPr lang="en-US" altLang="en-US" dirty="0"/>
              <a:t>Issues: </a:t>
            </a:r>
            <a:r>
              <a:rPr lang="en-US" altLang="en-US" b="0" dirty="0">
                <a:solidFill>
                  <a:srgbClr val="FF0000"/>
                </a:solidFill>
              </a:rPr>
              <a:t>Any major issues to be addressed; Any areas where the IEEE-SA Industry Connections Committee (</a:t>
            </a:r>
            <a:r>
              <a:rPr lang="en-US" altLang="en-US" b="0" dirty="0" err="1">
                <a:solidFill>
                  <a:srgbClr val="FF0000"/>
                </a:solidFill>
              </a:rPr>
              <a:t>ICCom</a:t>
            </a:r>
            <a:r>
              <a:rPr lang="en-US" altLang="en-US" b="0" dirty="0">
                <a:solidFill>
                  <a:srgbClr val="FF0000"/>
                </a:solidFill>
              </a:rPr>
              <a:t>) might be able to help</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31</TotalTime>
  <Words>324</Words>
  <Application>Microsoft Macintosh PowerPoint</Application>
  <PresentationFormat>Custom</PresentationFormat>
  <Paragraphs>26</Paragraphs>
  <Slides>2</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vt:i4>
      </vt:variant>
    </vt:vector>
  </HeadingPairs>
  <TitlesOfParts>
    <vt:vector size="13" baseType="lpstr">
      <vt:lpstr>Arial</vt:lpstr>
      <vt:lpstr>Calibri</vt:lpstr>
      <vt:lpstr>Lucida Grande</vt:lpstr>
      <vt:lpstr>Montserrat</vt:lpstr>
      <vt:lpstr>Montserrat ExtraBold</vt:lpstr>
      <vt:lpstr>Myriad Pro</vt:lpstr>
      <vt:lpstr>Verdana</vt:lpstr>
      <vt:lpstr>Wingdings</vt:lpstr>
      <vt:lpstr>Wingdings 2</vt:lpstr>
      <vt:lpstr>IEEE_template</vt:lpstr>
      <vt:lpstr>blank</vt:lpstr>
      <vt:lpstr>IC17-001     IEEE 802 Network Enhancements for the Next Decade Industry connections Activity (Nendica) Type: Individual  Report Date: XX JULY 2021</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10</cp:revision>
  <cp:lastPrinted>2019-10-04T14:43:47Z</cp:lastPrinted>
  <dcterms:created xsi:type="dcterms:W3CDTF">2019-10-22T15:50:24Z</dcterms:created>
  <dcterms:modified xsi:type="dcterms:W3CDTF">2021-05-05T17:41:12Z</dcterms:modified>
</cp:coreProperties>
</file>