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5"/>
  </p:notesMasterIdLst>
  <p:handoutMasterIdLst>
    <p:handoutMasterId r:id="rId6"/>
  </p:handoutMasterIdLst>
  <p:sldIdLst>
    <p:sldId id="401" r:id="rId3"/>
    <p:sldId id="402" r:id="rId4"/>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45"/>
  </p:normalViewPr>
  <p:slideViewPr>
    <p:cSldViewPr snapToGrid="0">
      <p:cViewPr varScale="1">
        <p:scale>
          <a:sx n="165" d="100"/>
          <a:sy n="165" d="100"/>
        </p:scale>
        <p:origin x="1536" y="184"/>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3/19/21</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3/19/21</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371475"/>
          </a:xfrm>
        </p:spPr>
        <p:txBody>
          <a:bodyPr>
            <a:normAutofit fontScale="90000"/>
          </a:bodyPr>
          <a:lstStyle/>
          <a:p>
            <a:r>
              <a:rPr lang="en-US" altLang="en-US" sz="1500" dirty="0"/>
              <a:t>IC17-001  		</a:t>
            </a:r>
            <a:br>
              <a:rPr lang="en-US" altLang="en-US" dirty="0"/>
            </a:br>
            <a:r>
              <a:rPr lang="en-US" altLang="en-US" sz="1800" dirty="0"/>
              <a:t>IEEE 802 Network Enhancements for the Next Decade Industry connections Activity (</a:t>
            </a:r>
            <a:r>
              <a:rPr lang="en-US" altLang="en-US" sz="1800" cap="none" dirty="0" err="1"/>
              <a:t>Nendica</a:t>
            </a:r>
            <a:r>
              <a:rPr lang="en-US" altLang="en-US" sz="1800" dirty="0"/>
              <a:t>)</a:t>
            </a:r>
            <a:br>
              <a:rPr lang="en-US" altLang="en-US" dirty="0"/>
            </a:br>
            <a:r>
              <a:rPr lang="en-US" altLang="en-US" sz="1500" dirty="0"/>
              <a:t>Type: </a:t>
            </a:r>
            <a:r>
              <a:rPr lang="en-US" altLang="en-US" sz="1500" b="0" dirty="0">
                <a:solidFill>
                  <a:srgbClr val="FF0000"/>
                </a:solidFill>
              </a:rPr>
              <a:t>Individual</a:t>
            </a:r>
            <a:r>
              <a:rPr lang="en-US" altLang="en-US" sz="1500" dirty="0">
                <a:solidFill>
                  <a:srgbClr val="FF0000"/>
                </a:solidFill>
              </a:rPr>
              <a:t>  </a:t>
            </a:r>
            <a:r>
              <a:rPr lang="en-US" altLang="en-US" sz="1500" dirty="0"/>
              <a:t>Report Date: 05 February 2021</a:t>
            </a:r>
            <a:endParaRPr lang="en-US" altLang="en-US" b="0" dirty="0">
              <a:solidFill>
                <a:srgbClr val="FF0000"/>
              </a:solidFill>
            </a:endParaRPr>
          </a:p>
        </p:txBody>
      </p:sp>
      <p:sp>
        <p:nvSpPr>
          <p:cNvPr id="19459" name="Rectangle 15"/>
          <p:cNvSpPr>
            <a:spLocks noGrp="1" noChangeArrowheads="1"/>
          </p:cNvSpPr>
          <p:nvPr>
            <p:ph idx="1"/>
          </p:nvPr>
        </p:nvSpPr>
        <p:spPr>
          <a:xfrm>
            <a:off x="342900" y="1198486"/>
            <a:ext cx="6172200" cy="336504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t>Chair</a:t>
            </a:r>
            <a:r>
              <a:rPr lang="en-US" altLang="en-US" dirty="0"/>
              <a:t>: Roger Marks, </a:t>
            </a:r>
            <a:r>
              <a:rPr lang="en-US" altLang="en-US" dirty="0" err="1"/>
              <a:t>EthAirNet</a:t>
            </a:r>
            <a:r>
              <a:rPr lang="en-US" altLang="en-US" dirty="0"/>
              <a:t> Associates</a:t>
            </a:r>
            <a:r>
              <a:rPr lang="en-US" altLang="en-US" dirty="0">
                <a:solidFill>
                  <a:srgbClr val="FF0000"/>
                </a:solidFill>
              </a:rPr>
              <a:t>, other Affiliation</a:t>
            </a:r>
            <a:endParaRPr lang="en-US" altLang="en-US" dirty="0"/>
          </a:p>
          <a:p>
            <a:pPr marL="171450" indent="-171450" eaLnBrk="1" hangingPunct="1">
              <a:buClr>
                <a:srgbClr val="00B5E2"/>
              </a:buClr>
              <a:buFont typeface="Wingdings" panose="05000000000000000000" pitchFamily="2" charset="2"/>
              <a:buChar char="q"/>
            </a:pPr>
            <a:r>
              <a:rPr lang="en-US" altLang="en-US" b="1" dirty="0"/>
              <a:t>Participants</a:t>
            </a:r>
            <a:r>
              <a:rPr lang="en-US" altLang="en-US" dirty="0"/>
              <a:t>: </a:t>
            </a:r>
            <a:r>
              <a:rPr lang="en-US" altLang="en-US" dirty="0">
                <a:solidFill>
                  <a:srgbClr val="FF0000"/>
                </a:solidFill>
              </a:rPr>
              <a:t>How many? (Optional list of names) </a:t>
            </a:r>
            <a:endParaRPr lang="en-US" altLang="en-US" dirty="0"/>
          </a:p>
          <a:p>
            <a:pPr marL="171450" indent="-171450">
              <a:buClr>
                <a:srgbClr val="00B5E2"/>
              </a:buClr>
              <a:buFont typeface="Wingdings" panose="05000000000000000000" pitchFamily="2" charset="2"/>
              <a:buChar char="q"/>
            </a:pPr>
            <a:r>
              <a:rPr lang="en-US" altLang="en-US" b="1" dirty="0"/>
              <a:t>Procedures</a:t>
            </a:r>
            <a:r>
              <a:rPr lang="en-US" altLang="en-US" dirty="0"/>
              <a:t>: </a:t>
            </a:r>
          </a:p>
          <a:p>
            <a:pPr marL="403225" lvl="1" indent="-171450">
              <a:buClr>
                <a:srgbClr val="00B5E2"/>
              </a:buClr>
              <a:buFont typeface="Arial" panose="020B0604020202020204" pitchFamily="34" charset="0"/>
              <a:buChar char="•"/>
            </a:pPr>
            <a:r>
              <a:rPr lang="en-US" altLang="en-US" dirty="0"/>
              <a:t>IEEE 802 Policies &amp; Procedures</a:t>
            </a:r>
          </a:p>
          <a:p>
            <a:pPr marL="403225" lvl="1" indent="-171450">
              <a:buClr>
                <a:srgbClr val="00B5E2"/>
              </a:buClr>
              <a:buFont typeface="Arial" panose="020B0604020202020204" pitchFamily="34" charset="0"/>
              <a:buChar char="•"/>
            </a:pPr>
            <a:r>
              <a:rPr lang="en-US" altLang="en-US" dirty="0"/>
              <a:t>IEEE 802 LMSC Operations Manual</a:t>
            </a:r>
          </a:p>
          <a:p>
            <a:pPr marL="403225" lvl="1" indent="-171450">
              <a:buClr>
                <a:srgbClr val="00B5E2"/>
              </a:buClr>
              <a:buFont typeface="Arial" panose="020B0604020202020204" pitchFamily="34" charset="0"/>
              <a:buChar char="•"/>
            </a:pPr>
            <a:r>
              <a:rPr lang="en-US" altLang="en-US" dirty="0"/>
              <a:t>IEEE 802 Working Group Policies &amp; Procedures</a:t>
            </a:r>
          </a:p>
          <a:p>
            <a:pPr marL="403225" lvl="1" indent="-171450">
              <a:buClr>
                <a:srgbClr val="00B5E2"/>
              </a:buClr>
              <a:buFont typeface="Arial" panose="020B0604020202020204" pitchFamily="34" charset="0"/>
              <a:buChar char="•"/>
            </a:pPr>
            <a:r>
              <a:rPr lang="en-US" altLang="en-US" dirty="0"/>
              <a:t>IEEE 802 </a:t>
            </a:r>
            <a:r>
              <a:rPr lang="en-US" altLang="en-US" dirty="0" err="1"/>
              <a:t>Nendica</a:t>
            </a:r>
            <a:r>
              <a:rPr lang="en-US" altLang="en-US" dirty="0"/>
              <a:t> Report Development Process</a:t>
            </a:r>
          </a:p>
          <a:p>
            <a:pPr marL="403225" lvl="1" indent="-171450">
              <a:buClr>
                <a:srgbClr val="00B5E2"/>
              </a:buClr>
              <a:buFont typeface="Arial" panose="020B0604020202020204" pitchFamily="34" charset="0"/>
              <a:buChar char="•"/>
            </a:pPr>
            <a:r>
              <a:rPr lang="en-US" altLang="en-US" dirty="0"/>
              <a:t>&lt;https://1.ieee802.org/802-nendica/ieee-802-nendica-procedures&gt;</a:t>
            </a:r>
          </a:p>
          <a:p>
            <a:pPr marL="171450" indent="-171450" eaLnBrk="1" hangingPunct="1">
              <a:buClr>
                <a:srgbClr val="00B5E2"/>
              </a:buClr>
              <a:buFont typeface="Wingdings" panose="05000000000000000000" pitchFamily="2" charset="2"/>
              <a:buChar char="q"/>
            </a:pPr>
            <a:endParaRPr lang="en-US" altLang="en-US" dirty="0"/>
          </a:p>
          <a:p>
            <a:pPr marL="171450" indent="-171450" eaLnBrk="1" hangingPunct="1">
              <a:buClr>
                <a:srgbClr val="00B5E2"/>
              </a:buClr>
              <a:buFont typeface="Wingdings" panose="05000000000000000000" pitchFamily="2" charset="2"/>
              <a:buChar char="q"/>
            </a:pPr>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(This section will be prepopulated by the Industry Connections Administrator.)</a:t>
            </a:r>
          </a:p>
          <a:p>
            <a:pPr eaLnBrk="1" hangingPunct="1">
              <a:buClr>
                <a:srgbClr val="00B5E2"/>
              </a:buClr>
            </a:pPr>
            <a:r>
              <a:rPr lang="en-US" altLang="en-US" dirty="0">
                <a:solidFill>
                  <a:srgbClr val="FF0000"/>
                </a:solidFill>
              </a:rPr>
              <a:t>	</a:t>
            </a:r>
          </a:p>
          <a:p>
            <a:pPr marL="310754" lvl="2" indent="-228600">
              <a:buClrTx/>
              <a:buAutoNum type="arabicPeriod"/>
            </a:pPr>
            <a:r>
              <a:rPr lang="en-US" dirty="0"/>
              <a:t>Records of the meetings, including minutes and supporting presentations. </a:t>
            </a:r>
          </a:p>
          <a:p>
            <a:pPr marL="310754" lvl="2" indent="-228600">
              <a:buClrTx/>
              <a:buAutoNum type="arabicPeriod"/>
            </a:pPr>
            <a:r>
              <a:rPr 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a:t>
            </a: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Tree>
    <p:extLst>
      <p:ext uri="{BB962C8B-B14F-4D97-AF65-F5344CB8AC3E}">
        <p14:creationId xmlns:p14="http://schemas.microsoft.com/office/powerpoint/2010/main" val="23973968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701176"/>
          </a:xfrm>
        </p:spPr>
        <p:txBody>
          <a:bodyPr>
            <a:normAutofit/>
          </a:bodyPr>
          <a:lstStyle/>
          <a:p>
            <a:r>
              <a:rPr lang="en-US" altLang="en-US" sz="1500" dirty="0"/>
              <a:t>IC17-001  		</a:t>
            </a:r>
            <a:br>
              <a:rPr lang="en-US" altLang="en-US" dirty="0"/>
            </a:br>
            <a:r>
              <a:rPr lang="en-US" altLang="en-US" sz="1600" dirty="0"/>
              <a:t>IEEE 802 Network Enhancements for the Next Decade</a:t>
            </a:r>
            <a:br>
              <a:rPr lang="en-US" altLang="en-US" sz="1600" dirty="0"/>
            </a:br>
            <a:r>
              <a:rPr lang="en-US" altLang="en-US" sz="1600" dirty="0"/>
              <a:t>Industry connections Activity (</a:t>
            </a:r>
            <a:r>
              <a:rPr lang="en-US" altLang="en-US" sz="1600" cap="none" dirty="0" err="1"/>
              <a:t>Nendica</a:t>
            </a:r>
            <a:r>
              <a:rPr lang="en-US" altLang="en-US" sz="1600" dirty="0"/>
              <a:t>)</a:t>
            </a:r>
            <a:endParaRPr lang="en-US" altLang="en-US" sz="1600" b="0" dirty="0">
              <a:solidFill>
                <a:srgbClr val="FF0000"/>
              </a:solidFill>
            </a:endParaRPr>
          </a:p>
        </p:txBody>
      </p:sp>
      <p:sp>
        <p:nvSpPr>
          <p:cNvPr id="20483" name="Rectangle 15"/>
          <p:cNvSpPr>
            <a:spLocks noGrp="1" noChangeArrowheads="1"/>
          </p:cNvSpPr>
          <p:nvPr>
            <p:ph idx="1"/>
          </p:nvPr>
        </p:nvSpPr>
        <p:spPr>
          <a:xfrm>
            <a:off x="342900" y="1244600"/>
            <a:ext cx="6172200" cy="3387725"/>
          </a:xfrm>
        </p:spPr>
        <p:txBody>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0" lvl="1" indent="0">
              <a:lnSpc>
                <a:spcPct val="100000"/>
              </a:lnSpc>
            </a:pPr>
            <a:r>
              <a:rPr lang="en-US" altLang="en-US" sz="1050" dirty="0">
                <a:solidFill>
                  <a:srgbClr val="FF0000"/>
                </a:solidFill>
              </a:rPr>
              <a:t>List the status and target completion date for each deliverable (see previous bullet) and provide percentage of completion.</a:t>
            </a:r>
          </a:p>
          <a:p>
            <a:pPr marL="171450" lvl="1" indent="-171450">
              <a:buFont typeface="Arial" panose="020B0604020202020204" pitchFamily="34" charset="0"/>
              <a:buChar char="•"/>
            </a:pPr>
            <a:r>
              <a:rPr lang="en-US" altLang="en-US" dirty="0"/>
              <a:t>Records of the meetings, including minutes and supporting presentations. - </a:t>
            </a:r>
            <a:r>
              <a:rPr lang="en-US" altLang="en-US" dirty="0">
                <a:solidFill>
                  <a:srgbClr val="FF0000"/>
                </a:solidFill>
              </a:rPr>
              <a:t>% complete</a:t>
            </a:r>
          </a:p>
          <a:p>
            <a:pPr marL="171450" lvl="1" indent="-171450">
              <a:buFont typeface="Arial" panose="020B0604020202020204" pitchFamily="34" charset="0"/>
              <a:buChar char="•"/>
            </a:pPr>
            <a:r>
              <a:rPr lang="en-US" altLang="en-US" dirty="0"/>
              <a:t>A set of reports documenting the findings of the IC activity, with recommendations regarding new standardization topics, documentation of use cases and user needs for those topics, and proposed organizational approaches to ensure effective participation from user communities - </a:t>
            </a:r>
            <a:r>
              <a:rPr lang="en-US" altLang="en-US" dirty="0">
                <a:solidFill>
                  <a:srgbClr val="FF0000"/>
                </a:solidFill>
              </a:rPr>
              <a:t>% complete</a:t>
            </a:r>
          </a:p>
          <a:p>
            <a:pPr marL="171450" lvl="1" indent="-171450" eaLnBrk="1" hangingPunct="1">
              <a:buClr>
                <a:srgbClr val="00B5E2"/>
              </a:buClr>
              <a:buFont typeface="Arial" panose="020B0604020202020204" pitchFamily="34" charset="0"/>
              <a:buChar char="•"/>
            </a:pPr>
            <a:endParaRPr lang="en-US" altLang="en-US" dirty="0">
              <a:solidFill>
                <a:srgbClr val="FF0000"/>
              </a:solidFill>
            </a:endParaRPr>
          </a:p>
          <a:p>
            <a:pPr marL="171450" indent="-171450">
              <a:buClr>
                <a:srgbClr val="00B5E2"/>
              </a:buClr>
              <a:buFont typeface="Wingdings" panose="05000000000000000000" pitchFamily="2" charset="2"/>
              <a:buChar char="q"/>
            </a:pPr>
            <a:r>
              <a:rPr lang="en-US" altLang="en-US" dirty="0"/>
              <a:t>Additional Accomplishments: </a:t>
            </a:r>
          </a:p>
          <a:p>
            <a:pPr marL="171450" lvl="1" indent="-171450">
              <a:buClr>
                <a:srgbClr val="00B5E2"/>
              </a:buClr>
              <a:buFont typeface="Arial" panose="020B0604020202020204" pitchFamily="34" charset="0"/>
              <a:buChar char="•"/>
            </a:pPr>
            <a:r>
              <a:rPr lang="en-US" altLang="en-US" dirty="0">
                <a:solidFill>
                  <a:srgbClr val="FF0000"/>
                </a:solidFill>
              </a:rPr>
              <a:t>Accomplishments beyond the expected deliverables</a:t>
            </a:r>
          </a:p>
          <a:p>
            <a:pPr marL="171450" indent="-171450">
              <a:buClr>
                <a:srgbClr val="00B5E2"/>
              </a:buClr>
              <a:buFont typeface="Wingdings" panose="05000000000000000000" pitchFamily="2" charset="2"/>
              <a:buChar char="q"/>
            </a:pPr>
            <a:r>
              <a:rPr lang="en-US" altLang="en-US" dirty="0"/>
              <a:t>Future Meetings: </a:t>
            </a:r>
            <a:r>
              <a:rPr lang="en-US" altLang="en-US" b="0" dirty="0">
                <a:solidFill>
                  <a:srgbClr val="FF0000"/>
                </a:solidFill>
              </a:rPr>
              <a:t>Schedule of upcoming meetings</a:t>
            </a:r>
          </a:p>
          <a:p>
            <a:pPr marL="171450" indent="-171450">
              <a:buClr>
                <a:srgbClr val="00B5E2"/>
              </a:buClr>
              <a:buFont typeface="Wingdings" panose="05000000000000000000" pitchFamily="2" charset="2"/>
              <a:buChar char="q"/>
            </a:pPr>
            <a:r>
              <a:rPr lang="en-US" altLang="en-US" dirty="0"/>
              <a:t>Issues: </a:t>
            </a:r>
            <a:r>
              <a:rPr lang="en-US" altLang="en-US" b="0" dirty="0">
                <a:solidFill>
                  <a:srgbClr val="FF0000"/>
                </a:solidFill>
              </a:rPr>
              <a:t>Any major issues to be addressed; Any areas where the IEEE-SA Industry Connections Committee (</a:t>
            </a:r>
            <a:r>
              <a:rPr lang="en-US" altLang="en-US" b="0" dirty="0" err="1">
                <a:solidFill>
                  <a:srgbClr val="FF0000"/>
                </a:solidFill>
              </a:rPr>
              <a:t>ICCom</a:t>
            </a:r>
            <a:r>
              <a:rPr lang="en-US" altLang="en-US" b="0" dirty="0">
                <a:solidFill>
                  <a:srgbClr val="FF0000"/>
                </a:solidFill>
              </a:rPr>
              <a:t>) might be able to help</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25</TotalTime>
  <Words>303</Words>
  <Application>Microsoft Macintosh PowerPoint</Application>
  <PresentationFormat>Custom</PresentationFormat>
  <Paragraphs>26</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Lucida Grande</vt:lpstr>
      <vt:lpstr>Montserrat</vt:lpstr>
      <vt:lpstr>Montserrat ExtraBold</vt:lpstr>
      <vt:lpstr>Myriad Pro</vt:lpstr>
      <vt:lpstr>Verdana</vt:lpstr>
      <vt:lpstr>Wingdings</vt:lpstr>
      <vt:lpstr>Wingdings 2</vt:lpstr>
      <vt:lpstr>IEEE_template</vt:lpstr>
      <vt:lpstr>blank</vt:lpstr>
      <vt:lpstr>IC17-001     IEEE 802 Network Enhancements for the Next Decade Industry connections Activity (Nendica) Type: Individual  Report Date: 05 February 2021</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Roger Marks</cp:lastModifiedBy>
  <cp:revision>9</cp:revision>
  <cp:lastPrinted>2019-10-04T14:43:47Z</cp:lastPrinted>
  <dcterms:created xsi:type="dcterms:W3CDTF">2019-10-22T15:50:24Z</dcterms:created>
  <dcterms:modified xsi:type="dcterms:W3CDTF">2021-03-19T19:17:25Z</dcterms:modified>
</cp:coreProperties>
</file>