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71" r:id="rId9"/>
    <p:sldId id="264" r:id="rId10"/>
    <p:sldId id="265" r:id="rId11"/>
    <p:sldId id="266" r:id="rId12"/>
    <p:sldId id="267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6A72D-4587-4A05-8C7A-0615943340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0FA436-5BB4-4485-832A-559260727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81D8EA-5AD7-4573-B8F9-9C355204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E656-A149-47C5-8B77-D2B9BC071F9B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3591C-2788-4520-9E3A-E851E4412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7F37E-8661-4705-B6BC-20BE44905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8CF6-236A-4FA6-9152-11D21C05B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81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F2147-99EC-4C9C-BC84-F92803EE8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BE25F8-F7F3-4363-9342-02A724DEB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4EAAB-010E-49F5-96AF-1A310C77C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E656-A149-47C5-8B77-D2B9BC071F9B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3644D-87C0-4026-A092-1FADF67DB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29FF4-4C5A-44E7-A5CA-400AC45C5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8CF6-236A-4FA6-9152-11D21C05B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5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E617F5-2C3E-43AB-82AA-890744B79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E82334-20D9-4E52-B48D-DE001C8B7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2055C-DDF2-4AED-AA2B-87472C12A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E656-A149-47C5-8B77-D2B9BC071F9B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AF550-65F6-4887-9FE0-A990AF410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9EAAE-9BC6-4003-B7B7-98BCB6F35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8CF6-236A-4FA6-9152-11D21C05B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3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6DD27-BCE8-416A-91FB-60A5745B7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93052-0BDD-4088-A2DD-1544A9E30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06D41-432E-45AB-878E-ECE9CA0D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E656-A149-47C5-8B77-D2B9BC071F9B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552C2-DE6F-4DF8-B99A-01BC36A36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6EE54-DCA1-422F-8D28-E2C28E79D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8CF6-236A-4FA6-9152-11D21C05B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4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9F941-DB19-4EBD-B1F4-E2DBED8AB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ACBF88-97D8-42A3-9F82-BCB9566FA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D8889-5CA0-4F3F-A5F9-D7C64BDA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E656-A149-47C5-8B77-D2B9BC071F9B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B2FF7-2CDC-4175-B74B-5E35C086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268F4-3329-4245-8B95-2DD67B854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8CF6-236A-4FA6-9152-11D21C05B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70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D86CE-CCF4-40DC-9489-F1D938517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DEA43-CC31-465F-88C2-10BA94AD8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F07C1-6E05-40A2-B82A-6F8BE5FFE4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BA293-9006-40D3-A8E4-3B68F3339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E656-A149-47C5-8B77-D2B9BC071F9B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40243D-5714-4A5A-8194-06C7575CE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10B40-767A-4346-B89E-7BAEE4803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8CF6-236A-4FA6-9152-11D21C05B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92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1AD6A-BD9E-46B9-B021-012607336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0AFDA3-3A76-493A-AC76-F369D6429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F4D112-94D8-44F4-9211-F8D4B86D0D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18D974-51FD-404C-B64E-D58E83611C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E629A5-1493-4823-AD91-D1368D7C6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0C9668-6A19-4501-9BF6-DA9419C83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E656-A149-47C5-8B77-D2B9BC071F9B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4BE13C-BB6B-43C5-81B8-95242CAF9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4280D9-55C4-40B9-A9EC-2289FB2B9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8CF6-236A-4FA6-9152-11D21C05B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3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361B8-9750-4DFE-82D5-83A28030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BEF035-E4AC-4465-9F00-6AFED594D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E656-A149-47C5-8B77-D2B9BC071F9B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E7B6CC-01B9-4567-B57E-354748506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F7B2F4-76A6-4CD0-87DC-7F485BDA0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8CF6-236A-4FA6-9152-11D21C05B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9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D0A60F-905A-4B2A-9835-348BC1CD2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E656-A149-47C5-8B77-D2B9BC071F9B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0E8646-B04D-41C4-A8C2-503BC1FEF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1168C-4214-493C-A3A9-2F9AC554C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8CF6-236A-4FA6-9152-11D21C05B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8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BBB25-E579-40AA-98FC-190B4939F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200B8-CA2E-4C1F-8176-7A1037CC8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82C4A7-4714-4251-B143-6BB5DB217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29AC76-2F20-476D-B6A3-90167CC43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E656-A149-47C5-8B77-D2B9BC071F9B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660AA-81BD-4EC5-86DF-8D1D84048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C5575-0249-4059-B29F-11DC35199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8CF6-236A-4FA6-9152-11D21C05B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FD61-EF3A-4A3E-BD46-5B09266C5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C35C80-096F-42DA-9DCD-261A5D489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B9F3C3-9260-4772-9B1E-22D6C737F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5D2C14-13F1-4D57-A1CA-CC21B54AE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E656-A149-47C5-8B77-D2B9BC071F9B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69F5D5-8DF4-463F-8C5E-BCEB95542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B578F-B891-45B0-9048-FC57E7CA6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8CF6-236A-4FA6-9152-11D21C05B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43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50B434-5DA5-4113-AE82-C9B67949F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4A400-BF22-4434-B9D7-2089CC126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2119F-B660-45F1-836D-5C3D2B71B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8E656-A149-47C5-8B77-D2B9BC071F9B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4FB50-DBCD-4F19-8FF2-9ECE35361B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B2529-02E5-48F5-852A-850544252F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28CF6-236A-4FA6-9152-11D21C05B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7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E25E-DE4B-4693-B060-7AD45EB19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RDMA NIC In Lossless Network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42C830-9BEF-4158-9132-DA530DFF1D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Qingchun Song</a:t>
            </a:r>
          </a:p>
        </p:txBody>
      </p:sp>
    </p:spTree>
    <p:extLst>
      <p:ext uri="{BB962C8B-B14F-4D97-AF65-F5344CB8AC3E}">
        <p14:creationId xmlns:p14="http://schemas.microsoft.com/office/powerpoint/2010/main" val="1039775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25A7F2-2205-4BBF-9DA3-8A1D40A5263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900" y="1193800"/>
            <a:ext cx="3683000" cy="17399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911025F-95B0-4821-9557-02C9BB4A85D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700" y="1193800"/>
            <a:ext cx="3149600" cy="1739900"/>
          </a:xfrm>
          <a:prstGeom prst="rect">
            <a:avLst/>
          </a:prstGeom>
        </p:spPr>
      </p:pic>
      <p:pic>
        <p:nvPicPr>
          <p:cNvPr id="6" name="Content Placeholder 5" descr="A screenshot of a map&#10;&#10;Description automatically generated">
            <a:extLst>
              <a:ext uri="{FF2B5EF4-FFF2-40B4-BE49-F238E27FC236}">
                <a16:creationId xmlns:a16="http://schemas.microsoft.com/office/drawing/2014/main" id="{5F5ABC8B-D61C-43CA-8F49-855BB7EF266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900" y="2984500"/>
            <a:ext cx="6896100" cy="25273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094CF4-19C6-4943-9E0A-DFDEC3981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等线 Light" panose="02010600030101010101" pitchFamily="2" charset="-122"/>
                <a:cs typeface="Times New Roman" panose="02020603050405020304" pitchFamily="18" charset="0"/>
              </a:rPr>
              <a:t>GPU DirectRDMA </a:t>
            </a:r>
            <a:endParaRPr lang="en-US" sz="3200">
              <a:solidFill>
                <a:srgbClr val="FFFFFF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698611A-993E-4708-811C-3197EBEB6E21}"/>
              </a:ext>
            </a:extLst>
          </p:cNvPr>
          <p:cNvSpPr txBox="1">
            <a:spLocks/>
          </p:cNvSpPr>
          <p:nvPr/>
        </p:nvSpPr>
        <p:spPr>
          <a:xfrm>
            <a:off x="635000" y="3705187"/>
            <a:ext cx="502434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RDMA NIC was de-facto NIC </a:t>
            </a:r>
            <a:endParaRPr lang="en-US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315949-32DE-4D03-869E-F2D3BA960A33}"/>
              </a:ext>
            </a:extLst>
          </p:cNvPr>
          <p:cNvSpPr/>
          <p:nvPr/>
        </p:nvSpPr>
        <p:spPr>
          <a:xfrm>
            <a:off x="4660900" y="5664200"/>
            <a:ext cx="3320221" cy="4997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6"/>
                </a:solidFill>
              </a:rPr>
              <a:t>Green Line: GPU Direct RDMA Latency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</a:rPr>
              <a:t>Red Line: Without GPU Direct RDMA Latency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2A5E347-842C-446C-9613-4AC5DB078C74}"/>
              </a:ext>
            </a:extLst>
          </p:cNvPr>
          <p:cNvSpPr/>
          <p:nvPr/>
        </p:nvSpPr>
        <p:spPr>
          <a:xfrm>
            <a:off x="8343900" y="5645991"/>
            <a:ext cx="3663121" cy="4997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6"/>
                </a:solidFill>
              </a:rPr>
              <a:t>Green Line: Without GPU Direct RDMA  Bandwidth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</a:rPr>
              <a:t>Red Line: GPU Direct RDMA Bandwidth</a:t>
            </a:r>
          </a:p>
        </p:txBody>
      </p:sp>
    </p:spTree>
    <p:extLst>
      <p:ext uri="{BB962C8B-B14F-4D97-AF65-F5344CB8AC3E}">
        <p14:creationId xmlns:p14="http://schemas.microsoft.com/office/powerpoint/2010/main" val="2095683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DDC17-D269-4EA8-B086-2A669EB6F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NVMeOF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E0B0B-C139-467C-83D0-BE772AA41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659331" cy="4351338"/>
          </a:xfrm>
        </p:spPr>
        <p:txBody>
          <a:bodyPr>
            <a:normAutofit/>
          </a:bodyPr>
          <a:lstStyle/>
          <a:p>
            <a:r>
              <a:rPr lang="en-US" sz="2400" dirty="0" err="1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NVMe</a:t>
            </a:r>
            <a:r>
              <a:rPr lang="en-US" sz="2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sz="2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Non-volatile Memory Express over PCI Express</a:t>
            </a:r>
          </a:p>
          <a:p>
            <a:r>
              <a:rPr lang="en-US" sz="2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n efficient programming interface for accessing NVM devices over a PCIe bus</a:t>
            </a:r>
          </a:p>
          <a:p>
            <a:r>
              <a:rPr lang="en-US" sz="2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n-US" sz="2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ock-free multi thread/process NVM access</a:t>
            </a:r>
          </a:p>
          <a:p>
            <a:r>
              <a:rPr lang="en-US" sz="2400" dirty="0" err="1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NVMeOF</a:t>
            </a:r>
            <a:r>
              <a:rPr lang="en-US" sz="2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: Non-volatile Memory Express over Fabrics</a:t>
            </a:r>
          </a:p>
          <a:p>
            <a:r>
              <a:rPr lang="en-US" sz="2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RDMA NIC was de-facto NIC </a:t>
            </a:r>
          </a:p>
          <a:p>
            <a:endParaRPr lang="en-US" sz="36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7C6B708-6072-4ABC-8480-5EE1FD717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8131" y="1825625"/>
            <a:ext cx="1456254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B5CAB54-08D3-4EE8-B7FB-81A60F127D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669930"/>
              </p:ext>
            </p:extLst>
          </p:nvPr>
        </p:nvGraphicFramePr>
        <p:xfrm>
          <a:off x="4950373" y="2426412"/>
          <a:ext cx="6659331" cy="4264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r:id="rId3" imgW="7718149" imgH="5042629" progId="Visio.Drawing.11">
                  <p:embed/>
                </p:oleObj>
              </mc:Choice>
              <mc:Fallback>
                <p:oleObj r:id="rId3" imgW="7718149" imgH="5042629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0373" y="2426412"/>
                        <a:ext cx="6659331" cy="42642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7563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447A3-D681-4AF4-A33E-4A1A35E4B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AAD81-AF18-4246-ABB0-65D21D096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RDMA: A game changer for large scale system</a:t>
            </a:r>
          </a:p>
          <a:p>
            <a:r>
              <a:rPr lang="en-US" sz="32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en-US" sz="32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akes the data-centric computing to become the reality</a:t>
            </a:r>
          </a:p>
          <a:p>
            <a:r>
              <a:rPr lang="en-US" sz="32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sz="32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he ideal network in more and more data center, AI center and HPC center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67410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BB04565-9046-4DB6-8CD8-E19865A62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341391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7F3BC-30A2-4FE4-BA22-B9B22E997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ACAA155-8C10-4F9D-B299-D6D282DBFE9E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0" t="4965" r="4308" b="4434"/>
          <a:stretch/>
        </p:blipFill>
        <p:spPr bwMode="auto">
          <a:xfrm>
            <a:off x="6286875" y="1469254"/>
            <a:ext cx="5494000" cy="321970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93AE72-35EA-4861-B551-4C5E1B9CF20D}"/>
              </a:ext>
            </a:extLst>
          </p:cNvPr>
          <p:cNvSpPr txBox="1"/>
          <p:nvPr/>
        </p:nvSpPr>
        <p:spPr>
          <a:xfrm>
            <a:off x="838200" y="1850382"/>
            <a:ext cx="5448675" cy="3760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Microsoft forecast in 2002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To reach 10Gb/s line rate with TCP,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request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5 CPUs in Tx side and 12 CPUs in Rx side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edicated processor/FPGA offloads TCP 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Add extra  cost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ncreased the software develop workload</a:t>
            </a:r>
            <a:endParaRPr lang="en-US" dirty="0">
              <a:effectLst/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New protocol 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RDMA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Remote Direct Memory Access)/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RoCE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(RDMA Over Converged Ethernet)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CPU offload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K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ernel bypass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endParaRPr lang="en-US" dirty="0">
              <a:effectLst/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8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B3B9E-8E51-4280-9425-58AEF4EE8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RoCE</a:t>
            </a:r>
            <a:r>
              <a:rPr lang="en-US" dirty="0"/>
              <a:t> NIC(Network Interface Controller) Full 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E57B7-DA20-4FCA-BCAA-D54B48CCE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747591" cy="4351338"/>
          </a:xfrm>
        </p:spPr>
        <p:txBody>
          <a:bodyPr>
            <a:normAutofit fontScale="92500" lnSpcReduction="20000"/>
          </a:bodyPr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err="1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RoCE</a:t>
            </a:r>
            <a:r>
              <a:rPr lang="en-US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NIC is an extension of regular NIC. Besides support the Ethernet specification, it should support </a:t>
            </a:r>
            <a:r>
              <a:rPr lang="en-US" sz="1800" dirty="0" err="1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RoCE</a:t>
            </a:r>
            <a:r>
              <a:rPr lang="en-US" sz="1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specification, too. </a:t>
            </a:r>
            <a:endParaRPr lang="en-US" sz="1800" dirty="0">
              <a:effectLst/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Upper level protocols- application layer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10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RDMA is message based transaction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Transport layer -  The most important layer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1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The transport header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Q</a:t>
            </a:r>
            <a:r>
              <a:rPr lang="en-US" sz="1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ueue Pair(QP) includes a send work queue and a receive work queue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1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Verbs as the abstract layer of RDMA protocol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1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The shim layer between verbs and other interface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Network layer - Traditional kernel layer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US" sz="1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nicast and multicast operations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Link layer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1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Packet relay in same subnet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1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Flow control, error detection and switching…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Physical layer(RDMA NIC + cable + switch)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Link width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en-US" sz="1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ata encoding, voltage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…</a:t>
            </a:r>
            <a:endParaRPr lang="en-US" sz="1400" dirty="0">
              <a:effectLst/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DBDAE0-1725-47B8-9BF4-683892F42BE0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0525" y="2109382"/>
            <a:ext cx="6468192" cy="3632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3AF91BA-F1CA-4180-9600-E512A97625D2}"/>
              </a:ext>
            </a:extLst>
          </p:cNvPr>
          <p:cNvSpPr/>
          <p:nvPr/>
        </p:nvSpPr>
        <p:spPr>
          <a:xfrm>
            <a:off x="6857998" y="5031426"/>
            <a:ext cx="1043609" cy="286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RDMA NIC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3533AB-1399-43C2-9DE8-9EB34E23CD29}"/>
              </a:ext>
            </a:extLst>
          </p:cNvPr>
          <p:cNvSpPr/>
          <p:nvPr/>
        </p:nvSpPr>
        <p:spPr>
          <a:xfrm>
            <a:off x="10629274" y="5031425"/>
            <a:ext cx="1043609" cy="286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RDMA NIC</a:t>
            </a:r>
          </a:p>
        </p:txBody>
      </p:sp>
    </p:spTree>
    <p:extLst>
      <p:ext uri="{BB962C8B-B14F-4D97-AF65-F5344CB8AC3E}">
        <p14:creationId xmlns:p14="http://schemas.microsoft.com/office/powerpoint/2010/main" val="1696102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DA8B6-DB86-4EAC-A7B4-D35A34DDD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Ethernet </a:t>
            </a:r>
            <a:r>
              <a:rPr lang="en-US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RoCE</a:t>
            </a:r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 RDMA Data Format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349D62A-EBD2-4EF1-81CC-0071652C29D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267" y="1819517"/>
            <a:ext cx="10071465" cy="160948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E62C50-4280-4958-B5A9-F8F1E17CBF44}"/>
              </a:ext>
            </a:extLst>
          </p:cNvPr>
          <p:cNvSpPr txBox="1"/>
          <p:nvPr/>
        </p:nvSpPr>
        <p:spPr>
          <a:xfrm>
            <a:off x="838200" y="3989457"/>
            <a:ext cx="9756913" cy="24843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For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RoCE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packet, IBTA defined to use InfiniBand BTH+ and payload as the payload of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RoCE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等线" panose="02010600030101010101" pitchFamily="2" charset="-122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The BTH+ includes the definition of datagram, RDMA operation type, acknowledge of RDMA operation,  Destination QP(queue pair), and so on</a:t>
            </a: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IB transport layer guarantees the data reliability from hardware</a:t>
            </a:r>
          </a:p>
          <a:p>
            <a:pPr marL="285750" indent="-28575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RoCE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payload use UDP port to connect to UDP/IP header</a:t>
            </a:r>
            <a:endParaRPr lang="en-US" sz="1600" dirty="0">
              <a:effectLst/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528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6DF88-3C7B-4377-AF5C-8120A9911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The Working Principles Of RDMA NIC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2C79C1A-D15E-44A5-B435-155DB444583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688803" y="2028179"/>
            <a:ext cx="8358964" cy="42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07B676C-36C6-4DBF-9BB1-EDD1EED6F050}"/>
              </a:ext>
            </a:extLst>
          </p:cNvPr>
          <p:cNvSpPr/>
          <p:nvPr/>
        </p:nvSpPr>
        <p:spPr>
          <a:xfrm>
            <a:off x="8829410" y="5291485"/>
            <a:ext cx="1043609" cy="286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RDMA NIC</a:t>
            </a:r>
          </a:p>
        </p:txBody>
      </p:sp>
    </p:spTree>
    <p:extLst>
      <p:ext uri="{BB962C8B-B14F-4D97-AF65-F5344CB8AC3E}">
        <p14:creationId xmlns:p14="http://schemas.microsoft.com/office/powerpoint/2010/main" val="2331899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FD331-0BC6-400A-AD42-CC8EC2CCB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The Transport Type Of RDMA NIC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F72B2C0-59B4-47E6-B34B-56CC2E6C8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238452"/>
              </p:ext>
            </p:extLst>
          </p:nvPr>
        </p:nvGraphicFramePr>
        <p:xfrm>
          <a:off x="484632" y="2051324"/>
          <a:ext cx="11082528" cy="2904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2888">
                  <a:extLst>
                    <a:ext uri="{9D8B030D-6E8A-4147-A177-3AD203B41FA5}">
                      <a16:colId xmlns:a16="http://schemas.microsoft.com/office/drawing/2014/main" val="1878467131"/>
                    </a:ext>
                  </a:extLst>
                </a:gridCol>
                <a:gridCol w="2880360">
                  <a:extLst>
                    <a:ext uri="{9D8B030D-6E8A-4147-A177-3AD203B41FA5}">
                      <a16:colId xmlns:a16="http://schemas.microsoft.com/office/drawing/2014/main" val="1376870302"/>
                    </a:ext>
                  </a:extLst>
                </a:gridCol>
                <a:gridCol w="2843784">
                  <a:extLst>
                    <a:ext uri="{9D8B030D-6E8A-4147-A177-3AD203B41FA5}">
                      <a16:colId xmlns:a16="http://schemas.microsoft.com/office/drawing/2014/main" val="4270457833"/>
                    </a:ext>
                  </a:extLst>
                </a:gridCol>
                <a:gridCol w="2825496">
                  <a:extLst>
                    <a:ext uri="{9D8B030D-6E8A-4147-A177-3AD203B41FA5}">
                      <a16:colId xmlns:a16="http://schemas.microsoft.com/office/drawing/2014/main" val="1175032027"/>
                    </a:ext>
                  </a:extLst>
                </a:gridCol>
              </a:tblGrid>
              <a:tr h="635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36830" marB="3683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UD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(Unreliable Datagram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+ Non-Connected)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36830" marB="3683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UC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(Unreliable Datagram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+ Connected)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36830" marB="3683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RC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(Reliable Datagram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+ Connected)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36830" marB="36830" anchor="ctr"/>
                </a:tc>
                <a:extLst>
                  <a:ext uri="{0D108BD9-81ED-4DB2-BD59-A6C34878D82A}">
                    <a16:rowId xmlns:a16="http://schemas.microsoft.com/office/drawing/2014/main" val="3046868400"/>
                  </a:ext>
                </a:extLst>
              </a:tr>
              <a:tr h="5544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Send / Receive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36830" marB="3683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36830" marB="3683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36830" marB="3683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36830" marB="36830" anchor="ctr"/>
                </a:tc>
                <a:extLst>
                  <a:ext uri="{0D108BD9-81ED-4DB2-BD59-A6C34878D82A}">
                    <a16:rowId xmlns:a16="http://schemas.microsoft.com/office/drawing/2014/main" val="2252704498"/>
                  </a:ext>
                </a:extLst>
              </a:tr>
              <a:tr h="5544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RDMA Write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36830" marB="3683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No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36830" marB="3683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36830" marB="3683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36830" marB="36830" anchor="ctr"/>
                </a:tc>
                <a:extLst>
                  <a:ext uri="{0D108BD9-81ED-4DB2-BD59-A6C34878D82A}">
                    <a16:rowId xmlns:a16="http://schemas.microsoft.com/office/drawing/2014/main" val="804132056"/>
                  </a:ext>
                </a:extLst>
              </a:tr>
              <a:tr h="5544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RDMA Read / Atomic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36830" marB="3683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No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36830" marB="3683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No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36830" marB="3683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Yes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3025" marR="73025" marT="36830" marB="36830" anchor="ctr"/>
                </a:tc>
                <a:extLst>
                  <a:ext uri="{0D108BD9-81ED-4DB2-BD59-A6C34878D82A}">
                    <a16:rowId xmlns:a16="http://schemas.microsoft.com/office/drawing/2014/main" val="2937878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480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E1011-86FA-4758-9F7C-0BC180C4D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98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Operation Of RDMA NIC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CB10BFE-67B5-4503-93CB-DA9802FC8127}"/>
              </a:ext>
            </a:extLst>
          </p:cNvPr>
          <p:cNvGrpSpPr/>
          <p:nvPr/>
        </p:nvGrpSpPr>
        <p:grpSpPr bwMode="auto">
          <a:xfrm>
            <a:off x="1425927" y="2021878"/>
            <a:ext cx="3642564" cy="2858235"/>
            <a:chOff x="0" y="0"/>
            <a:chExt cx="3960" cy="2329"/>
          </a:xfrm>
        </p:grpSpPr>
        <p:cxnSp>
          <p:nvCxnSpPr>
            <p:cNvPr id="5" name="Line 4">
              <a:extLst>
                <a:ext uri="{FF2B5EF4-FFF2-40B4-BE49-F238E27FC236}">
                  <a16:creationId xmlns:a16="http://schemas.microsoft.com/office/drawing/2014/main" id="{18576F7C-45EF-46C2-8D5B-D5675506FAFC}"/>
                </a:ext>
              </a:extLst>
            </p:cNvPr>
            <p:cNvCxnSpPr/>
            <p:nvPr/>
          </p:nvCxnSpPr>
          <p:spPr bwMode="auto">
            <a:xfrm>
              <a:off x="760" y="128"/>
              <a:ext cx="0" cy="22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Line 5">
              <a:extLst>
                <a:ext uri="{FF2B5EF4-FFF2-40B4-BE49-F238E27FC236}">
                  <a16:creationId xmlns:a16="http://schemas.microsoft.com/office/drawing/2014/main" id="{64449E9A-78A1-477E-B522-502A3BB7D0AA}"/>
                </a:ext>
              </a:extLst>
            </p:cNvPr>
            <p:cNvCxnSpPr/>
            <p:nvPr/>
          </p:nvCxnSpPr>
          <p:spPr bwMode="auto">
            <a:xfrm>
              <a:off x="2681" y="129"/>
              <a:ext cx="0" cy="22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887A331B-310E-4EB2-A3FF-C8EA2AD0D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880" cy="29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u="sng" kern="12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Requester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D04AAD27-D1D2-4EFF-9D7E-27283DE6D9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7" y="9"/>
              <a:ext cx="880" cy="29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u="sng" kern="12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Responder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B5E4F967-CB4E-4968-AFC4-EAEC7FB6C0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8" y="576"/>
              <a:ext cx="1112" cy="29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b="1" kern="12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Post RR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10">
              <a:extLst>
                <a:ext uri="{FF2B5EF4-FFF2-40B4-BE49-F238E27FC236}">
                  <a16:creationId xmlns:a16="http://schemas.microsoft.com/office/drawing/2014/main" id="{329F96CC-D649-4B50-A4C4-A4F677E320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" y="793"/>
              <a:ext cx="1112" cy="29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b="1" kern="12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Post SR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1" name="Line 11">
              <a:extLst>
                <a:ext uri="{FF2B5EF4-FFF2-40B4-BE49-F238E27FC236}">
                  <a16:creationId xmlns:a16="http://schemas.microsoft.com/office/drawing/2014/main" id="{E049ABAF-E3CC-4049-B148-CF490A844FC5}"/>
                </a:ext>
              </a:extLst>
            </p:cNvPr>
            <p:cNvCxnSpPr/>
            <p:nvPr/>
          </p:nvCxnSpPr>
          <p:spPr bwMode="auto">
            <a:xfrm>
              <a:off x="752" y="936"/>
              <a:ext cx="1912" cy="40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 Box 12">
              <a:extLst>
                <a:ext uri="{FF2B5EF4-FFF2-40B4-BE49-F238E27FC236}">
                  <a16:creationId xmlns:a16="http://schemas.microsoft.com/office/drawing/2014/main" id="{0F15264A-219F-4E0F-96B4-D5C4C670B0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2" y="854"/>
              <a:ext cx="720" cy="29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data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3" name="Line 13">
              <a:extLst>
                <a:ext uri="{FF2B5EF4-FFF2-40B4-BE49-F238E27FC236}">
                  <a16:creationId xmlns:a16="http://schemas.microsoft.com/office/drawing/2014/main" id="{16DC874D-A7B6-4D35-B89B-A11DEDA0361B}"/>
                </a:ext>
              </a:extLst>
            </p:cNvPr>
            <p:cNvCxnSpPr/>
            <p:nvPr/>
          </p:nvCxnSpPr>
          <p:spPr bwMode="auto">
            <a:xfrm flipH="1">
              <a:off x="809" y="1455"/>
              <a:ext cx="1864" cy="32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 Box 14">
              <a:extLst>
                <a:ext uri="{FF2B5EF4-FFF2-40B4-BE49-F238E27FC236}">
                  <a16:creationId xmlns:a16="http://schemas.microsoft.com/office/drawing/2014/main" id="{7F1A32B3-9ECA-40B0-8BD8-7FAA689F8F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3" y="1369"/>
              <a:ext cx="720" cy="29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ACK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63E5A282-FD7B-4D8D-82C6-B7F25005B5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3" y="1385"/>
              <a:ext cx="1112" cy="29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b="1" kern="12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Poll CQ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B3D4F702-18FC-4082-A537-09343483AD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" y="1770"/>
              <a:ext cx="1112" cy="29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b="1" kern="12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Poll CQ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7" name="Line 18">
              <a:extLst>
                <a:ext uri="{FF2B5EF4-FFF2-40B4-BE49-F238E27FC236}">
                  <a16:creationId xmlns:a16="http://schemas.microsoft.com/office/drawing/2014/main" id="{004A13E6-54EC-4BDF-824C-1F6B17B7A6B3}"/>
                </a:ext>
              </a:extLst>
            </p:cNvPr>
            <p:cNvCxnSpPr/>
            <p:nvPr/>
          </p:nvCxnSpPr>
          <p:spPr bwMode="auto">
            <a:xfrm>
              <a:off x="787" y="735"/>
              <a:ext cx="1872" cy="0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 Box 32">
              <a:extLst>
                <a:ext uri="{FF2B5EF4-FFF2-40B4-BE49-F238E27FC236}">
                  <a16:creationId xmlns:a16="http://schemas.microsoft.com/office/drawing/2014/main" id="{516EBBFD-D651-4B5E-9CEB-8B4578E20A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6" y="488"/>
              <a:ext cx="720" cy="29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sync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F7C8B98-1BED-4DF8-8351-7ED53AFEAE93}"/>
              </a:ext>
            </a:extLst>
          </p:cNvPr>
          <p:cNvGrpSpPr/>
          <p:nvPr/>
        </p:nvGrpSpPr>
        <p:grpSpPr bwMode="auto">
          <a:xfrm>
            <a:off x="6831122" y="2032322"/>
            <a:ext cx="3567055" cy="2690957"/>
            <a:chOff x="0" y="0"/>
            <a:chExt cx="3697" cy="2329"/>
          </a:xfrm>
        </p:grpSpPr>
        <p:cxnSp>
          <p:nvCxnSpPr>
            <p:cNvPr id="20" name="Line 4">
              <a:extLst>
                <a:ext uri="{FF2B5EF4-FFF2-40B4-BE49-F238E27FC236}">
                  <a16:creationId xmlns:a16="http://schemas.microsoft.com/office/drawing/2014/main" id="{A48E45C4-D967-4273-AED1-75B109EB0604}"/>
                </a:ext>
              </a:extLst>
            </p:cNvPr>
            <p:cNvCxnSpPr/>
            <p:nvPr/>
          </p:nvCxnSpPr>
          <p:spPr bwMode="auto">
            <a:xfrm>
              <a:off x="760" y="128"/>
              <a:ext cx="0" cy="22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Line 5">
              <a:extLst>
                <a:ext uri="{FF2B5EF4-FFF2-40B4-BE49-F238E27FC236}">
                  <a16:creationId xmlns:a16="http://schemas.microsoft.com/office/drawing/2014/main" id="{14A2222E-F2D8-4510-8C9D-CB76123C448C}"/>
                </a:ext>
              </a:extLst>
            </p:cNvPr>
            <p:cNvCxnSpPr/>
            <p:nvPr/>
          </p:nvCxnSpPr>
          <p:spPr bwMode="auto">
            <a:xfrm>
              <a:off x="2681" y="129"/>
              <a:ext cx="0" cy="22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2" name="Text Box 7">
              <a:extLst>
                <a:ext uri="{FF2B5EF4-FFF2-40B4-BE49-F238E27FC236}">
                  <a16:creationId xmlns:a16="http://schemas.microsoft.com/office/drawing/2014/main" id="{3D31A7AE-34C3-4F6F-A012-D3AE81684C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880" cy="28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u="sng" kern="1200"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Requester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3" name="Text Box 8">
              <a:extLst>
                <a:ext uri="{FF2B5EF4-FFF2-40B4-BE49-F238E27FC236}">
                  <a16:creationId xmlns:a16="http://schemas.microsoft.com/office/drawing/2014/main" id="{9D73CFAD-F59C-46DB-A2E9-9AFBB777A5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7" y="9"/>
              <a:ext cx="880" cy="28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u="sng" kern="1200"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Responder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4" name="Text Box 10">
              <a:extLst>
                <a:ext uri="{FF2B5EF4-FFF2-40B4-BE49-F238E27FC236}">
                  <a16:creationId xmlns:a16="http://schemas.microsoft.com/office/drawing/2014/main" id="{29CD5224-312D-4CB6-86EA-9A66E92F26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" y="793"/>
              <a:ext cx="1112" cy="28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b="1" kern="1200"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Post SR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25" name="Line 11">
              <a:extLst>
                <a:ext uri="{FF2B5EF4-FFF2-40B4-BE49-F238E27FC236}">
                  <a16:creationId xmlns:a16="http://schemas.microsoft.com/office/drawing/2014/main" id="{1B52B7D7-C475-4102-A82D-E2E243073210}"/>
                </a:ext>
              </a:extLst>
            </p:cNvPr>
            <p:cNvCxnSpPr/>
            <p:nvPr/>
          </p:nvCxnSpPr>
          <p:spPr bwMode="auto">
            <a:xfrm>
              <a:off x="752" y="936"/>
              <a:ext cx="1912" cy="40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6" name="Text Box 12">
              <a:extLst>
                <a:ext uri="{FF2B5EF4-FFF2-40B4-BE49-F238E27FC236}">
                  <a16:creationId xmlns:a16="http://schemas.microsoft.com/office/drawing/2014/main" id="{12B6C87A-7D49-4427-99C9-BD25E0BF71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2" y="854"/>
              <a:ext cx="1273" cy="28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kern="1200"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data + addr + rkey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27" name="Line 13">
              <a:extLst>
                <a:ext uri="{FF2B5EF4-FFF2-40B4-BE49-F238E27FC236}">
                  <a16:creationId xmlns:a16="http://schemas.microsoft.com/office/drawing/2014/main" id="{DA5D31EA-FBB3-4142-B9DA-B7221DE14DD1}"/>
                </a:ext>
              </a:extLst>
            </p:cNvPr>
            <p:cNvCxnSpPr/>
            <p:nvPr/>
          </p:nvCxnSpPr>
          <p:spPr bwMode="auto">
            <a:xfrm flipH="1">
              <a:off x="789" y="1472"/>
              <a:ext cx="1864" cy="32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8" name="Text Box 14">
              <a:extLst>
                <a:ext uri="{FF2B5EF4-FFF2-40B4-BE49-F238E27FC236}">
                  <a16:creationId xmlns:a16="http://schemas.microsoft.com/office/drawing/2014/main" id="{05F48B4F-479D-4CAD-B4A7-7FE4D5A0C4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3" y="1384"/>
              <a:ext cx="720" cy="28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kern="1200"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ACK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9" name="Text Box 16">
              <a:extLst>
                <a:ext uri="{FF2B5EF4-FFF2-40B4-BE49-F238E27FC236}">
                  <a16:creationId xmlns:a16="http://schemas.microsoft.com/office/drawing/2014/main" id="{A7E0EC1C-DBC6-48FF-9BB4-AB60903043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" y="1770"/>
              <a:ext cx="1112" cy="28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b="1" kern="1200"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Poll CQ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ED6DA544-5C60-4D31-AD96-067DCF7F955E}"/>
              </a:ext>
            </a:extLst>
          </p:cNvPr>
          <p:cNvSpPr txBox="1"/>
          <p:nvPr/>
        </p:nvSpPr>
        <p:spPr>
          <a:xfrm>
            <a:off x="2235386" y="5304157"/>
            <a:ext cx="17145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Send/Receive 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0C54C4-C211-4987-9011-36387D8A5225}"/>
              </a:ext>
            </a:extLst>
          </p:cNvPr>
          <p:cNvSpPr txBox="1"/>
          <p:nvPr/>
        </p:nvSpPr>
        <p:spPr>
          <a:xfrm>
            <a:off x="7796345" y="5224350"/>
            <a:ext cx="18447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RDMA Write 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9E718B7-6019-4A7F-B6EC-5C9F4E743536}"/>
              </a:ext>
            </a:extLst>
          </p:cNvPr>
          <p:cNvSpPr/>
          <p:nvPr/>
        </p:nvSpPr>
        <p:spPr>
          <a:xfrm>
            <a:off x="1235699" y="1814543"/>
            <a:ext cx="926535" cy="249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RDMA NIC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A3322C1-6398-4234-8029-C2BD90EAC7CA}"/>
              </a:ext>
            </a:extLst>
          </p:cNvPr>
          <p:cNvSpPr/>
          <p:nvPr/>
        </p:nvSpPr>
        <p:spPr>
          <a:xfrm>
            <a:off x="3868351" y="1803026"/>
            <a:ext cx="926535" cy="249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RDMA NIC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BBFD004-0C79-41FE-B0AE-7B7FFDBC949D}"/>
              </a:ext>
            </a:extLst>
          </p:cNvPr>
          <p:cNvSpPr/>
          <p:nvPr/>
        </p:nvSpPr>
        <p:spPr>
          <a:xfrm>
            <a:off x="6730789" y="1792732"/>
            <a:ext cx="926535" cy="249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RDMA NIC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A29E3E5-55A4-4432-B827-F3E31E4F1D62}"/>
              </a:ext>
            </a:extLst>
          </p:cNvPr>
          <p:cNvSpPr/>
          <p:nvPr/>
        </p:nvSpPr>
        <p:spPr>
          <a:xfrm>
            <a:off x="9363441" y="1781215"/>
            <a:ext cx="926535" cy="249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RDMA NIC</a:t>
            </a:r>
          </a:p>
        </p:txBody>
      </p:sp>
    </p:spTree>
    <p:extLst>
      <p:ext uri="{BB962C8B-B14F-4D97-AF65-F5344CB8AC3E}">
        <p14:creationId xmlns:p14="http://schemas.microsoft.com/office/powerpoint/2010/main" val="2416981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E1011-86FA-4758-9F7C-0BC180C4D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Operation Of RDMA NIC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D6DA544-5C60-4D31-AD96-067DCF7F955E}"/>
              </a:ext>
            </a:extLst>
          </p:cNvPr>
          <p:cNvSpPr txBox="1"/>
          <p:nvPr/>
        </p:nvSpPr>
        <p:spPr>
          <a:xfrm>
            <a:off x="2235386" y="5304157"/>
            <a:ext cx="17145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RDMA Read 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0C54C4-C211-4987-9011-36387D8A5225}"/>
              </a:ext>
            </a:extLst>
          </p:cNvPr>
          <p:cNvSpPr txBox="1"/>
          <p:nvPr/>
        </p:nvSpPr>
        <p:spPr>
          <a:xfrm>
            <a:off x="7796345" y="5224350"/>
            <a:ext cx="18447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RDMA Atomic </a:t>
            </a:r>
            <a:endParaRPr lang="en-US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7647EDC-371A-46F8-B022-64661328FAB9}"/>
              </a:ext>
            </a:extLst>
          </p:cNvPr>
          <p:cNvGrpSpPr/>
          <p:nvPr/>
        </p:nvGrpSpPr>
        <p:grpSpPr bwMode="auto">
          <a:xfrm>
            <a:off x="1479956" y="2254858"/>
            <a:ext cx="3806867" cy="2665012"/>
            <a:chOff x="0" y="0"/>
            <a:chExt cx="3697" cy="2329"/>
          </a:xfrm>
        </p:grpSpPr>
        <p:cxnSp>
          <p:nvCxnSpPr>
            <p:cNvPr id="34" name="Line 4">
              <a:extLst>
                <a:ext uri="{FF2B5EF4-FFF2-40B4-BE49-F238E27FC236}">
                  <a16:creationId xmlns:a16="http://schemas.microsoft.com/office/drawing/2014/main" id="{74A91765-1C89-48C3-B380-6F402A0E98BA}"/>
                </a:ext>
              </a:extLst>
            </p:cNvPr>
            <p:cNvCxnSpPr/>
            <p:nvPr/>
          </p:nvCxnSpPr>
          <p:spPr bwMode="auto">
            <a:xfrm>
              <a:off x="760" y="128"/>
              <a:ext cx="0" cy="22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5" name="Line 5">
              <a:extLst>
                <a:ext uri="{FF2B5EF4-FFF2-40B4-BE49-F238E27FC236}">
                  <a16:creationId xmlns:a16="http://schemas.microsoft.com/office/drawing/2014/main" id="{CFB86AF4-6BE5-4C1B-A835-BB26325E429D}"/>
                </a:ext>
              </a:extLst>
            </p:cNvPr>
            <p:cNvCxnSpPr/>
            <p:nvPr/>
          </p:nvCxnSpPr>
          <p:spPr bwMode="auto">
            <a:xfrm>
              <a:off x="2681" y="129"/>
              <a:ext cx="0" cy="22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6" name="Text Box 7">
              <a:extLst>
                <a:ext uri="{FF2B5EF4-FFF2-40B4-BE49-F238E27FC236}">
                  <a16:creationId xmlns:a16="http://schemas.microsoft.com/office/drawing/2014/main" id="{256C6EFF-800A-4B81-B006-87D0127B9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880" cy="40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u="sng" kern="1200">
                  <a:solidFill>
                    <a:srgbClr val="FFC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Requester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7" name="Text Box 8">
              <a:extLst>
                <a:ext uri="{FF2B5EF4-FFF2-40B4-BE49-F238E27FC236}">
                  <a16:creationId xmlns:a16="http://schemas.microsoft.com/office/drawing/2014/main" id="{7206C5C9-9BF5-43CA-A78D-3FBEAFCEC6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7" y="9"/>
              <a:ext cx="880" cy="40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u="sng" kern="1200">
                  <a:solidFill>
                    <a:srgbClr val="FFC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Responder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8" name="Text Box 10">
              <a:extLst>
                <a:ext uri="{FF2B5EF4-FFF2-40B4-BE49-F238E27FC236}">
                  <a16:creationId xmlns:a16="http://schemas.microsoft.com/office/drawing/2014/main" id="{74FAD37A-2303-4DF2-806B-88A55B9660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" y="793"/>
              <a:ext cx="1112" cy="40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b="1" kern="1200">
                  <a:solidFill>
                    <a:srgbClr val="FFC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Post SR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39" name="Line 11">
              <a:extLst>
                <a:ext uri="{FF2B5EF4-FFF2-40B4-BE49-F238E27FC236}">
                  <a16:creationId xmlns:a16="http://schemas.microsoft.com/office/drawing/2014/main" id="{D0B7B994-580B-436F-931C-01608828D5FE}"/>
                </a:ext>
              </a:extLst>
            </p:cNvPr>
            <p:cNvCxnSpPr/>
            <p:nvPr/>
          </p:nvCxnSpPr>
          <p:spPr bwMode="auto">
            <a:xfrm>
              <a:off x="752" y="936"/>
              <a:ext cx="1912" cy="40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40" name="Text Box 12">
              <a:extLst>
                <a:ext uri="{FF2B5EF4-FFF2-40B4-BE49-F238E27FC236}">
                  <a16:creationId xmlns:a16="http://schemas.microsoft.com/office/drawing/2014/main" id="{F298777B-88DB-4807-B5D5-CB8CFE888A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2" y="782"/>
              <a:ext cx="1273" cy="40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FFC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addr + rkey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41" name="Line 13">
              <a:extLst>
                <a:ext uri="{FF2B5EF4-FFF2-40B4-BE49-F238E27FC236}">
                  <a16:creationId xmlns:a16="http://schemas.microsoft.com/office/drawing/2014/main" id="{9F7CE3EF-FC49-4F66-B11C-D8DFEA2F4199}"/>
                </a:ext>
              </a:extLst>
            </p:cNvPr>
            <p:cNvCxnSpPr/>
            <p:nvPr/>
          </p:nvCxnSpPr>
          <p:spPr bwMode="auto">
            <a:xfrm flipH="1">
              <a:off x="776" y="1376"/>
              <a:ext cx="1864" cy="32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42" name="Text Box 14">
              <a:extLst>
                <a:ext uri="{FF2B5EF4-FFF2-40B4-BE49-F238E27FC236}">
                  <a16:creationId xmlns:a16="http://schemas.microsoft.com/office/drawing/2014/main" id="{2B132832-057D-402E-9726-19D430A732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3" y="1239"/>
              <a:ext cx="720" cy="40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FFC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data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3" name="Text Box 16">
              <a:extLst>
                <a:ext uri="{FF2B5EF4-FFF2-40B4-BE49-F238E27FC236}">
                  <a16:creationId xmlns:a16="http://schemas.microsoft.com/office/drawing/2014/main" id="{EDE2EDC2-4E40-4B32-9B8A-F264DC22C5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" y="1770"/>
              <a:ext cx="1112" cy="40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100" b="1" kern="1200">
                  <a:solidFill>
                    <a:srgbClr val="FFC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Poll CQ</a:t>
              </a:r>
              <a:endParaRPr lang="en-US" sz="24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087AF63-0A4F-445A-966C-3F568227F76D}"/>
              </a:ext>
            </a:extLst>
          </p:cNvPr>
          <p:cNvGrpSpPr/>
          <p:nvPr/>
        </p:nvGrpSpPr>
        <p:grpSpPr bwMode="auto">
          <a:xfrm>
            <a:off x="6706291" y="2164999"/>
            <a:ext cx="3831601" cy="2933775"/>
            <a:chOff x="0" y="0"/>
            <a:chExt cx="3697" cy="2329"/>
          </a:xfrm>
        </p:grpSpPr>
        <p:cxnSp>
          <p:nvCxnSpPr>
            <p:cNvPr id="45" name="Line 4">
              <a:extLst>
                <a:ext uri="{FF2B5EF4-FFF2-40B4-BE49-F238E27FC236}">
                  <a16:creationId xmlns:a16="http://schemas.microsoft.com/office/drawing/2014/main" id="{FBD74E7B-700E-41B9-8A8E-FA1A078005C8}"/>
                </a:ext>
              </a:extLst>
            </p:cNvPr>
            <p:cNvCxnSpPr/>
            <p:nvPr/>
          </p:nvCxnSpPr>
          <p:spPr bwMode="auto">
            <a:xfrm>
              <a:off x="760" y="128"/>
              <a:ext cx="0" cy="22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6" name="Line 5">
              <a:extLst>
                <a:ext uri="{FF2B5EF4-FFF2-40B4-BE49-F238E27FC236}">
                  <a16:creationId xmlns:a16="http://schemas.microsoft.com/office/drawing/2014/main" id="{7EB5F58C-1E10-4C33-838E-9459BF0B67E1}"/>
                </a:ext>
              </a:extLst>
            </p:cNvPr>
            <p:cNvCxnSpPr/>
            <p:nvPr/>
          </p:nvCxnSpPr>
          <p:spPr bwMode="auto">
            <a:xfrm>
              <a:off x="2681" y="129"/>
              <a:ext cx="0" cy="22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47" name="Text Box 7">
              <a:extLst>
                <a:ext uri="{FF2B5EF4-FFF2-40B4-BE49-F238E27FC236}">
                  <a16:creationId xmlns:a16="http://schemas.microsoft.com/office/drawing/2014/main" id="{15056A5D-B4DB-4253-B2CE-486976AFF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880" cy="40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200" u="sng" kern="1200">
                  <a:solidFill>
                    <a:srgbClr val="FFC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Requester</a:t>
              </a:r>
              <a:endParaRPr lang="en-US" sz="28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8" name="Text Box 8">
              <a:extLst>
                <a:ext uri="{FF2B5EF4-FFF2-40B4-BE49-F238E27FC236}">
                  <a16:creationId xmlns:a16="http://schemas.microsoft.com/office/drawing/2014/main" id="{986E1044-2AEE-474C-ADCC-12B5CA62DB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7" y="9"/>
              <a:ext cx="880" cy="40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200" u="sng" kern="1200">
                  <a:solidFill>
                    <a:srgbClr val="FFC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Responder</a:t>
              </a:r>
              <a:endParaRPr lang="en-US" sz="28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9" name="Text Box 10">
              <a:extLst>
                <a:ext uri="{FF2B5EF4-FFF2-40B4-BE49-F238E27FC236}">
                  <a16:creationId xmlns:a16="http://schemas.microsoft.com/office/drawing/2014/main" id="{F6182370-86D9-422B-B589-86E418F434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" y="793"/>
              <a:ext cx="1112" cy="40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200" b="1" kern="1200">
                  <a:solidFill>
                    <a:srgbClr val="FFC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Post SR</a:t>
              </a:r>
              <a:endParaRPr lang="en-US" sz="28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50" name="Line 11">
              <a:extLst>
                <a:ext uri="{FF2B5EF4-FFF2-40B4-BE49-F238E27FC236}">
                  <a16:creationId xmlns:a16="http://schemas.microsoft.com/office/drawing/2014/main" id="{EB27D379-2776-492B-ABA0-BCF3D6F76DF5}"/>
                </a:ext>
              </a:extLst>
            </p:cNvPr>
            <p:cNvCxnSpPr/>
            <p:nvPr/>
          </p:nvCxnSpPr>
          <p:spPr bwMode="auto">
            <a:xfrm>
              <a:off x="752" y="936"/>
              <a:ext cx="1912" cy="40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51" name="Text Box 12">
              <a:extLst>
                <a:ext uri="{FF2B5EF4-FFF2-40B4-BE49-F238E27FC236}">
                  <a16:creationId xmlns:a16="http://schemas.microsoft.com/office/drawing/2014/main" id="{7E6E4375-37A7-4D78-928E-83A3C72376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2" y="854"/>
              <a:ext cx="1273" cy="40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200" kern="1200">
                  <a:solidFill>
                    <a:srgbClr val="FFC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data + addr + rkey</a:t>
              </a:r>
              <a:endParaRPr lang="en-US" sz="28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52" name="Line 13">
              <a:extLst>
                <a:ext uri="{FF2B5EF4-FFF2-40B4-BE49-F238E27FC236}">
                  <a16:creationId xmlns:a16="http://schemas.microsoft.com/office/drawing/2014/main" id="{E5D866F6-42FD-439B-A126-5E9D679A0354}"/>
                </a:ext>
              </a:extLst>
            </p:cNvPr>
            <p:cNvCxnSpPr/>
            <p:nvPr/>
          </p:nvCxnSpPr>
          <p:spPr bwMode="auto">
            <a:xfrm flipH="1">
              <a:off x="776" y="1376"/>
              <a:ext cx="1864" cy="32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53" name="Text Box 14">
              <a:extLst>
                <a:ext uri="{FF2B5EF4-FFF2-40B4-BE49-F238E27FC236}">
                  <a16:creationId xmlns:a16="http://schemas.microsoft.com/office/drawing/2014/main" id="{6DCEC348-D2A0-4039-B505-8261148010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3" y="1329"/>
              <a:ext cx="720" cy="40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200" kern="1200">
                  <a:solidFill>
                    <a:srgbClr val="FFC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data</a:t>
              </a:r>
              <a:endParaRPr lang="en-US" sz="28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4" name="Text Box 16">
              <a:extLst>
                <a:ext uri="{FF2B5EF4-FFF2-40B4-BE49-F238E27FC236}">
                  <a16:creationId xmlns:a16="http://schemas.microsoft.com/office/drawing/2014/main" id="{0A771048-4A50-4ED5-BA4C-93513E4477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" y="1770"/>
              <a:ext cx="1112" cy="40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wrap="square">
              <a:noAutofit/>
            </a:bodyPr>
            <a:lstStyle/>
            <a:p>
              <a:pPr marL="0" marR="0" fontAlgn="base">
                <a:lnSpc>
                  <a:spcPct val="107000"/>
                </a:lnSpc>
                <a:spcBef>
                  <a:spcPts val="720"/>
                </a:spcBef>
                <a:spcAft>
                  <a:spcPts val="800"/>
                </a:spcAft>
              </a:pPr>
              <a:r>
                <a:rPr lang="en-US" sz="1200" b="1" kern="1200">
                  <a:solidFill>
                    <a:srgbClr val="FFC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等线" panose="02010600030101010101" pitchFamily="2" charset="-122"/>
                  <a:cs typeface="Times New Roman" panose="02020603050405020304" pitchFamily="18" charset="0"/>
                </a:rPr>
                <a:t>Poll CQ</a:t>
              </a:r>
              <a:endParaRPr lang="en-US" sz="28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930359DA-4CD0-41E1-A96B-3C0D643B0B72}"/>
              </a:ext>
            </a:extLst>
          </p:cNvPr>
          <p:cNvSpPr/>
          <p:nvPr/>
        </p:nvSpPr>
        <p:spPr>
          <a:xfrm>
            <a:off x="1372859" y="1942559"/>
            <a:ext cx="926535" cy="249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RDMA NIC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ECD2E4C-2C18-4271-BA3E-BCE44136839F}"/>
              </a:ext>
            </a:extLst>
          </p:cNvPr>
          <p:cNvSpPr/>
          <p:nvPr/>
        </p:nvSpPr>
        <p:spPr>
          <a:xfrm>
            <a:off x="4170103" y="1931042"/>
            <a:ext cx="926535" cy="249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RDMA NIC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44D86C0-6338-4C52-84BA-3D1E2D749D17}"/>
              </a:ext>
            </a:extLst>
          </p:cNvPr>
          <p:cNvSpPr/>
          <p:nvPr/>
        </p:nvSpPr>
        <p:spPr>
          <a:xfrm>
            <a:off x="6667235" y="1924003"/>
            <a:ext cx="926535" cy="249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RDMA NIC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4368FBC-3437-494D-AD68-28C26AC4D512}"/>
              </a:ext>
            </a:extLst>
          </p:cNvPr>
          <p:cNvSpPr/>
          <p:nvPr/>
        </p:nvSpPr>
        <p:spPr>
          <a:xfrm>
            <a:off x="9418759" y="1912486"/>
            <a:ext cx="926535" cy="249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RDMA NIC</a:t>
            </a:r>
          </a:p>
        </p:txBody>
      </p:sp>
    </p:spTree>
    <p:extLst>
      <p:ext uri="{BB962C8B-B14F-4D97-AF65-F5344CB8AC3E}">
        <p14:creationId xmlns:p14="http://schemas.microsoft.com/office/powerpoint/2010/main" val="2443199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A6ABC4CE-73A7-4A21-A615-9246649F5D0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968472"/>
            <a:ext cx="6413500" cy="1422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FC2A46-33F3-44B3-9DB8-C096D029B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The Lossless Network For RoCE</a:t>
            </a:r>
            <a:endParaRPr lang="en-US" sz="4000">
              <a:solidFill>
                <a:srgbClr val="FFFFFF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48BCD1F-69BF-42FE-8CBD-90C82DF95553}"/>
              </a:ext>
            </a:extLst>
          </p:cNvPr>
          <p:cNvGrpSpPr/>
          <p:nvPr/>
        </p:nvGrpSpPr>
        <p:grpSpPr>
          <a:xfrm>
            <a:off x="5966791" y="5238750"/>
            <a:ext cx="4976493" cy="1342388"/>
            <a:chOff x="0" y="0"/>
            <a:chExt cx="6465441" cy="2540226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94ED006F-44BF-4860-934F-19A4511C34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890" t="33164" r="72803" b="63137"/>
            <a:stretch/>
          </p:blipFill>
          <p:spPr>
            <a:xfrm>
              <a:off x="2350846" y="833101"/>
              <a:ext cx="1065441" cy="698006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03B84B61-582F-4AFF-B2CD-1FF18A7A068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53" t="39687" r="73399" b="54764"/>
            <a:stretch/>
          </p:blipFill>
          <p:spPr>
            <a:xfrm>
              <a:off x="473059" y="792995"/>
              <a:ext cx="547150" cy="64970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DA3726F-D12F-416A-ABB0-84CC32B357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53" t="39687" r="73399" b="54764"/>
            <a:stretch/>
          </p:blipFill>
          <p:spPr>
            <a:xfrm>
              <a:off x="4940288" y="784974"/>
              <a:ext cx="547150" cy="649705"/>
            </a:xfrm>
            <a:prstGeom prst="rect">
              <a:avLst/>
            </a:prstGeom>
          </p:spPr>
        </p:pic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9C12C3B1-31FF-491A-9A8A-027B674DC463}"/>
                </a:ext>
              </a:extLst>
            </p:cNvPr>
            <p:cNvCxnSpPr/>
            <p:nvPr/>
          </p:nvCxnSpPr>
          <p:spPr>
            <a:xfrm>
              <a:off x="897677" y="970727"/>
              <a:ext cx="162827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88AC0085-AC50-47C4-8411-A6E117B85FFC}"/>
                </a:ext>
              </a:extLst>
            </p:cNvPr>
            <p:cNvCxnSpPr/>
            <p:nvPr/>
          </p:nvCxnSpPr>
          <p:spPr>
            <a:xfrm>
              <a:off x="3287951" y="981819"/>
              <a:ext cx="1732547" cy="1306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5">
              <a:extLst>
                <a:ext uri="{FF2B5EF4-FFF2-40B4-BE49-F238E27FC236}">
                  <a16:creationId xmlns:a16="http://schemas.microsoft.com/office/drawing/2014/main" id="{71559F1B-14F7-435B-BD79-DD7F39FBB8E4}"/>
                </a:ext>
              </a:extLst>
            </p:cNvPr>
            <p:cNvSpPr txBox="1"/>
            <p:nvPr/>
          </p:nvSpPr>
          <p:spPr>
            <a:xfrm>
              <a:off x="0" y="1732998"/>
              <a:ext cx="1795145" cy="79629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  <a:t>Sender RDMA NIC</a:t>
              </a:r>
              <a:endParaRPr lang="en-US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  <a:t>Reaction Point (</a:t>
              </a:r>
              <a:r>
                <a:rPr lang="en-US" sz="1000" kern="120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  <a:t>RP</a:t>
              </a:r>
              <a:r>
                <a:rPr lang="en-US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  <a:t>)</a:t>
              </a:r>
              <a:endParaRPr lang="en-US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6">
              <a:extLst>
                <a:ext uri="{FF2B5EF4-FFF2-40B4-BE49-F238E27FC236}">
                  <a16:creationId xmlns:a16="http://schemas.microsoft.com/office/drawing/2014/main" id="{F00E9BAC-9964-4813-8A6F-020BE002C12A}"/>
                </a:ext>
              </a:extLst>
            </p:cNvPr>
            <p:cNvSpPr txBox="1"/>
            <p:nvPr/>
          </p:nvSpPr>
          <p:spPr>
            <a:xfrm>
              <a:off x="1846416" y="1743936"/>
              <a:ext cx="2237105" cy="79629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  <a:t>Switch</a:t>
              </a:r>
              <a:endParaRPr lang="en-US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  <a:t>Congestion Point (</a:t>
              </a:r>
              <a:r>
                <a:rPr lang="en-US" sz="1000" kern="120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  <a:t>CP</a:t>
              </a:r>
              <a:r>
                <a:rPr lang="en-US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  <a:t>)</a:t>
              </a:r>
              <a:endParaRPr lang="en-US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7">
              <a:extLst>
                <a:ext uri="{FF2B5EF4-FFF2-40B4-BE49-F238E27FC236}">
                  <a16:creationId xmlns:a16="http://schemas.microsoft.com/office/drawing/2014/main" id="{D365196C-15E9-4AE4-A232-596C8623671C}"/>
                </a:ext>
              </a:extLst>
            </p:cNvPr>
            <p:cNvSpPr txBox="1"/>
            <p:nvPr/>
          </p:nvSpPr>
          <p:spPr>
            <a:xfrm>
              <a:off x="4110861" y="1743838"/>
              <a:ext cx="2354580" cy="79629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  <a:t>Receiver RDMA NIC</a:t>
              </a:r>
              <a:endParaRPr lang="en-US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  <a:t>Notification Point (</a:t>
              </a:r>
              <a:r>
                <a:rPr lang="en-US" sz="1000" kern="120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  <a:t>NP</a:t>
              </a:r>
              <a:r>
                <a:rPr lang="en-US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  <a:t>)</a:t>
              </a:r>
              <a:endParaRPr lang="en-US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1B2DDD7F-F503-4884-B1AC-8825999DE1C9}"/>
                </a:ext>
              </a:extLst>
            </p:cNvPr>
            <p:cNvCxnSpPr/>
            <p:nvPr/>
          </p:nvCxnSpPr>
          <p:spPr>
            <a:xfrm flipH="1">
              <a:off x="869455" y="1222493"/>
              <a:ext cx="4122823" cy="19987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9">
              <a:extLst>
                <a:ext uri="{FF2B5EF4-FFF2-40B4-BE49-F238E27FC236}">
                  <a16:creationId xmlns:a16="http://schemas.microsoft.com/office/drawing/2014/main" id="{548E0F59-B78E-42D7-B511-FBB54AFF2B55}"/>
                </a:ext>
              </a:extLst>
            </p:cNvPr>
            <p:cNvSpPr txBox="1"/>
            <p:nvPr/>
          </p:nvSpPr>
          <p:spPr>
            <a:xfrm>
              <a:off x="2321801" y="1292740"/>
              <a:ext cx="2670175" cy="4438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  <a:t>Congestion Notification</a:t>
              </a:r>
              <a:endParaRPr lang="en-US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30">
              <a:extLst>
                <a:ext uri="{FF2B5EF4-FFF2-40B4-BE49-F238E27FC236}">
                  <a16:creationId xmlns:a16="http://schemas.microsoft.com/office/drawing/2014/main" id="{8C12A284-3C11-4E73-946E-84E21CE07DCC}"/>
                </a:ext>
              </a:extLst>
            </p:cNvPr>
            <p:cNvSpPr txBox="1"/>
            <p:nvPr/>
          </p:nvSpPr>
          <p:spPr>
            <a:xfrm>
              <a:off x="1064822" y="259343"/>
              <a:ext cx="1541145" cy="4438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  <a:t>Congested Traffic</a:t>
              </a:r>
              <a:endParaRPr lang="en-US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31">
              <a:extLst>
                <a:ext uri="{FF2B5EF4-FFF2-40B4-BE49-F238E27FC236}">
                  <a16:creationId xmlns:a16="http://schemas.microsoft.com/office/drawing/2014/main" id="{99ECD3DC-B260-4E7B-9B56-08F4B08B8747}"/>
                </a:ext>
              </a:extLst>
            </p:cNvPr>
            <p:cNvSpPr txBox="1"/>
            <p:nvPr/>
          </p:nvSpPr>
          <p:spPr>
            <a:xfrm>
              <a:off x="3168720" y="0"/>
              <a:ext cx="1771015" cy="69469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  <a:t>Congested Traffic</a:t>
              </a:r>
              <a:br>
                <a:rPr lang="en-US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</a:br>
              <a:r>
                <a:rPr lang="en-US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Times New Roman" panose="02020603050405020304" pitchFamily="18" charset="0"/>
                </a:rPr>
                <a:t>(ECN marked)</a:t>
              </a:r>
              <a:endParaRPr lang="en-US">
                <a:effectLst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C2AC2EE-E84C-4CD5-B7A5-ADC05BC745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477" y="422323"/>
            <a:ext cx="5117628" cy="3402083"/>
          </a:xfrm>
        </p:spPr>
      </p:pic>
    </p:spTree>
    <p:extLst>
      <p:ext uri="{BB962C8B-B14F-4D97-AF65-F5344CB8AC3E}">
        <p14:creationId xmlns:p14="http://schemas.microsoft.com/office/powerpoint/2010/main" val="731127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4203</TotalTime>
  <Words>556</Words>
  <Application>Microsoft Office PowerPoint</Application>
  <PresentationFormat>Widescreen</PresentationFormat>
  <Paragraphs>130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Visio.Drawing.11</vt:lpstr>
      <vt:lpstr>RDMA NIC In Lossless Network</vt:lpstr>
      <vt:lpstr>Background</vt:lpstr>
      <vt:lpstr>RoCE NIC(Network Interface Controller) Full Stack</vt:lpstr>
      <vt:lpstr>Ethernet RoCE RDMA Data Format</vt:lpstr>
      <vt:lpstr>The Working Principles Of RDMA NIC</vt:lpstr>
      <vt:lpstr>The Transport Type Of RDMA NIC</vt:lpstr>
      <vt:lpstr>The Operation Of RDMA NIC</vt:lpstr>
      <vt:lpstr>The Operation Of RDMA NIC</vt:lpstr>
      <vt:lpstr>The Lossless Network For RoCE</vt:lpstr>
      <vt:lpstr>GPU DirectRDMA </vt:lpstr>
      <vt:lpstr>NVMeOF</vt:lpstr>
      <vt:lpstr>Conclusion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RDMA NIC In Lossless Network</dc:title>
  <dc:creator>Qingchun Song</dc:creator>
  <cp:lastModifiedBy>Qingchun Song</cp:lastModifiedBy>
  <cp:revision>14</cp:revision>
  <dcterms:created xsi:type="dcterms:W3CDTF">2020-09-20T14:43:45Z</dcterms:created>
  <dcterms:modified xsi:type="dcterms:W3CDTF">2020-09-24T15:05:11Z</dcterms:modified>
</cp:coreProperties>
</file>