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004" r:id="rId3"/>
    <p:sldId id="2006" r:id="rId4"/>
    <p:sldId id="2007" r:id="rId5"/>
    <p:sldId id="2008" r:id="rId6"/>
    <p:sldId id="1875" r:id="rId7"/>
    <p:sldId id="2009" r:id="rId8"/>
    <p:sldId id="18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4F6AA-A559-4F30-A00A-E3912671420D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2318B-238D-4C7B-AE1F-5308A83BD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2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3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7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CD3B9B-8F94-4538-A1D2-F15C73FA6C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8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FFD413-5920-4918-BF48-934FA77A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F8366B8-D4A4-46AF-ADC0-159224786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7CFC99-E6FF-4021-8F9C-93C61B27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DA4822-5E7D-4C67-B883-ED37FAE1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CB18B1-0294-4126-B8C4-26D33D34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6018C-2A64-4F4E-B0B0-C8BCCD3C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4708ED-DCDE-41EA-AADB-A333E1934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4CA92B-FEFB-4886-8FAC-6241A0E52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57768B-BF4C-4350-AA03-63797962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418AAA-3267-44A9-A74C-79676A2B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6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ADF72D0-EED1-49BE-B219-9D7009C875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7625512-6F08-4CEE-BEBA-593B6B350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3565A3-380E-48BB-9399-DE590E13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3C58BA-76FA-46AC-9823-2A7E2C4E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104C95-28A6-4169-9E18-587001DC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65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612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878416"/>
            <a:ext cx="12192000" cy="5979584"/>
          </a:xfrm>
          <a:prstGeom prst="rect">
            <a:avLst/>
          </a:prstGeom>
          <a:solidFill>
            <a:srgbClr val="26395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19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 hasCustomPrompt="1"/>
          </p:nvPr>
        </p:nvSpPr>
        <p:spPr>
          <a:xfrm>
            <a:off x="0" y="3596747"/>
            <a:ext cx="12192000" cy="713315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Clr>
                <a:schemeClr val="accent1"/>
              </a:buClr>
              <a:buNone/>
              <a:defRPr sz="2667">
                <a:solidFill>
                  <a:schemeClr val="bg1"/>
                </a:solidFill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Sub Title Slide Name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36105"/>
            <a:ext cx="12192000" cy="875278"/>
          </a:xfrm>
        </p:spPr>
        <p:txBody>
          <a:bodyPr>
            <a:normAutofit/>
          </a:bodyPr>
          <a:lstStyle>
            <a:lvl1pPr algn="ctr">
              <a:defRPr sz="3333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5111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lu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47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72467" y="1039449"/>
            <a:ext cx="11197457" cy="5329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6763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2232" y="409743"/>
            <a:ext cx="9923932" cy="545601"/>
          </a:xfrm>
          <a:prstGeom prst="rect">
            <a:avLst/>
          </a:prstGeom>
        </p:spPr>
        <p:txBody>
          <a:bodyPr/>
          <a:lstStyle>
            <a:lvl1pPr>
              <a:lnSpc>
                <a:spcPts val="3750"/>
              </a:lnSpc>
              <a:defRPr sz="3667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473604" y="1541198"/>
            <a:ext cx="11197167" cy="4826000"/>
          </a:xfrm>
          <a:prstGeom prst="rect">
            <a:avLst/>
          </a:prstGeom>
        </p:spPr>
        <p:txBody>
          <a:bodyPr/>
          <a:lstStyle>
            <a:lvl1pPr marL="189912" indent="-205097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72137" indent="-212328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667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683210" indent="-19914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911569" indent="-22791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093895" indent="-17474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5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236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3029EA-0B8B-4902-B683-5A9B1607A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B187A4-62EE-4433-8427-9092516F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1269F6-6350-4AA4-8B17-9EA62419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088681-FC73-494F-B8B2-5A9D677C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2CF77B-5665-4D24-9234-F3267C50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3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FEC6B6-A83E-4D04-9F40-D0866A17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5077D8-B71F-426A-9D9D-DB9F332D5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F613AB-0504-4A58-BEA8-72CBF067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C83EB0-1084-4E45-A4AE-D989D0BA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1F81AC-AFD9-40EC-83AD-7017ED45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1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F7F08B-7966-4C88-B472-3519D258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846071-CFF8-498B-8FB8-BEC7C2F0F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C37E0EA-5E08-40BA-AE00-A159DD7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C2F2DB-0165-4588-902A-3846B6CA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509332-FE81-4FBA-BCB2-17392D52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03D7BC8-A4EE-4C73-B7C1-2CE26271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6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873A71-E5AE-4A07-A82A-32863ACFF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91D0F5-77AF-4983-93AB-71AAA3D50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EACA179-04A0-4F01-8E4E-2FB3A6BF3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A931C9B-B4F5-4B11-8729-00D154EDD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8A0D671-B67C-44F6-9E0F-B33557F65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85DBFB9-AA00-4A35-AB07-CB7CFB04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D20B274-1D89-4561-84E6-6C8A32AF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C4C3C9A-D32E-4AA5-86DF-63AA1D62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CA02A2-B422-4369-B3EF-700389932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C1C4D15-5880-42EC-801B-15792F71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2D6B30C-FF5C-45B3-8C03-EEF5789B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FAD7FD6-D1E2-4D23-95DB-EDD14869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6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852FA61-AC1A-401F-95AE-CE10F3C0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9050E78-8663-4A7F-80A9-89450895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AB3E002-7DF7-4174-9B9C-25AC0196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CC8138-C43C-4918-9F93-A4117754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DFEE38-4F07-46BC-8986-05B3F9E6C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065C8A0-948B-4CB4-B999-DCAF2BBA1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377B8CF-A434-4FC3-B10D-7D885537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5E6368-159B-4500-AA54-BF58A627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428D1D-D68F-4256-A332-B2167CD3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9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5AB13C-D1BF-4F37-9C40-9DB0BBB0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33C5D45-2CA6-4D36-9E93-A98E8CD234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4DDFDC7-68C7-46EB-BADE-22C7D960C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6E13169-E822-4F45-9A05-D9BBFD23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3B9955-B019-43BD-8C76-B2875144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0664AE1-C8DA-4616-9B47-10BEDD47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8F2D220-1622-4AE0-8500-983C5417E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D56382-406D-421B-B573-5C2E885B1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608184E-A3FE-408E-B2BB-8A09C8C21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CBF37-8422-4C58-9218-042A038FF180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D1D359-5998-4C92-84DA-B9DAEA400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CE94DC-1B09-41DB-94D9-58AA4E1C4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D758-3472-4F91-A7CB-61D9FE0DC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4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  <p:sldLayoutId id="2147483666" r:id="rId14"/>
    <p:sldLayoutId id="2147483667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.mellanox.com/2019/08/mellanox-introduces-revolutionary-smartnics-for-making-secure-cloud-possible/" TargetMode="External"/><Relationship Id="rId3" Type="http://schemas.openxmlformats.org/officeDocument/2006/relationships/hyperlink" Target="https://www.mellanox.com/related-docs/prod_adapter_cards/PB_BlueField-2_IPU.pdf" TargetMode="External"/><Relationship Id="rId7" Type="http://schemas.openxmlformats.org/officeDocument/2006/relationships/hyperlink" Target="https://www.mellanox.com/sites/default/files/related-docs/solutions/SB_Mellanox_NVMe_SNAP.pdf" TargetMode="External"/><Relationship Id="rId2" Type="http://schemas.openxmlformats.org/officeDocument/2006/relationships/hyperlink" Target="https://www.mellanox.com/products/bluefield2-overview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www.mellanox.com/products/software/nvme-snap" TargetMode="External"/><Relationship Id="rId11" Type="http://schemas.openxmlformats.org/officeDocument/2006/relationships/hyperlink" Target="https://www.mellanox.com/related-docs/products/SB_asap2.pdf" TargetMode="External"/><Relationship Id="rId5" Type="http://schemas.openxmlformats.org/officeDocument/2006/relationships/hyperlink" Target="https://www.mellanox.com/reports/it-pros-want-smartnics" TargetMode="External"/><Relationship Id="rId10" Type="http://schemas.openxmlformats.org/officeDocument/2006/relationships/hyperlink" Target="https://blog.mellanox.com/2019/05/an-out-of-band-malware-detection-with-mellanox-bluefield/" TargetMode="External"/><Relationship Id="rId4" Type="http://schemas.openxmlformats.org/officeDocument/2006/relationships/hyperlink" Target="https://docs.openstack.org/neutron/latest/admin/config-ovs-offload.html" TargetMode="External"/><Relationship Id="rId9" Type="http://schemas.openxmlformats.org/officeDocument/2006/relationships/hyperlink" Target="https://blog.mellanox.com/2019/02/mellanox-turns-zero-trust-to-hero-trust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3A8E2-61E9-4858-8D49-7BE4A82A5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400"/>
            <a:ext cx="9144000" cy="2387600"/>
          </a:xfrm>
        </p:spPr>
        <p:txBody>
          <a:bodyPr/>
          <a:lstStyle/>
          <a:p>
            <a:r>
              <a:rPr lang="en-US" dirty="0"/>
              <a:t>Programmable </a:t>
            </a:r>
            <a:r>
              <a:rPr lang="en-US" dirty="0" err="1"/>
              <a:t>SmartNIC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1545A5-98BB-4134-B5D4-D4E09A618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6855"/>
            <a:ext cx="9144000" cy="1655762"/>
          </a:xfrm>
        </p:spPr>
        <p:txBody>
          <a:bodyPr anchor="ctr"/>
          <a:lstStyle/>
          <a:p>
            <a:r>
              <a:rPr lang="en-US" dirty="0"/>
              <a:t>Qingchun Song</a:t>
            </a:r>
          </a:p>
        </p:txBody>
      </p:sp>
      <p:sp>
        <p:nvSpPr>
          <p:cNvPr id="4" name="矩形 3"/>
          <p:cNvSpPr/>
          <p:nvPr/>
        </p:nvSpPr>
        <p:spPr>
          <a:xfrm>
            <a:off x="3048000" y="550271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dirty="0"/>
              <a:t>IEEE 802 </a:t>
            </a:r>
            <a:r>
              <a:rPr lang="en-US" altLang="zh-CN" dirty="0" err="1"/>
              <a:t>Nendica</a:t>
            </a:r>
            <a:endParaRPr lang="en-US" altLang="zh-CN" dirty="0"/>
          </a:p>
          <a:p>
            <a:pPr algn="ctr"/>
            <a:r>
              <a:rPr lang="en-US" altLang="zh-CN" dirty="0"/>
              <a:t>Atlanta</a:t>
            </a:r>
            <a:r>
              <a:rPr lang="zh-CN" altLang="en-US" dirty="0"/>
              <a:t>􀀂</a:t>
            </a:r>
            <a:r>
              <a:rPr lang="en-US" altLang="zh-CN" dirty="0"/>
              <a:t>USA</a:t>
            </a:r>
          </a:p>
          <a:p>
            <a:pPr algn="ctr"/>
            <a:r>
              <a:rPr lang="en-US" altLang="zh-CN" dirty="0"/>
              <a:t>March  2020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21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B99367-FC09-462C-B16B-6FD33798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SmartNIC</a:t>
            </a:r>
            <a:r>
              <a:rPr lang="en-US" dirty="0"/>
              <a:t> Architecture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F3F5D3-E766-4F15-ABC5-6BDCC3D150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75962" y="1438842"/>
            <a:ext cx="5714164" cy="5009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33" b="1" dirty="0"/>
              <a:t>What </a:t>
            </a:r>
            <a:r>
              <a:rPr lang="en-US" sz="2333" b="1" dirty="0" err="1"/>
              <a:t>SmartNIC</a:t>
            </a:r>
            <a:r>
              <a:rPr lang="en-US" sz="2333" b="1" dirty="0"/>
              <a:t> is: </a:t>
            </a:r>
          </a:p>
          <a:p>
            <a:pPr algn="l" rtl="0"/>
            <a:r>
              <a:rPr lang="en-US" dirty="0" err="1"/>
              <a:t>SmartNIC</a:t>
            </a:r>
            <a:r>
              <a:rPr lang="en-US" dirty="0"/>
              <a:t> is a NIC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Has all NIC function regardless  CPU/FPGA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Major host CPU accelerator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Host OS only request a NIC driver</a:t>
            </a:r>
          </a:p>
          <a:p>
            <a:pPr algn="l" rtl="0"/>
            <a:r>
              <a:rPr lang="en-US" dirty="0"/>
              <a:t> </a:t>
            </a:r>
            <a:r>
              <a:rPr lang="en-US" dirty="0" err="1"/>
              <a:t>SmartNIC</a:t>
            </a:r>
            <a:r>
              <a:rPr lang="en-US" dirty="0"/>
              <a:t> is a computer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Has independent OS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Can run independent application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OVS(Open Virtual Switch)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Security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/>
              <a:t>Acceleration engines to complement NIC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Separate management</a:t>
            </a:r>
          </a:p>
          <a:p>
            <a:pPr algn="l" rtl="0"/>
            <a:r>
              <a:rPr lang="en-US" dirty="0"/>
              <a:t> </a:t>
            </a:r>
            <a:r>
              <a:rPr lang="en-US" dirty="0" err="1"/>
              <a:t>SmartNIC</a:t>
            </a:r>
            <a:r>
              <a:rPr lang="en-US" dirty="0"/>
              <a:t> is programmable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Open source software, major Linux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Easy to program, no special request for programmer</a:t>
            </a:r>
          </a:p>
          <a:p>
            <a:r>
              <a:rPr lang="en-US" dirty="0"/>
              <a:t> </a:t>
            </a:r>
            <a:r>
              <a:rPr lang="en-US" dirty="0" err="1"/>
              <a:t>SmartNIC</a:t>
            </a:r>
            <a:r>
              <a:rPr lang="en-US" dirty="0"/>
              <a:t> is the complement of CPU/GPU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Computer in front of computer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Offload CPU/GPU &amp; accelerate applications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Secure CPU &amp; GPU</a:t>
            </a:r>
          </a:p>
          <a:p>
            <a:pPr algn="l" rtl="0"/>
            <a:endParaRPr lang="he-IL" dirty="0"/>
          </a:p>
        </p:txBody>
      </p:sp>
      <p:sp>
        <p:nvSpPr>
          <p:cNvPr id="23" name="Star: 5 Points 22">
            <a:extLst>
              <a:ext uri="{FF2B5EF4-FFF2-40B4-BE49-F238E27FC236}">
                <a16:creationId xmlns="" xmlns:a16="http://schemas.microsoft.com/office/drawing/2014/main" id="{37E9A300-5B21-4C3E-86B1-E7789FADF3D2}"/>
              </a:ext>
            </a:extLst>
          </p:cNvPr>
          <p:cNvSpPr/>
          <p:nvPr/>
        </p:nvSpPr>
        <p:spPr bwMode="auto">
          <a:xfrm flipH="1">
            <a:off x="2718177" y="1762839"/>
            <a:ext cx="371337" cy="295702"/>
          </a:xfrm>
          <a:prstGeom prst="star5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</a:pPr>
            <a:endParaRPr lang="en-US" sz="15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="" xmlns:a16="http://schemas.microsoft.com/office/drawing/2014/main" id="{E0C07FB0-871B-4720-B594-B6EBD5D42A8E}"/>
              </a:ext>
            </a:extLst>
          </p:cNvPr>
          <p:cNvSpPr txBox="1">
            <a:spLocks/>
          </p:cNvSpPr>
          <p:nvPr/>
        </p:nvSpPr>
        <p:spPr>
          <a:xfrm>
            <a:off x="5891586" y="1438841"/>
            <a:ext cx="5714164" cy="5009416"/>
          </a:xfrm>
          <a:prstGeom prst="rect">
            <a:avLst/>
          </a:prstGeom>
        </p:spPr>
        <p:txBody>
          <a:bodyPr/>
          <a:lstStyle>
            <a:lvl1pPr marL="227903" indent="-246126" algn="l" rtl="0" eaLnBrk="1" fontAlgn="base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 algn="l" rtl="0" eaLnBrk="1" fontAlgn="base" hangingPunct="1">
              <a:lnSpc>
                <a:spcPct val="80000"/>
              </a:lnSpc>
              <a:spcBef>
                <a:spcPts val="426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3580951" indent="-32552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j-lt"/>
                <a:cs typeface="+mn-cs"/>
              </a:defRPr>
            </a:lvl6pPr>
            <a:lvl7pPr marL="4232077" indent="-32552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j-lt"/>
                <a:cs typeface="+mn-cs"/>
              </a:defRPr>
            </a:lvl7pPr>
            <a:lvl8pPr marL="4883164" indent="-32552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j-lt"/>
                <a:cs typeface="+mn-cs"/>
              </a:defRPr>
            </a:lvl8pPr>
            <a:lvl9pPr marL="5534259" indent="-325522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j-lt"/>
                <a:cs typeface="+mn-cs"/>
              </a:defRPr>
            </a:lvl9pPr>
          </a:lstStyle>
          <a:p>
            <a:pPr marL="0" indent="0" defTabSz="761970">
              <a:buNone/>
            </a:pPr>
            <a:r>
              <a:rPr lang="en-US" sz="2333" b="1" kern="0" dirty="0"/>
              <a:t>What </a:t>
            </a:r>
            <a:r>
              <a:rPr lang="en-US" sz="2333" b="1" kern="0" dirty="0" err="1"/>
              <a:t>SmartNIC</a:t>
            </a:r>
            <a:r>
              <a:rPr lang="en-US" sz="2333" b="1" kern="0" dirty="0"/>
              <a:t> is not: </a:t>
            </a:r>
          </a:p>
          <a:p>
            <a:pPr defTabSz="761970"/>
            <a:r>
              <a:rPr lang="en-US" sz="2000" kern="0" dirty="0"/>
              <a:t> </a:t>
            </a:r>
            <a:r>
              <a:rPr lang="en-US" sz="2000" kern="0" dirty="0" err="1"/>
              <a:t>SmartNIC</a:t>
            </a:r>
            <a:r>
              <a:rPr lang="en-US" sz="2000" kern="0" dirty="0"/>
              <a:t> is not the replacement of CPU and GPU</a:t>
            </a:r>
          </a:p>
          <a:p>
            <a:pPr lvl="1" defTabSz="761970">
              <a:buFont typeface="Courier New" panose="02070309020205020404" pitchFamily="49" charset="0"/>
              <a:buChar char="o"/>
            </a:pPr>
            <a:r>
              <a:rPr lang="en-US" sz="1667" kern="0" dirty="0"/>
              <a:t>Major applications are still running on CPU/GPU</a:t>
            </a:r>
          </a:p>
          <a:p>
            <a:pPr defTabSz="761970"/>
            <a:r>
              <a:rPr lang="en-US" sz="2000" kern="0" dirty="0"/>
              <a:t> </a:t>
            </a:r>
            <a:r>
              <a:rPr lang="en-US" sz="2000" kern="0" dirty="0" err="1"/>
              <a:t>SmartNIC</a:t>
            </a:r>
            <a:r>
              <a:rPr lang="en-US" sz="2000" kern="0" dirty="0"/>
              <a:t> is not proprietary NIC</a:t>
            </a:r>
          </a:p>
          <a:p>
            <a:pPr lvl="1" defTabSz="761970">
              <a:buFont typeface="Courier New" panose="02070309020205020404" pitchFamily="49" charset="0"/>
              <a:buChar char="o"/>
            </a:pPr>
            <a:r>
              <a:rPr lang="en-US" sz="1667" kern="0" dirty="0"/>
              <a:t>One NIC fits many applications</a:t>
            </a:r>
          </a:p>
          <a:p>
            <a:pPr lvl="1" defTabSz="761970">
              <a:buFont typeface="Courier New" panose="02070309020205020404" pitchFamily="49" charset="0"/>
              <a:buChar char="o"/>
            </a:pPr>
            <a:r>
              <a:rPr lang="en-US" sz="1667" kern="0" dirty="0"/>
              <a:t>Easy for user to program</a:t>
            </a:r>
          </a:p>
          <a:p>
            <a:pPr defTabSz="761970"/>
            <a:endParaRPr lang="he-IL" sz="2000" kern="0" dirty="0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E2D70EC0-1FCC-447A-AB8F-CB58A15B2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790" y="3429000"/>
            <a:ext cx="6047756" cy="304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3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B99367-FC09-462C-B16B-6FD33798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SmartNIC</a:t>
            </a:r>
            <a:r>
              <a:rPr lang="en-US" dirty="0"/>
              <a:t> Application – OVS Offload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F3F5D3-E766-4F15-ABC5-6BDCC3D150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2233" y="1547547"/>
            <a:ext cx="5024167" cy="51093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33" b="1" dirty="0" err="1"/>
              <a:t>SmartNIC</a:t>
            </a:r>
            <a:r>
              <a:rPr lang="en-US" sz="2333" b="1" dirty="0"/>
              <a:t> OVS Offload</a:t>
            </a:r>
          </a:p>
          <a:p>
            <a:pPr algn="l" rtl="0"/>
            <a:r>
              <a:rPr lang="en-US" dirty="0"/>
              <a:t> VMs running in host CPU</a:t>
            </a:r>
          </a:p>
          <a:p>
            <a:pPr algn="l" rtl="0"/>
            <a:r>
              <a:rPr lang="en-US" dirty="0"/>
              <a:t> OVS running in </a:t>
            </a:r>
            <a:r>
              <a:rPr lang="en-US" dirty="0" err="1"/>
              <a:t>SmartNIC</a:t>
            </a:r>
            <a:r>
              <a:rPr lang="en-US" dirty="0"/>
              <a:t> CPU</a:t>
            </a:r>
          </a:p>
          <a:p>
            <a:pPr algn="l" rtl="0"/>
            <a:r>
              <a:rPr lang="en-US" dirty="0"/>
              <a:t> Allow Control pass and Data pass separation</a:t>
            </a:r>
          </a:p>
          <a:p>
            <a:r>
              <a:rPr lang="en-US" dirty="0"/>
              <a:t> </a:t>
            </a:r>
            <a:r>
              <a:rPr lang="en-US" dirty="0" err="1"/>
              <a:t>SmartNIC</a:t>
            </a:r>
            <a:r>
              <a:rPr lang="en-US" dirty="0"/>
              <a:t> OVS does flow classification and action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Packet Classification/Forwarding/Dropping, </a:t>
            </a:r>
            <a:r>
              <a:rPr lang="en-US" dirty="0" err="1"/>
              <a:t>Encap</a:t>
            </a:r>
            <a:r>
              <a:rPr lang="en-US" dirty="0"/>
              <a:t>/</a:t>
            </a:r>
            <a:r>
              <a:rPr lang="en-US" dirty="0" err="1"/>
              <a:t>Decap</a:t>
            </a:r>
            <a:r>
              <a:rPr lang="en-US" dirty="0"/>
              <a:t>, QoS and more</a:t>
            </a:r>
          </a:p>
          <a:p>
            <a:pPr marL="285739" indent="-285739"/>
            <a:r>
              <a:rPr lang="en-US" dirty="0"/>
              <a:t>No network driver in guest OS or bare-metal host</a:t>
            </a:r>
          </a:p>
          <a:p>
            <a:pPr marL="0" indent="0">
              <a:buNone/>
            </a:pPr>
            <a:r>
              <a:rPr lang="en-US" sz="2333" b="1" dirty="0" err="1"/>
              <a:t>SmartNIC</a:t>
            </a:r>
            <a:r>
              <a:rPr lang="en-US" sz="2333" b="1" dirty="0"/>
              <a:t> OVS/DPDK Offload</a:t>
            </a:r>
          </a:p>
          <a:p>
            <a:r>
              <a:rPr lang="en-US" dirty="0"/>
              <a:t> </a:t>
            </a:r>
            <a:r>
              <a:rPr lang="en-US" dirty="0" err="1"/>
              <a:t>VirtIO</a:t>
            </a:r>
            <a:r>
              <a:rPr lang="en-US" dirty="0"/>
              <a:t> acceleration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Zero Host CPU consumption on data path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Support live migration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No guest awareness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Control plane and Data plane offload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Isolation of Control plane</a:t>
            </a:r>
          </a:p>
          <a:p>
            <a:pPr marL="380985" indent="-380985"/>
            <a:r>
              <a:rPr lang="en-US" dirty="0"/>
              <a:t>SRIOV acceleration</a:t>
            </a:r>
          </a:p>
          <a:p>
            <a:pPr marL="0" indent="0">
              <a:buNone/>
            </a:pPr>
            <a:endParaRPr lang="en-US" sz="2333" b="1" dirty="0"/>
          </a:p>
          <a:p>
            <a:pPr algn="l" rtl="0"/>
            <a:endParaRPr lang="he-IL" dirty="0"/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0D34F3E6-0EAA-4A31-BCBB-A958FF0B8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267" y="1868081"/>
            <a:ext cx="6994099" cy="344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95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B99367-FC09-462C-B16B-6FD33798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SmartNIC</a:t>
            </a:r>
            <a:r>
              <a:rPr lang="en-US" dirty="0"/>
              <a:t> Application – PCIe Device Emulation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F3F5D3-E766-4F15-ABC5-6BDCC3D150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57824" y="1405820"/>
            <a:ext cx="6837883" cy="51940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33" b="1" dirty="0" err="1"/>
              <a:t>NVMe</a:t>
            </a:r>
            <a:r>
              <a:rPr lang="en-US" sz="2333" b="1" dirty="0"/>
              <a:t>(</a:t>
            </a:r>
            <a:r>
              <a:rPr lang="en-US" sz="2400" b="1" dirty="0"/>
              <a:t>Non-Volatile Memory express) Device </a:t>
            </a:r>
            <a:r>
              <a:rPr lang="en-US" sz="2333" b="1" dirty="0"/>
              <a:t>Emulation</a:t>
            </a:r>
          </a:p>
          <a:p>
            <a:pPr marL="285728" indent="-285728" defTabSz="1085137">
              <a:buClr>
                <a:srgbClr val="0059AB"/>
              </a:buClr>
              <a:buFont typeface="Wingdings" panose="05000000000000000000" pitchFamily="2" charset="2"/>
              <a:buChar char="§"/>
            </a:pPr>
            <a:r>
              <a:rPr lang="en-US" dirty="0"/>
              <a:t>Serving both Bare-Metal and Hypervisor/VMs</a:t>
            </a:r>
          </a:p>
          <a:p>
            <a:pPr marL="575177" lvl="3" indent="-285739">
              <a:buClr>
                <a:srgbClr val="3383AB"/>
              </a:buClr>
              <a:buFont typeface="Courier New" panose="02070309020205020404" pitchFamily="49" charset="0"/>
              <a:buChar char="o"/>
            </a:pPr>
            <a:r>
              <a:rPr lang="en-US" sz="1833" dirty="0"/>
              <a:t> Optimize to efficient cloud storage</a:t>
            </a:r>
          </a:p>
          <a:p>
            <a:pPr marL="575177" lvl="3" indent="-285739">
              <a:buClr>
                <a:srgbClr val="3383AB"/>
              </a:buClr>
              <a:buFont typeface="Courier New" panose="02070309020205020404" pitchFamily="49" charset="0"/>
              <a:buChar char="o"/>
            </a:pPr>
            <a:r>
              <a:rPr lang="en-US" sz="1833" dirty="0"/>
              <a:t> Give Bare-Metal cloud same flexibility as virtualized cloud</a:t>
            </a:r>
          </a:p>
          <a:p>
            <a:pPr marL="575177" lvl="3" indent="-285739">
              <a:buClr>
                <a:srgbClr val="3383AB"/>
              </a:buClr>
              <a:buFont typeface="Courier New" panose="02070309020205020404" pitchFamily="49" charset="0"/>
              <a:buChar char="o"/>
            </a:pPr>
            <a:r>
              <a:rPr lang="en-US" sz="1833" dirty="0"/>
              <a:t> Bring an OS-Agnostic storage solution to the enterprise</a:t>
            </a:r>
            <a:endParaRPr lang="en-US" dirty="0"/>
          </a:p>
          <a:p>
            <a:pPr marL="285728" indent="-285728" defTabSz="1085137">
              <a:buClr>
                <a:srgbClr val="0059AB"/>
              </a:buClr>
              <a:buFont typeface="Wingdings" panose="05000000000000000000" pitchFamily="2" charset="2"/>
              <a:buChar char="§"/>
            </a:pPr>
            <a:r>
              <a:rPr lang="en-US" dirty="0"/>
              <a:t>Serving as Smart NIC and Emulating the Local-Storage</a:t>
            </a:r>
          </a:p>
          <a:p>
            <a:pPr marL="567953" lvl="1" indent="-285728" defTabSz="1085137">
              <a:buClr>
                <a:srgbClr val="0059AB"/>
              </a:buClr>
              <a:buFont typeface="Wingdings" panose="05000000000000000000" pitchFamily="2" charset="2"/>
              <a:buChar char="§"/>
            </a:pPr>
            <a:r>
              <a:rPr lang="en-US" dirty="0"/>
              <a:t>Host CPU/OS or Hypervisor see both NIC and local </a:t>
            </a:r>
            <a:r>
              <a:rPr lang="en-US" dirty="0" err="1"/>
              <a:t>NVMe</a:t>
            </a:r>
            <a:r>
              <a:rPr lang="en-US" dirty="0"/>
              <a:t> drive</a:t>
            </a:r>
          </a:p>
          <a:p>
            <a:pPr marL="285728" indent="-285728" defTabSz="1085137">
              <a:buClr>
                <a:srgbClr val="0059AB"/>
              </a:buClr>
              <a:buFont typeface="Wingdings" panose="05000000000000000000" pitchFamily="2" charset="2"/>
              <a:buChar char="§"/>
            </a:pPr>
            <a:r>
              <a:rPr lang="en-US" dirty="0"/>
              <a:t>OS Agnostic </a:t>
            </a:r>
          </a:p>
          <a:p>
            <a:pPr marL="567964" lvl="1" indent="-285739" defTabSz="1085137">
              <a:buClr>
                <a:srgbClr val="0059AB"/>
              </a:buClr>
              <a:buFont typeface="Courier New" panose="02070309020205020404" pitchFamily="49" charset="0"/>
              <a:buChar char="o"/>
            </a:pPr>
            <a:r>
              <a:rPr lang="en-US" dirty="0" err="1"/>
              <a:t>SmartNIC</a:t>
            </a:r>
            <a:r>
              <a:rPr lang="en-US" dirty="0"/>
              <a:t> is exposing </a:t>
            </a:r>
            <a:r>
              <a:rPr lang="en-US" dirty="0" err="1"/>
              <a:t>NVMe</a:t>
            </a:r>
            <a:r>
              <a:rPr lang="en-US" dirty="0"/>
              <a:t> interface as physical </a:t>
            </a:r>
            <a:r>
              <a:rPr lang="en-US" dirty="0" err="1"/>
              <a:t>NVMe</a:t>
            </a:r>
            <a:r>
              <a:rPr lang="en-US" dirty="0"/>
              <a:t> SSD for host</a:t>
            </a:r>
          </a:p>
          <a:p>
            <a:pPr marL="567964" lvl="1" indent="-285739" defTabSz="1085137">
              <a:buClr>
                <a:srgbClr val="0059AB"/>
              </a:buClr>
              <a:buFont typeface="Courier New" panose="02070309020205020404" pitchFamily="49" charset="0"/>
              <a:buChar char="o"/>
            </a:pPr>
            <a:r>
              <a:rPr lang="en-US" dirty="0"/>
              <a:t>Implement </a:t>
            </a:r>
            <a:r>
              <a:rPr lang="en-US" dirty="0" err="1"/>
              <a:t>NVMe-oF</a:t>
            </a:r>
            <a:r>
              <a:rPr lang="en-US" dirty="0"/>
              <a:t>(</a:t>
            </a:r>
            <a:r>
              <a:rPr lang="en-US" dirty="0" err="1"/>
              <a:t>NVMe</a:t>
            </a:r>
            <a:r>
              <a:rPr lang="en-US" dirty="0"/>
              <a:t> Over Fabric) in adapter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ü"/>
            </a:pPr>
            <a:r>
              <a:rPr lang="en-US" dirty="0"/>
              <a:t>Bare-Mental: No </a:t>
            </a:r>
            <a:r>
              <a:rPr lang="en-US" dirty="0" err="1"/>
              <a:t>NVMe-oF</a:t>
            </a:r>
            <a:r>
              <a:rPr lang="en-US" dirty="0"/>
              <a:t> driver required on Host OS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ü"/>
            </a:pPr>
            <a:r>
              <a:rPr lang="en-US" dirty="0"/>
              <a:t>Virtualized: No </a:t>
            </a:r>
            <a:r>
              <a:rPr lang="en-US" dirty="0" err="1"/>
              <a:t>NVMe-oF</a:t>
            </a:r>
            <a:r>
              <a:rPr lang="en-US" dirty="0"/>
              <a:t> driver required on in Hypervisor</a:t>
            </a:r>
          </a:p>
          <a:p>
            <a:pPr marL="567964" lvl="1" indent="-285739" defTabSz="1085137">
              <a:buClr>
                <a:srgbClr val="0059AB"/>
              </a:buClr>
              <a:buFont typeface="Courier New" panose="02070309020205020404" pitchFamily="49" charset="0"/>
              <a:buChar char="o"/>
            </a:pPr>
            <a:r>
              <a:rPr lang="en-US" dirty="0"/>
              <a:t>Leveraging standard </a:t>
            </a:r>
            <a:r>
              <a:rPr lang="en-US" dirty="0" err="1"/>
              <a:t>NVMe</a:t>
            </a:r>
            <a:r>
              <a:rPr lang="en-US" dirty="0"/>
              <a:t> driver which is available on all major OSs</a:t>
            </a:r>
          </a:p>
          <a:p>
            <a:pPr marL="567964" lvl="1" indent="-285739" defTabSz="1085137">
              <a:buClr>
                <a:srgbClr val="0059AB"/>
              </a:buClr>
              <a:buFont typeface="Courier New" panose="02070309020205020404" pitchFamily="49" charset="0"/>
              <a:buChar char="o"/>
            </a:pPr>
            <a:r>
              <a:rPr lang="en-US" dirty="0"/>
              <a:t>Supports all network transport types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Ø"/>
            </a:pPr>
            <a:r>
              <a:rPr lang="en-US" dirty="0" err="1"/>
              <a:t>NVMe</a:t>
            </a:r>
            <a:r>
              <a:rPr lang="en-US" dirty="0"/>
              <a:t>-Of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Ø"/>
            </a:pPr>
            <a:r>
              <a:rPr lang="en-US" dirty="0" err="1"/>
              <a:t>iSCSI（Internet</a:t>
            </a:r>
            <a:r>
              <a:rPr lang="en-US" dirty="0"/>
              <a:t> Small Computer System Interface）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Ø"/>
            </a:pPr>
            <a:r>
              <a:rPr lang="en-US" dirty="0" err="1"/>
              <a:t>iSER</a:t>
            </a:r>
            <a:r>
              <a:rPr lang="en-US" dirty="0"/>
              <a:t> (iSCSI RDMA Protocol)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Ø"/>
            </a:pPr>
            <a:r>
              <a:rPr lang="en-US" dirty="0"/>
              <a:t>Even proprietary protocol</a:t>
            </a:r>
          </a:p>
          <a:p>
            <a:pPr marL="779037" lvl="2" indent="-285739" defTabSz="1085137">
              <a:buClr>
                <a:srgbClr val="0059AB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defTabSz="1085137">
              <a:buClr>
                <a:srgbClr val="0059AB"/>
              </a:buClr>
              <a:buNone/>
            </a:pPr>
            <a:r>
              <a:rPr lang="en-US" sz="2333" b="1" dirty="0"/>
              <a:t>Also be able to be emulated to other PCIe devices</a:t>
            </a:r>
          </a:p>
          <a:p>
            <a:pPr algn="l" rtl="0"/>
            <a:endParaRPr lang="he-IL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B97B5A0D-60F0-4BFD-8F21-EBDA2DADC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07" y="1405820"/>
            <a:ext cx="3944454" cy="49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B99367-FC09-462C-B16B-6FD33798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SmartNIC</a:t>
            </a:r>
            <a:r>
              <a:rPr lang="en-US" dirty="0"/>
              <a:t> Application – Security Offload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F3F5D3-E766-4F15-ABC5-6BDCC3D150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2233" y="1589880"/>
            <a:ext cx="6162934" cy="482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33" b="1" dirty="0"/>
              <a:t>Security Offload</a:t>
            </a:r>
          </a:p>
          <a:p>
            <a:pPr marL="285739" indent="-285739" defTabSz="1085137">
              <a:buClr>
                <a:srgbClr val="B7BF35"/>
              </a:buClr>
            </a:pPr>
            <a:r>
              <a:rPr lang="en-US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SmartNIC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Security Offload</a:t>
            </a:r>
            <a:endParaRPr lang="en-US" dirty="0"/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Accelerated connection tracking, c</a:t>
            </a:r>
            <a:r>
              <a:rPr lang="en-US" dirty="0"/>
              <a:t>heck TCP connection state in hardware in real-time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Deep packet inspection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Intrusion detection/prevention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Hardware inline encryption: </a:t>
            </a:r>
            <a:r>
              <a:rPr lang="en-US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Ipsec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(</a:t>
            </a:r>
            <a:r>
              <a:rPr lang="en-US" dirty="0"/>
              <a:t>Internet Protocol Security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) \ TLS</a:t>
            </a:r>
            <a:r>
              <a:rPr lang="en-US" dirty="0"/>
              <a:t>(Transport Layer Security)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Hardware storage encryption: AES-XTS(</a:t>
            </a:r>
            <a:r>
              <a:rPr lang="en-US" dirty="0"/>
              <a:t>Advanced Encryption Standard -  XEX Tweak + Ciphertext Stealing）</a:t>
            </a:r>
            <a:endParaRPr lang="en-US" dirty="0">
              <a:solidFill>
                <a:srgbClr val="000000">
                  <a:lumMod val="65000"/>
                  <a:lumOff val="35000"/>
                </a:srgbClr>
              </a:solidFill>
              <a:latin typeface="Calibri" panose="020F0502020204030204" pitchFamily="34" charset="0"/>
            </a:endParaRP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Hardware public key acceleration</a:t>
            </a:r>
            <a:endParaRPr lang="he-IL" dirty="0">
              <a:solidFill>
                <a:srgbClr val="000000">
                  <a:lumMod val="65000"/>
                  <a:lumOff val="35000"/>
                </a:srgbClr>
              </a:solidFill>
              <a:latin typeface="Calibri" panose="020F0502020204030204" pitchFamily="34" charset="0"/>
            </a:endParaRP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Ability to run privacy and authentication algorithms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/>
              <a:t> Protect the host from attacks in wire speed</a:t>
            </a:r>
          </a:p>
          <a:p>
            <a:pPr marL="285739" lvl="1" indent="-285739" defTabSz="1085137">
              <a:buClr>
                <a:srgbClr val="B7BF35"/>
              </a:buClr>
            </a:pPr>
            <a:r>
              <a:rPr lang="en-US" sz="2000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Bare Mental Security 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Trust shift to </a:t>
            </a:r>
            <a:r>
              <a:rPr lang="en-US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SmartNIC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CPU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CPU intensive security tasks are offloaded to the </a:t>
            </a:r>
            <a:r>
              <a:rPr lang="en-US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SmartNIC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CPU and hardware accelerators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Host access to </a:t>
            </a:r>
            <a:r>
              <a:rPr lang="en-US" dirty="0" err="1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SmartNIC</a:t>
            </a: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 can be blocked by hardware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Calibri" panose="020F0502020204030204" pitchFamily="34" charset="0"/>
              </a:rPr>
              <a:t>Enables agentless end point protection schemes </a:t>
            </a:r>
          </a:p>
          <a:p>
            <a:pPr marL="285739" indent="-285739" defTabSz="1085137">
              <a:buClr>
                <a:srgbClr val="B7BF35"/>
              </a:buClr>
            </a:pPr>
            <a:r>
              <a:rPr lang="en-US" dirty="0"/>
              <a:t>Secure Boot </a:t>
            </a:r>
          </a:p>
          <a:p>
            <a:pPr marL="567964" lvl="1" indent="-285739" defTabSz="1085137">
              <a:buClr>
                <a:srgbClr val="B7BF35"/>
              </a:buClr>
              <a:buFont typeface="Courier New" panose="02070309020205020404" pitchFamily="49" charset="0"/>
              <a:buChar char="o"/>
            </a:pPr>
            <a:r>
              <a:rPr lang="en-US" dirty="0"/>
              <a:t> Hardware Root-of-Trust</a:t>
            </a:r>
            <a:endParaRPr lang="en-US" dirty="0">
              <a:solidFill>
                <a:srgbClr val="000000">
                  <a:lumMod val="65000"/>
                  <a:lumOff val="35000"/>
                </a:srgbClr>
              </a:solidFill>
              <a:latin typeface="Calibri" panose="020F0502020204030204" pitchFamily="34" charset="0"/>
            </a:endParaRPr>
          </a:p>
          <a:p>
            <a:pPr marL="285728" indent="-285728" defTabSz="1085137">
              <a:buClr>
                <a:srgbClr val="0059AB"/>
              </a:buClr>
              <a:buFont typeface="Wingdings" panose="05000000000000000000" pitchFamily="2" charset="2"/>
              <a:buChar char="§"/>
            </a:pPr>
            <a:endParaRPr lang="en-US" sz="1500" dirty="0">
              <a:solidFill>
                <a:srgbClr val="000000">
                  <a:lumMod val="65000"/>
                  <a:lumOff val="35000"/>
                </a:srgbClr>
              </a:solidFill>
              <a:latin typeface="Calibri" panose="020F0502020204030204" pitchFamily="34" charset="0"/>
            </a:endParaRPr>
          </a:p>
          <a:p>
            <a:pPr algn="l" rtl="0"/>
            <a:endParaRPr lang="he-IL" dirty="0"/>
          </a:p>
        </p:txBody>
      </p:sp>
      <p:pic>
        <p:nvPicPr>
          <p:cNvPr id="49" name="Picture 48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2D45D07D-E012-421F-8BE6-76971E2902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167" y="1589880"/>
            <a:ext cx="5294903" cy="42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60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B00357A-5863-4906-8CB2-3F2314A2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SmartNIC</a:t>
            </a:r>
            <a:r>
              <a:rPr lang="en-US" dirty="0"/>
              <a:t> As IPU(I/O Processing Unit)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CC98E01F-04B4-493A-BC96-DB775DC3782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08102" y="1231483"/>
            <a:ext cx="11197167" cy="4826000"/>
          </a:xfrm>
        </p:spPr>
        <p:txBody>
          <a:bodyPr/>
          <a:lstStyle/>
          <a:p>
            <a:r>
              <a:rPr lang="en-US" dirty="0"/>
              <a:t>Transition of data center architecture from CPU-centric to become data-centric</a:t>
            </a:r>
          </a:p>
          <a:p>
            <a:r>
              <a:rPr lang="en-US" dirty="0"/>
              <a:t>IPU is designed to complement the CPU and GPU</a:t>
            </a:r>
          </a:p>
          <a:p>
            <a:r>
              <a:rPr lang="en-US" dirty="0"/>
              <a:t>The IPU processes data as it moves </a:t>
            </a:r>
            <a:r>
              <a:rPr lang="en-US" b="1" dirty="0"/>
              <a:t>in and out</a:t>
            </a:r>
            <a:r>
              <a:rPr lang="en-US" dirty="0"/>
              <a:t> of the server </a:t>
            </a:r>
            <a:r>
              <a:rPr lang="en-US" b="1" dirty="0"/>
              <a:t>in real-time</a:t>
            </a:r>
            <a:endParaRPr lang="en-US" dirty="0"/>
          </a:p>
          <a:p>
            <a:r>
              <a:rPr lang="en-US" dirty="0"/>
              <a:t>IPU moves computing to where the data reside instead of traditional paradigm of data-movement to where compute is</a:t>
            </a:r>
          </a:p>
          <a:p>
            <a:r>
              <a:rPr lang="en-US" dirty="0"/>
              <a:t>The co-processing capabilities complement the main CPU, acting as a “computer in front of a computer”</a:t>
            </a:r>
          </a:p>
          <a:p>
            <a:pPr marL="259809" lvl="1" indent="0">
              <a:buNone/>
            </a:pPr>
            <a:endParaRPr lang="en-US" dirty="0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CC02876F-4323-42A6-AB63-903987026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80" y="3555032"/>
            <a:ext cx="11083489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0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B04625-1B9A-476F-8E06-CBC07D2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C0EAE7-563B-41A5-A20C-631659F63C1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https://www.mellanox.com/products/bluefield2-overview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3"/>
              </a:rPr>
              <a:t>https://www.mellanox.com/related-docs/prod_adapter_cards/PB_BlueField-2_IPU.pdf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4"/>
              </a:rPr>
              <a:t>https://docs.openstack.org/neutron/latest/admin/config-ovs-offload.html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5"/>
              </a:rPr>
              <a:t>https://www.mellanox.com/reports/it-pros-want-smartnics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6"/>
              </a:rPr>
              <a:t>https://www.mellanox.com/products/software/nvme-snap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7"/>
              </a:rPr>
              <a:t>https://www.mellanox.com/sites/default/files/related-docs/solutions/SB_Mellanox_NVMe_SNAP.pdf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8"/>
              </a:rPr>
              <a:t>https://blog.mellanox.com/2019/08/mellanox-introduces-revolutionary-smartnics-for-making-secure-cloud-possible/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9"/>
              </a:rPr>
              <a:t>https://blog.mellanox.com/2019/02/mellanox-turns-zero-trust-to-hero-trust/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10"/>
              </a:rPr>
              <a:t>https://blog.mellanox.com/2019/05/an-out-of-band-malware-detection-with-mellanox-bluefield/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hlinkClick r:id="rId11"/>
              </a:rPr>
              <a:t>https://www.mellanox.com/related-docs/products/SB_asap2.pdf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70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43A8E2-61E9-4858-8D49-7BE4A82A5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 </a:t>
            </a:r>
          </a:p>
        </p:txBody>
      </p:sp>
    </p:spTree>
    <p:extLst>
      <p:ext uri="{BB962C8B-B14F-4D97-AF65-F5344CB8AC3E}">
        <p14:creationId xmlns:p14="http://schemas.microsoft.com/office/powerpoint/2010/main" val="3726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9951</TotalTime>
  <Words>615</Words>
  <Application>Microsoft Office PowerPoint</Application>
  <PresentationFormat>宽屏</PresentationFormat>
  <Paragraphs>105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Courier New</vt:lpstr>
      <vt:lpstr>Wingdings</vt:lpstr>
      <vt:lpstr>Office Theme</vt:lpstr>
      <vt:lpstr>Programmable SmartNIC</vt:lpstr>
      <vt:lpstr>SmartNIC Architecture</vt:lpstr>
      <vt:lpstr>SmartNIC Application – OVS Offload</vt:lpstr>
      <vt:lpstr>SmartNIC Application – PCIe Device Emulation</vt:lpstr>
      <vt:lpstr>SmartNIC Application – Security Offload</vt:lpstr>
      <vt:lpstr>SmartNIC As IPU(I/O Processing Unit)</vt:lpstr>
      <vt:lpstr>Reference Documents</vt:lpstr>
      <vt:lpstr>Thanks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RoCE Network Proposal</dc:title>
  <dc:creator>Qingchun Song</dc:creator>
  <cp:lastModifiedBy>Sunliyang (Marcus)</cp:lastModifiedBy>
  <cp:revision>63</cp:revision>
  <dcterms:created xsi:type="dcterms:W3CDTF">2019-11-05T05:13:38Z</dcterms:created>
  <dcterms:modified xsi:type="dcterms:W3CDTF">2020-03-16T05:50:44Z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(2)ALdzpXyd7hizwkAM0PzCtOOyPB15CswDFskpzHUdWtqP+NrO9pLR+ty8uAFr8jDWSrzseF4B
GDsOg7FwMSZxo25NaC+UdpjVwS5Z3/0NTIbfqYPQsWtnOw1Nmr/wnBEkKFM8s6AHF6pwZNPQ
pC1Edwgif6dOFx3ZUizqvhNxg6GcQ4I/I/GRgVHGKXOfxUrfN7AXzZk5oTwV2vkUbRfnaGYM
0US7ZXSJDzNzckMWHS</vt:lpwstr>
  </property>
  <property fmtid="{D5CDD505-2E9C-101B-9397-08002B2CF9AE}" pid="3" name="_2015_ms_pID_7253431">
    <vt:lpwstr>G5kUIfOQEznhlHRoiZI0lpy9zsIeTCv1tKTze65dWLWiXfsmJdfsXW
YyZueQbYX7lBcwfm49VAQkHFPqzWYO/atm8H2Az2IMxAtKEkQIQWD0NjZG5LzoCo0miRCMU2
2QEg9/B0bJ3l2hzqbpaeQX5I4OoW+WlraEgBnM4rnDe9pMJLzry2xixuP1iU4oKO2OI=</vt:lpwstr>
  </property>
</Properties>
</file>