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336" r:id="rId5"/>
    <p:sldId id="338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nliyang (Marcus)" initials="S(" lastIdx="1" clrIdx="0">
    <p:extLst>
      <p:ext uri="{19B8F6BF-5375-455C-9EA6-DF929625EA0E}">
        <p15:presenceInfo xmlns:p15="http://schemas.microsoft.com/office/powerpoint/2012/main" userId="S-1-5-21-147214757-305610072-1517763936-41419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85176" autoAdjust="0"/>
  </p:normalViewPr>
  <p:slideViewPr>
    <p:cSldViewPr snapToGrid="0">
      <p:cViewPr varScale="1">
        <p:scale>
          <a:sx n="75" d="100"/>
          <a:sy n="75" d="100"/>
        </p:scale>
        <p:origin x="93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6AD05-CD30-4C3E-B067-92845A0F2BC3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333D1-0311-4647-80A8-C33CC9C3E1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4499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NVME OVER FABRIC is</a:t>
            </a:r>
            <a:r>
              <a:rPr lang="en-US" altLang="zh-CN" baseline="0" dirty="0" smtClean="0"/>
              <a:t> only one part of it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333D1-0311-4647-80A8-C33CC9C3E19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2098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/dcn/20/1-20-0002-01-ICne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Topics proposed for</a:t>
            </a:r>
            <a:br>
              <a:rPr lang="en-US" altLang="zh-CN" dirty="0"/>
            </a:br>
            <a:r>
              <a:rPr lang="en-US" altLang="zh-CN" dirty="0"/>
              <a:t>IEEE 802.1-20-0002-01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261803"/>
            <a:ext cx="9144000" cy="1655762"/>
          </a:xfrm>
        </p:spPr>
        <p:txBody>
          <a:bodyPr/>
          <a:lstStyle/>
          <a:p>
            <a:r>
              <a:rPr lang="en-US" altLang="zh-CN" dirty="0"/>
              <a:t>Marcus Sun</a:t>
            </a:r>
          </a:p>
          <a:p>
            <a:r>
              <a:rPr lang="en-US" altLang="zh-CN" dirty="0"/>
              <a:t>Huawei</a:t>
            </a:r>
          </a:p>
          <a:p>
            <a:r>
              <a:rPr lang="en-US" altLang="zh-CN" dirty="0"/>
              <a:t>2020-02-05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Background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fontAlgn="auto">
              <a:lnSpc>
                <a:spcPct val="130000"/>
              </a:lnSpc>
            </a:pPr>
            <a:r>
              <a:rPr lang="en-US" altLang="zh-CN" dirty="0" err="1"/>
              <a:t>Nendica</a:t>
            </a:r>
            <a:r>
              <a:rPr lang="en-US" altLang="zh-CN" dirty="0"/>
              <a:t> has considered proposing a new Work Item on ‘Revision of “The Lossless Network for Data Centers”’</a:t>
            </a:r>
          </a:p>
          <a:p>
            <a:pPr lvl="1">
              <a:lnSpc>
                <a:spcPct val="130000"/>
              </a:lnSpc>
            </a:pPr>
            <a:r>
              <a:rPr lang="en-US" altLang="zh-CN" dirty="0"/>
              <a:t>IEEE 802.1-20-0002-01 </a:t>
            </a:r>
            <a:r>
              <a:rPr lang="en-US" altLang="zh-CN" sz="2000" dirty="0">
                <a:hlinkClick r:id="rId2"/>
              </a:rPr>
              <a:t>https://mentor.ieee.org/802.1/dcn/20/1-20-0002-01-ICne.pdf</a:t>
            </a:r>
            <a:endParaRPr lang="en-US" altLang="zh-CN" sz="2000" dirty="0"/>
          </a:p>
          <a:p>
            <a:pPr>
              <a:lnSpc>
                <a:spcPct val="130000"/>
              </a:lnSpc>
            </a:pPr>
            <a:r>
              <a:rPr lang="en-US" altLang="zh-CN" dirty="0"/>
              <a:t>Slide 8 of the draft proposal (“</a:t>
            </a:r>
            <a:r>
              <a:rPr lang="en-US" dirty="0"/>
              <a:t>Potential topics </a:t>
            </a:r>
            <a:r>
              <a:rPr lang="en-US" altLang="zh-CN" dirty="0"/>
              <a:t>”) has open items</a:t>
            </a:r>
          </a:p>
          <a:p>
            <a:pPr lvl="1" eaLnBrk="0" fontAlgn="base" hangingPunct="0"/>
            <a:r>
              <a:rPr lang="en-US" dirty="0"/>
              <a:t>Contribution driven, so content depends on inputs</a:t>
            </a:r>
          </a:p>
          <a:p>
            <a:pPr lvl="1" eaLnBrk="0" fontAlgn="base" hangingPunct="0"/>
            <a:r>
              <a:rPr lang="en-US" dirty="0"/>
              <a:t>New topics potentially include:</a:t>
            </a:r>
          </a:p>
          <a:p>
            <a:pPr lvl="2" eaLnBrk="0" fontAlgn="base" hangingPunct="0"/>
            <a:r>
              <a:rPr lang="en-US" dirty="0"/>
              <a:t>(</a:t>
            </a:r>
            <a:r>
              <a:rPr lang="en-US" dirty="0" err="1"/>
              <a:t>tbd</a:t>
            </a:r>
            <a:r>
              <a:rPr lang="en-US" dirty="0"/>
              <a:t> prior to submitting to 802.1/802)</a:t>
            </a:r>
          </a:p>
          <a:p>
            <a:pPr>
              <a:lnSpc>
                <a:spcPct val="130000"/>
              </a:lnSpc>
            </a:pPr>
            <a:r>
              <a:rPr lang="en-US" altLang="zh-CN" dirty="0" smtClean="0"/>
              <a:t>This contribution proposes to complete the </a:t>
            </a:r>
            <a:r>
              <a:rPr lang="en-US" altLang="zh-CN" dirty="0" err="1" smtClean="0"/>
              <a:t>tbd</a:t>
            </a:r>
            <a:r>
              <a:rPr lang="en-US" altLang="zh-CN" dirty="0" smtClean="0"/>
              <a:t> on Slide 8, per Slide 4</a:t>
            </a:r>
          </a:p>
          <a:p>
            <a:pPr>
              <a:lnSpc>
                <a:spcPct val="130000"/>
              </a:lnSpc>
            </a:pPr>
            <a:r>
              <a:rPr lang="en-US" altLang="zh-CN" dirty="0" smtClean="0"/>
              <a:t>Slide </a:t>
            </a:r>
            <a:r>
              <a:rPr lang="en-US" altLang="zh-CN" dirty="0" smtClean="0"/>
              <a:t>3 and 5 </a:t>
            </a:r>
            <a:r>
              <a:rPr lang="en-US" altLang="zh-CN" dirty="0" smtClean="0"/>
              <a:t>identifies some </a:t>
            </a:r>
            <a:r>
              <a:rPr lang="en-US" altLang="zh-CN" dirty="0" smtClean="0"/>
              <a:t>challenges for today and future’s </a:t>
            </a:r>
            <a:r>
              <a:rPr lang="en-US" altLang="zh-CN" smtClean="0"/>
              <a:t>Data Centers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</a:pP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8473" y="0"/>
            <a:ext cx="10515600" cy="1325563"/>
          </a:xfrm>
        </p:spPr>
        <p:txBody>
          <a:bodyPr/>
          <a:lstStyle/>
          <a:p>
            <a:pPr fontAlgn="auto">
              <a:lnSpc>
                <a:spcPct val="100000"/>
              </a:lnSpc>
            </a:pPr>
            <a:r>
              <a:rPr lang="en-US" altLang="zh-CN" dirty="0">
                <a:sym typeface="+mn-ea"/>
              </a:rPr>
              <a:t>Challenges in today’s Data Center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1054" y="1406161"/>
            <a:ext cx="10515600" cy="4873868"/>
          </a:xfrm>
        </p:spPr>
        <p:txBody>
          <a:bodyPr>
            <a:noAutofit/>
          </a:bodyPr>
          <a:lstStyle/>
          <a:p>
            <a:pPr lvl="1" fontAlgn="auto">
              <a:lnSpc>
                <a:spcPct val="100000"/>
              </a:lnSpc>
            </a:pPr>
            <a:r>
              <a:rPr lang="en-US" altLang="zh-CN" sz="2800" dirty="0" smtClean="0">
                <a:sym typeface="+mn-ea"/>
              </a:rPr>
              <a:t>RDMA expanding to new Applications </a:t>
            </a:r>
          </a:p>
          <a:p>
            <a:pPr lvl="2">
              <a:lnSpc>
                <a:spcPct val="100000"/>
              </a:lnSpc>
            </a:pPr>
            <a:r>
              <a:rPr lang="en-US" altLang="zh-CN" sz="2400" dirty="0" smtClean="0">
                <a:sym typeface="+mn-ea"/>
              </a:rPr>
              <a:t>Distributed Storage(e.g. </a:t>
            </a:r>
            <a:r>
              <a:rPr lang="en-US" altLang="zh-CN" sz="2400" dirty="0" err="1" smtClean="0">
                <a:sym typeface="+mn-ea"/>
              </a:rPr>
              <a:t>NVMe</a:t>
            </a:r>
            <a:r>
              <a:rPr lang="en-US" altLang="zh-CN" sz="2400" dirty="0" smtClean="0">
                <a:sym typeface="+mn-ea"/>
              </a:rPr>
              <a:t> over Fabric)</a:t>
            </a:r>
          </a:p>
          <a:p>
            <a:pPr lvl="2">
              <a:lnSpc>
                <a:spcPct val="100000"/>
              </a:lnSpc>
            </a:pPr>
            <a:r>
              <a:rPr lang="en-US" altLang="zh-CN" sz="2400" dirty="0" smtClean="0">
                <a:sym typeface="+mn-ea"/>
              </a:rPr>
              <a:t>Distributed Computing(e.g. HPC/AI Training)</a:t>
            </a:r>
            <a:endParaRPr lang="en-US" altLang="zh-CN" sz="2400" dirty="0">
              <a:sym typeface="+mn-ea"/>
            </a:endParaRPr>
          </a:p>
          <a:p>
            <a:pPr lvl="1" fontAlgn="auto">
              <a:lnSpc>
                <a:spcPct val="100000"/>
              </a:lnSpc>
            </a:pPr>
            <a:r>
              <a:rPr lang="en-US" altLang="zh-CN" sz="2800" dirty="0" smtClean="0">
                <a:sym typeface="+mn-ea"/>
              </a:rPr>
              <a:t> Network Challenges for RDMA applications </a:t>
            </a:r>
          </a:p>
          <a:p>
            <a:pPr lvl="2">
              <a:lnSpc>
                <a:spcPct val="100000"/>
              </a:lnSpc>
            </a:pPr>
            <a:r>
              <a:rPr lang="en-US" altLang="zh-CN" sz="2400" dirty="0" smtClean="0">
                <a:sym typeface="+mn-ea"/>
              </a:rPr>
              <a:t>High I/O throughput with low-latency storage network</a:t>
            </a:r>
          </a:p>
          <a:p>
            <a:pPr lvl="2">
              <a:lnSpc>
                <a:spcPct val="100000"/>
              </a:lnSpc>
            </a:pPr>
            <a:r>
              <a:rPr lang="en-US" altLang="zh-CN" sz="2400" dirty="0" smtClean="0">
                <a:sym typeface="+mn-ea"/>
              </a:rPr>
              <a:t>Ultra-low latency </a:t>
            </a:r>
            <a:r>
              <a:rPr lang="en-US" altLang="zh-CN" sz="2400" dirty="0" smtClean="0">
                <a:sym typeface="+mn-ea"/>
              </a:rPr>
              <a:t>network </a:t>
            </a:r>
            <a:r>
              <a:rPr lang="en-US" altLang="zh-CN" sz="2400" dirty="0" smtClean="0">
                <a:sym typeface="+mn-ea"/>
              </a:rPr>
              <a:t>for distributed computing</a:t>
            </a:r>
          </a:p>
          <a:p>
            <a:pPr lvl="2">
              <a:lnSpc>
                <a:spcPct val="100000"/>
              </a:lnSpc>
            </a:pPr>
            <a:r>
              <a:rPr lang="en-US" altLang="zh-CN" sz="2400" dirty="0" smtClean="0">
                <a:sym typeface="+mn-ea"/>
              </a:rPr>
              <a:t>Bandwidth vs. Latency tradeoff</a:t>
            </a:r>
          </a:p>
          <a:p>
            <a:pPr lvl="2">
              <a:lnSpc>
                <a:spcPct val="100000"/>
              </a:lnSpc>
            </a:pPr>
            <a:r>
              <a:rPr lang="en-US" altLang="zh-CN" sz="2400" dirty="0" smtClean="0">
                <a:sym typeface="+mn-ea"/>
              </a:rPr>
              <a:t>Congestion </a:t>
            </a:r>
            <a:r>
              <a:rPr lang="en-US" altLang="zh-CN" sz="2400" dirty="0" smtClean="0">
                <a:sym typeface="+mn-ea"/>
              </a:rPr>
              <a:t>Control </a:t>
            </a:r>
            <a:r>
              <a:rPr lang="en-US" altLang="zh-CN" sz="2400" dirty="0">
                <a:sym typeface="+mn-ea"/>
              </a:rPr>
              <a:t>is </a:t>
            </a:r>
            <a:r>
              <a:rPr lang="en-US" altLang="zh-CN" sz="2400" dirty="0" smtClean="0">
                <a:sym typeface="+mn-ea"/>
              </a:rPr>
              <a:t>critical in </a:t>
            </a:r>
            <a:r>
              <a:rPr lang="en-US" altLang="zh-CN" sz="2400" dirty="0">
                <a:sym typeface="+mn-ea"/>
              </a:rPr>
              <a:t>l</a:t>
            </a:r>
            <a:r>
              <a:rPr lang="en-US" altLang="zh-CN" sz="2400" dirty="0" smtClean="0">
                <a:sym typeface="+mn-ea"/>
              </a:rPr>
              <a:t>arge-scale </a:t>
            </a:r>
            <a:r>
              <a:rPr lang="en-US" altLang="zh-CN" sz="2400" dirty="0">
                <a:sym typeface="+mn-ea"/>
              </a:rPr>
              <a:t>n</a:t>
            </a:r>
            <a:r>
              <a:rPr lang="en-US" altLang="zh-CN" sz="2400" dirty="0" smtClean="0">
                <a:sym typeface="+mn-ea"/>
              </a:rPr>
              <a:t>etwork </a:t>
            </a:r>
            <a:endParaRPr lang="en-US" altLang="zh-CN" sz="2400" dirty="0" smtClean="0">
              <a:sym typeface="+mn-ea"/>
            </a:endParaRPr>
          </a:p>
          <a:p>
            <a:pPr lvl="2">
              <a:lnSpc>
                <a:spcPct val="100000"/>
              </a:lnSpc>
            </a:pPr>
            <a:r>
              <a:rPr lang="en-US" altLang="zh-CN" sz="2400" dirty="0" smtClean="0">
                <a:sym typeface="+mn-ea"/>
              </a:rPr>
              <a:t>Congestion </a:t>
            </a:r>
            <a:r>
              <a:rPr lang="en-US" altLang="zh-CN" sz="2400" dirty="0" smtClean="0">
                <a:sym typeface="+mn-ea"/>
              </a:rPr>
              <a:t>Control parameters challenging </a:t>
            </a:r>
            <a:r>
              <a:rPr lang="en-US" altLang="zh-CN" sz="2400" dirty="0" smtClean="0">
                <a:sym typeface="+mn-ea"/>
              </a:rPr>
              <a:t>to optimize (e.g. Priority Flow Control  (PFC) threshold)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=""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738" y="0"/>
            <a:ext cx="8856984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Potential topics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=""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865632"/>
            <a:ext cx="10997184" cy="5754624"/>
          </a:xfrm>
        </p:spPr>
        <p:txBody>
          <a:bodyPr>
            <a:normAutofit fontScale="92500" lnSpcReduction="20000"/>
          </a:bodyPr>
          <a:lstStyle/>
          <a:p>
            <a:pPr marL="119062" indent="0">
              <a:lnSpc>
                <a:spcPct val="120000"/>
              </a:lnSpc>
              <a:buNone/>
            </a:pPr>
            <a:r>
              <a:rPr lang="en-US" dirty="0"/>
              <a:t>Contribution driven, so content depends on inputs</a:t>
            </a:r>
          </a:p>
          <a:p>
            <a:pPr marL="119062" indent="0">
              <a:lnSpc>
                <a:spcPct val="120000"/>
              </a:lnSpc>
              <a:buNone/>
            </a:pPr>
            <a:r>
              <a:rPr lang="en-US" dirty="0"/>
              <a:t>New topics potentially include:</a:t>
            </a:r>
          </a:p>
          <a:p>
            <a:pPr marL="576262" indent="-457200">
              <a:lnSpc>
                <a:spcPct val="120000"/>
              </a:lnSpc>
            </a:pPr>
            <a:r>
              <a:rPr lang="en-US" dirty="0" smtClean="0"/>
              <a:t>Approaches </a:t>
            </a:r>
            <a:r>
              <a:rPr lang="en-US" dirty="0"/>
              <a:t>to </a:t>
            </a:r>
            <a:r>
              <a:rPr lang="en-US" dirty="0" smtClean="0"/>
              <a:t>PFC storms </a:t>
            </a:r>
            <a:r>
              <a:rPr lang="en-US" dirty="0"/>
              <a:t>elimination</a:t>
            </a:r>
          </a:p>
          <a:p>
            <a:pPr marL="1033462" lvl="1" indent="-457200">
              <a:lnSpc>
                <a:spcPct val="120000"/>
              </a:lnSpc>
            </a:pPr>
            <a:r>
              <a:rPr lang="en-US" dirty="0"/>
              <a:t>Deadlock detection</a:t>
            </a:r>
          </a:p>
          <a:p>
            <a:pPr marL="1033462" lvl="1" indent="-457200">
              <a:lnSpc>
                <a:spcPct val="120000"/>
              </a:lnSpc>
            </a:pPr>
            <a:r>
              <a:rPr lang="en-US" dirty="0"/>
              <a:t>Deadlock elimination</a:t>
            </a:r>
          </a:p>
          <a:p>
            <a:pPr marL="576262" indent="-457200">
              <a:lnSpc>
                <a:spcPct val="120000"/>
              </a:lnSpc>
            </a:pPr>
            <a:r>
              <a:rPr lang="en-US" dirty="0"/>
              <a:t>Improving Congestion Notification</a:t>
            </a:r>
          </a:p>
          <a:p>
            <a:pPr marL="1033462" lvl="1" indent="-457200">
              <a:lnSpc>
                <a:spcPct val="120000"/>
              </a:lnSpc>
            </a:pPr>
            <a:r>
              <a:rPr lang="en-US" dirty="0"/>
              <a:t>Issues with Explicit Congestion Notification</a:t>
            </a:r>
          </a:p>
          <a:p>
            <a:pPr marL="1033462" lvl="1" indent="-457200">
              <a:lnSpc>
                <a:spcPct val="120000"/>
              </a:lnSpc>
            </a:pPr>
            <a:r>
              <a:rPr lang="en-US" dirty="0"/>
              <a:t>Enhanced version of Quantized Congestion Notification (originally IEEE 802.1Qau)</a:t>
            </a:r>
          </a:p>
          <a:p>
            <a:pPr marL="1033462" lvl="1" indent="-457200">
              <a:lnSpc>
                <a:spcPct val="120000"/>
              </a:lnSpc>
            </a:pPr>
            <a:r>
              <a:rPr lang="en-US" dirty="0"/>
              <a:t>Feasibility of including QoS support</a:t>
            </a:r>
          </a:p>
          <a:p>
            <a:pPr marL="576262" indent="-457200">
              <a:lnSpc>
                <a:spcPct val="120000"/>
              </a:lnSpc>
            </a:pPr>
            <a:r>
              <a:rPr lang="en-US" dirty="0"/>
              <a:t>congestion parameter optimization</a:t>
            </a:r>
          </a:p>
          <a:p>
            <a:pPr marL="1033462" lvl="1" indent="-457200">
              <a:lnSpc>
                <a:spcPct val="120000"/>
              </a:lnSpc>
            </a:pPr>
            <a:r>
              <a:rPr lang="en-US" dirty="0"/>
              <a:t>heuristic algorithm for identifying congestion parameters</a:t>
            </a:r>
          </a:p>
          <a:p>
            <a:pPr marL="1033462" lvl="1" indent="-457200">
              <a:lnSpc>
                <a:spcPct val="120000"/>
              </a:lnSpc>
            </a:pPr>
            <a:r>
              <a:rPr lang="en-US" dirty="0"/>
              <a:t>Methods for dynamic optimization based on services 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=""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80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8473" y="0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Potential challenges </a:t>
            </a:r>
            <a:r>
              <a:rPr lang="en-US" altLang="zh-CN" dirty="0"/>
              <a:t>to be </a:t>
            </a:r>
            <a:r>
              <a:rPr lang="en-US" altLang="zh-CN" dirty="0" smtClean="0"/>
              <a:t>considered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8473" y="1817477"/>
            <a:ext cx="10515600" cy="4359036"/>
          </a:xfrm>
        </p:spPr>
        <p:txBody>
          <a:bodyPr>
            <a:noAutofit/>
          </a:bodyPr>
          <a:lstStyle/>
          <a:p>
            <a:pPr fontAlgn="auto">
              <a:lnSpc>
                <a:spcPct val="100000"/>
              </a:lnSpc>
            </a:pPr>
            <a:r>
              <a:rPr lang="en-US" altLang="zh-CN" sz="3600" dirty="0" smtClean="0">
                <a:sym typeface="+mn-ea"/>
              </a:rPr>
              <a:t>Data Center New Challenges in the future</a:t>
            </a:r>
            <a:endParaRPr lang="en-US" altLang="zh-CN" sz="3600" dirty="0">
              <a:sym typeface="+mn-ea"/>
            </a:endParaRPr>
          </a:p>
          <a:p>
            <a:pPr lvl="1" fontAlgn="auto">
              <a:lnSpc>
                <a:spcPct val="100000"/>
              </a:lnSpc>
            </a:pPr>
            <a:r>
              <a:rPr lang="en-US" altLang="zh-CN" sz="3200" dirty="0" smtClean="0">
                <a:sym typeface="+mn-ea"/>
              </a:rPr>
              <a:t>Applications Challenges</a:t>
            </a:r>
          </a:p>
          <a:p>
            <a:pPr lvl="2">
              <a:lnSpc>
                <a:spcPct val="100000"/>
              </a:lnSpc>
            </a:pPr>
            <a:r>
              <a:rPr lang="en-US" altLang="zh-CN" sz="2800" dirty="0" smtClean="0">
                <a:sym typeface="+mn-ea"/>
              </a:rPr>
              <a:t>Compute Centric</a:t>
            </a:r>
          </a:p>
          <a:p>
            <a:pPr lvl="2">
              <a:lnSpc>
                <a:spcPct val="100000"/>
              </a:lnSpc>
            </a:pPr>
            <a:r>
              <a:rPr lang="en-US" altLang="zh-CN" sz="2800" dirty="0" smtClean="0">
                <a:sym typeface="+mn-ea"/>
              </a:rPr>
              <a:t>Memory Fabric</a:t>
            </a:r>
          </a:p>
          <a:p>
            <a:pPr lvl="1" fontAlgn="auto">
              <a:lnSpc>
                <a:spcPct val="100000"/>
              </a:lnSpc>
            </a:pPr>
            <a:r>
              <a:rPr lang="en-US" altLang="zh-CN" sz="3200" dirty="0" smtClean="0">
                <a:sym typeface="+mn-ea"/>
              </a:rPr>
              <a:t>Any New Opportunities for Layer 1/2? </a:t>
            </a:r>
          </a:p>
        </p:txBody>
      </p:sp>
    </p:spTree>
    <p:extLst>
      <p:ext uri="{BB962C8B-B14F-4D97-AF65-F5344CB8AC3E}">
        <p14:creationId xmlns:p14="http://schemas.microsoft.com/office/powerpoint/2010/main" val="286409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2392</TotalTime>
  <Words>265</Words>
  <Application>Microsoft Office PowerPoint</Application>
  <PresentationFormat>宽屏</PresentationFormat>
  <Paragraphs>45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Office 主题</vt:lpstr>
      <vt:lpstr>Topics proposed for IEEE 802.1-20-0002-01</vt:lpstr>
      <vt:lpstr>Background</vt:lpstr>
      <vt:lpstr>Challenges in today’s Data Center</vt:lpstr>
      <vt:lpstr>Potential topics</vt:lpstr>
      <vt:lpstr>Potential challenges to be considered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Improvements to IEEE 802.1-20-0002-01-ICne</dc:title>
  <dc:creator>Coffee</dc:creator>
  <cp:lastModifiedBy>Sunliyang (Marcus)</cp:lastModifiedBy>
  <cp:revision>44</cp:revision>
  <dcterms:created xsi:type="dcterms:W3CDTF">2020-02-01T02:57:00Z</dcterms:created>
  <dcterms:modified xsi:type="dcterms:W3CDTF">2020-02-05T09:24:09Z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2052-11.1.0.8213</vt:lpwstr>
  </property>
  <property fmtid="{D5CDD505-2E9C-101B-9397-08002B2CF9AE}" pid="3" name="_2015_ms_pID_725343">
    <vt:lpwstr>(3)AuIE3wQ5DWyTatV4VHlHqHNOBkuQV493ZxkmqZbv5kz8iBe6gr0RrgTQAXz3mq5Iw9eqeVVp
DjqKAuoCVmMha+Rnhy9iYzxtihqA86yduu01LJBcNraaAPRVRB0oLvihjan59luZNC7NjL6K
ISwNmo5x/4aBQ30PVPenq8oMKS0Qwe7y4AnFwwpkVAu9cu29OC45X0Phj+v5B/hxZF0EsXBi
WbYiShtkFbQmt6Bz8A</vt:lpwstr>
  </property>
  <property fmtid="{D5CDD505-2E9C-101B-9397-08002B2CF9AE}" pid="4" name="_2015_ms_pID_7253431">
    <vt:lpwstr>/1sAzvOHQyM+AAPdjyD9sgcwzBDwmHteyn79v3EZDgjmWqF00sDF05
9jDPR+kqLaGTE00O7hma05LBvrJVnNtdnI/lMLu8E3n6PGvsN7HMbIwvA2+/A1wYS0XnRVb7
8TVpHmTmMWqYG7aIUtnD+h+7zIPesS0pPpUDX3cp0n92cQpe9BlW1dXJZVK6cROpY0leTaWa
C4oOrRXKtICtm9cNYMnREsE50bc/TKmYSqhZ</vt:lpwstr>
  </property>
  <property fmtid="{D5CDD505-2E9C-101B-9397-08002B2CF9AE}" pid="5" name="_2015_ms_pID_7253432">
    <vt:lpwstr>4w==</vt:lpwstr>
  </property>
</Properties>
</file>