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43" r:id="rId2"/>
  </p:sldMasterIdLst>
  <p:notesMasterIdLst>
    <p:notesMasterId r:id="rId5"/>
  </p:notesMasterIdLst>
  <p:handoutMasterIdLst>
    <p:handoutMasterId r:id="rId6"/>
  </p:handoutMasterIdLst>
  <p:sldIdLst>
    <p:sldId id="401" r:id="rId3"/>
    <p:sldId id="402" r:id="rId4"/>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44" autoAdjust="0"/>
    <p:restoredTop sz="94645"/>
  </p:normalViewPr>
  <p:slideViewPr>
    <p:cSldViewPr snapToGrid="0">
      <p:cViewPr varScale="1">
        <p:scale>
          <a:sx n="141" d="100"/>
          <a:sy n="141" d="100"/>
        </p:scale>
        <p:origin x="344" y="176"/>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r>
              <a:rPr lang="en-US"/>
              <a:t>IEEE 802.1-20-0013-01-ICne</a:t>
            </a:r>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2/10/20</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r>
              <a:rPr lang="en-US"/>
              <a:t>IEEE 802.1-20-0013-01-ICne</a:t>
            </a:r>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2/10/20</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A3F5CFA9-9451-41D5-BAE8-EC153F4019B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697755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0CE3B435-6F5B-4504-9BF0-779F2CE511EF}"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363765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514350" y="1200150"/>
            <a:ext cx="2811780" cy="3257550"/>
          </a:xfrm>
        </p:spPr>
        <p:txBody>
          <a:bodyPr/>
          <a:lstStyle>
            <a:lvl1pPr marL="0" indent="0">
              <a:buFontTx/>
              <a:buNone/>
              <a:defRPr sz="1200"/>
            </a:lvl1pPr>
            <a:lvl2pPr marL="205740" indent="-207169">
              <a:spcBef>
                <a:spcPts val="825"/>
              </a:spcBef>
              <a:buClr>
                <a:schemeClr val="accent1"/>
              </a:buClr>
              <a:buFont typeface="Wingdings 2" pitchFamily="18" charset="2"/>
              <a:buChar char="¾"/>
              <a:defRPr sz="1200"/>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3531870" y="1200150"/>
            <a:ext cx="2811780" cy="3257550"/>
          </a:xfrm>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D7A47271-C732-436E-B168-F8B28CC4EA2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336358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1" y="1200150"/>
            <a:ext cx="2814638" cy="3257550"/>
          </a:xfrm>
        </p:spPr>
        <p:txBody>
          <a:bodyPr/>
          <a:lstStyle>
            <a:lvl1pPr marL="205740" indent="-204788">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3529012" y="1200150"/>
            <a:ext cx="2814638" cy="3257550"/>
          </a:xfrm>
        </p:spPr>
        <p:txBody>
          <a:bodyPr/>
          <a:lstStyle>
            <a:lvl1pPr>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45EF18AB-88B2-4996-843E-66D61CE34E4C}"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8167899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1C6CF3FF-3A4E-4DE9-A2EB-F91D4BBDF2AB}"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9185778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306B0273-C8A9-4B40-BEBC-0CA17FB3B91E}"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44917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40.xml"/><Relationship Id="rId7"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182166"/>
            <a:ext cx="5829300" cy="575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1200150"/>
            <a:ext cx="58293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314950" y="4972050"/>
            <a:ext cx="800100"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514350" y="4972050"/>
            <a:ext cx="3600450" cy="17145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6343650" y="4972050"/>
            <a:ext cx="328613"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600" b="1"/>
            </a:lvl1pPr>
          </a:lstStyle>
          <a:p>
            <a:pPr>
              <a:defRPr/>
            </a:pPr>
            <a:fld id="{03207F6D-59AC-4164-916B-651575078657}" type="slidenum">
              <a:rPr lang="en-US" altLang="en-US"/>
              <a:pPr>
                <a:defRPr/>
              </a:pPr>
              <a:t>‹#›</a:t>
            </a:fld>
            <a:endParaRPr lang="en-US" altLang="en-US" sz="1050"/>
          </a:p>
        </p:txBody>
      </p:sp>
      <p:pic>
        <p:nvPicPr>
          <p:cNvPr id="1031"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645819"/>
            <a:ext cx="6862763" cy="31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17783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Lst>
  <p:hf hdr="0" ftr="0" dt="0"/>
  <p:txStyles>
    <p:titleStyle>
      <a:lvl1pPr algn="l" rtl="0" eaLnBrk="0" fontAlgn="base" hangingPunct="0">
        <a:spcBef>
          <a:spcPct val="0"/>
        </a:spcBef>
        <a:spcAft>
          <a:spcPct val="0"/>
        </a:spcAft>
        <a:defRPr sz="21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5pPr>
      <a:lvl6pPr marL="3429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6pPr>
      <a:lvl7pPr marL="6858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7pPr>
      <a:lvl8pPr marL="10287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8pPr>
      <a:lvl9pPr marL="13716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9pPr>
    </p:titleStyle>
    <p:bodyStyle>
      <a:lvl1pPr marL="204788" indent="-204788" algn="l" rtl="0" eaLnBrk="0" fontAlgn="base" hangingPunct="0">
        <a:spcBef>
          <a:spcPts val="825"/>
        </a:spcBef>
        <a:spcAft>
          <a:spcPct val="0"/>
        </a:spcAft>
        <a:buClr>
          <a:schemeClr val="accent1"/>
        </a:buClr>
        <a:buSzPct val="100000"/>
        <a:buFont typeface="Wingdings 2" panose="05020102010507070707" pitchFamily="18" charset="2"/>
        <a:buChar char=""/>
        <a:defRPr sz="1200">
          <a:solidFill>
            <a:schemeClr val="tx1"/>
          </a:solidFill>
          <a:latin typeface="+mn-lt"/>
          <a:ea typeface="MS PGothic" panose="020B0600070205080204" pitchFamily="34" charset="-128"/>
          <a:cs typeface="ＭＳ Ｐゴシック" pitchFamily="-112" charset="-128"/>
        </a:defRPr>
      </a:lvl1pPr>
      <a:lvl2pPr marL="428625" indent="-207169" algn="l" rtl="0" eaLnBrk="0" fontAlgn="base" hangingPunct="0">
        <a:spcBef>
          <a:spcPts val="300"/>
        </a:spcBef>
        <a:spcAft>
          <a:spcPct val="0"/>
        </a:spcAft>
        <a:buChar char="–"/>
        <a:defRPr sz="1200">
          <a:solidFill>
            <a:schemeClr val="tx1"/>
          </a:solidFill>
          <a:latin typeface="+mn-lt"/>
          <a:ea typeface="MS PGothic" panose="020B0600070205080204" pitchFamily="34" charset="-128"/>
          <a:cs typeface="ＭＳ Ｐゴシック" pitchFamily="-112" charset="-128"/>
        </a:defRPr>
      </a:lvl2pPr>
      <a:lvl3pPr marL="607219" indent="-171450" algn="l" rtl="0" eaLnBrk="0" fontAlgn="base" hangingPunct="0">
        <a:spcBef>
          <a:spcPts val="300"/>
        </a:spcBef>
        <a:spcAft>
          <a:spcPct val="0"/>
        </a:spcAft>
        <a:buChar char="•"/>
        <a:defRPr sz="1050">
          <a:solidFill>
            <a:schemeClr val="tx1"/>
          </a:solidFill>
          <a:latin typeface="+mn-lt"/>
          <a:ea typeface="MS PGothic" panose="020B0600070205080204" pitchFamily="34" charset="-128"/>
          <a:cs typeface="ＭＳ Ｐゴシック" pitchFamily="-112" charset="-128"/>
        </a:defRPr>
      </a:lvl3pPr>
      <a:lvl4pPr marL="771525"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4pPr>
      <a:lvl5pPr marL="900113"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5pPr>
      <a:lvl6pPr marL="1885950" indent="-171450" algn="l" rtl="0" eaLnBrk="1" fontAlgn="base" hangingPunct="1">
        <a:spcBef>
          <a:spcPct val="20000"/>
        </a:spcBef>
        <a:spcAft>
          <a:spcPct val="0"/>
        </a:spcAft>
        <a:defRPr sz="900">
          <a:solidFill>
            <a:schemeClr val="tx1"/>
          </a:solidFill>
          <a:latin typeface="+mn-lt"/>
          <a:ea typeface="+mn-ea"/>
        </a:defRPr>
      </a:lvl6pPr>
      <a:lvl7pPr marL="2228850" indent="-171450" algn="l" rtl="0" eaLnBrk="1" fontAlgn="base" hangingPunct="1">
        <a:spcBef>
          <a:spcPct val="20000"/>
        </a:spcBef>
        <a:spcAft>
          <a:spcPct val="0"/>
        </a:spcAft>
        <a:defRPr sz="900">
          <a:solidFill>
            <a:schemeClr val="tx1"/>
          </a:solidFill>
          <a:latin typeface="+mn-lt"/>
          <a:ea typeface="+mn-ea"/>
        </a:defRPr>
      </a:lvl7pPr>
      <a:lvl8pPr marL="2571750" indent="-171450" algn="l" rtl="0" eaLnBrk="1" fontAlgn="base" hangingPunct="1">
        <a:spcBef>
          <a:spcPct val="20000"/>
        </a:spcBef>
        <a:spcAft>
          <a:spcPct val="0"/>
        </a:spcAft>
        <a:defRPr sz="900">
          <a:solidFill>
            <a:schemeClr val="tx1"/>
          </a:solidFill>
          <a:latin typeface="+mn-lt"/>
          <a:ea typeface="+mn-ea"/>
        </a:defRPr>
      </a:lvl8pPr>
      <a:lvl9pPr marL="2914650" indent="-171450" algn="l" rtl="0" eaLnBrk="1" fontAlgn="base" hangingPunct="1">
        <a:spcBef>
          <a:spcPct val="20000"/>
        </a:spcBef>
        <a:spcAft>
          <a:spcPct val="0"/>
        </a:spcAft>
        <a:defRPr sz="900">
          <a:solidFill>
            <a:schemeClr val="tx1"/>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hyperlink" Target="https://1.ieee802.org/802-nendica/ieee-802-nendica-procedures"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1.ieee802.org/802-nendica" TargetMode="External"/><Relationship Id="rId2" Type="http://schemas.openxmlformats.org/officeDocument/2006/relationships/hyperlink" Target="https://mentor.ieee.org/802.1/documents?is_group=ICne"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Grp="1" noChangeArrowheads="1"/>
          </p:cNvSpPr>
          <p:nvPr>
            <p:ph type="title"/>
          </p:nvPr>
        </p:nvSpPr>
        <p:spPr>
          <a:xfrm>
            <a:off x="342900" y="198439"/>
            <a:ext cx="6172200" cy="371475"/>
          </a:xfrm>
        </p:spPr>
        <p:txBody>
          <a:bodyPr>
            <a:normAutofit fontScale="90000"/>
          </a:bodyPr>
          <a:lstStyle/>
          <a:p>
            <a:r>
              <a:rPr lang="en-US" altLang="en-US" sz="1600" dirty="0"/>
              <a:t>IC17-001 IEEE 802 Network Enhancements for the Next Decade</a:t>
            </a:r>
            <a:br>
              <a:rPr lang="en-US" altLang="en-US" dirty="0"/>
            </a:br>
            <a:br>
              <a:rPr lang="en-US" altLang="en-US" dirty="0"/>
            </a:br>
            <a:r>
              <a:rPr lang="en-US" altLang="en-US" sz="1500" dirty="0"/>
              <a:t>Type: </a:t>
            </a:r>
            <a:r>
              <a:rPr lang="en-US" altLang="en-US" sz="1500" b="0" dirty="0">
                <a:solidFill>
                  <a:srgbClr val="0070C0"/>
                </a:solidFill>
              </a:rPr>
              <a:t>Individual</a:t>
            </a:r>
            <a:r>
              <a:rPr lang="en-US" altLang="en-US" sz="1500" dirty="0">
                <a:solidFill>
                  <a:srgbClr val="FF0000"/>
                </a:solidFill>
              </a:rPr>
              <a:t>  </a:t>
            </a:r>
            <a:r>
              <a:rPr lang="en-US" altLang="en-US" sz="1500" dirty="0"/>
              <a:t>Report Date: </a:t>
            </a:r>
            <a:r>
              <a:rPr lang="en-US" altLang="en-US" sz="1500" b="0" dirty="0">
                <a:solidFill>
                  <a:srgbClr val="0070C0"/>
                </a:solidFill>
              </a:rPr>
              <a:t>February 2020</a:t>
            </a:r>
            <a:endParaRPr lang="en-US" altLang="en-US" b="0" dirty="0">
              <a:solidFill>
                <a:srgbClr val="0070C0"/>
              </a:solidFill>
            </a:endParaRPr>
          </a:p>
        </p:txBody>
      </p:sp>
      <p:sp>
        <p:nvSpPr>
          <p:cNvPr id="19459" name="Rectangle 15"/>
          <p:cNvSpPr>
            <a:spLocks noGrp="1" noChangeArrowheads="1"/>
          </p:cNvSpPr>
          <p:nvPr>
            <p:ph idx="1"/>
          </p:nvPr>
        </p:nvSpPr>
        <p:spPr>
          <a:xfrm>
            <a:off x="342900" y="1300972"/>
            <a:ext cx="6172200" cy="3365047"/>
          </a:xfrm>
          <a:noFill/>
          <a:ln>
            <a:noFill/>
          </a:ln>
        </p:spPr>
        <p:txBody>
          <a:bodyPr/>
          <a:lstStyle/>
          <a:p>
            <a:r>
              <a:rPr lang="en-US" altLang="en-US" b="1" dirty="0"/>
              <a:t>Chair</a:t>
            </a:r>
            <a:r>
              <a:rPr lang="en-US" altLang="en-US" dirty="0"/>
              <a:t>: </a:t>
            </a:r>
            <a:r>
              <a:rPr lang="en-US" altLang="en-US" b="0" dirty="0"/>
              <a:t>Roger Marks (Huawei)</a:t>
            </a:r>
          </a:p>
          <a:p>
            <a:r>
              <a:rPr lang="en-US" altLang="en-US" b="1" dirty="0"/>
              <a:t>Participants</a:t>
            </a:r>
            <a:r>
              <a:rPr lang="en-US" altLang="en-US" dirty="0"/>
              <a:t>: </a:t>
            </a:r>
            <a:r>
              <a:rPr lang="en-US" altLang="en-US" b="0" dirty="0"/>
              <a:t>Varying between 30 – 100 people</a:t>
            </a:r>
          </a:p>
          <a:p>
            <a:r>
              <a:rPr lang="en-US" altLang="en-US" b="1" dirty="0"/>
              <a:t>Procedures</a:t>
            </a:r>
            <a:r>
              <a:rPr lang="en-US" altLang="en-US" dirty="0"/>
              <a:t>: </a:t>
            </a:r>
          </a:p>
          <a:p>
            <a:pPr marL="171450" indent="-171450">
              <a:lnSpc>
                <a:spcPct val="100000"/>
              </a:lnSpc>
              <a:spcBef>
                <a:spcPts val="0"/>
              </a:spcBef>
              <a:buFont typeface="Arial" panose="020B0604020202020204" pitchFamily="34" charset="0"/>
              <a:buChar char="•"/>
            </a:pPr>
            <a:r>
              <a:rPr lang="en-US" altLang="en-US" b="0" dirty="0"/>
              <a:t>IEEE 802 Policies &amp; Procedures</a:t>
            </a:r>
          </a:p>
          <a:p>
            <a:pPr marL="171450" indent="-171450">
              <a:lnSpc>
                <a:spcPct val="100000"/>
              </a:lnSpc>
              <a:spcBef>
                <a:spcPts val="0"/>
              </a:spcBef>
              <a:buFont typeface="Arial" panose="020B0604020202020204" pitchFamily="34" charset="0"/>
              <a:buChar char="•"/>
            </a:pPr>
            <a:r>
              <a:rPr lang="en-US" altLang="en-US" b="0" dirty="0"/>
              <a:t>IEEE 802 LMSC Operations Manual</a:t>
            </a:r>
          </a:p>
          <a:p>
            <a:pPr marL="171450" indent="-171450">
              <a:lnSpc>
                <a:spcPct val="100000"/>
              </a:lnSpc>
              <a:spcBef>
                <a:spcPts val="0"/>
              </a:spcBef>
              <a:buFont typeface="Arial" panose="020B0604020202020204" pitchFamily="34" charset="0"/>
              <a:buChar char="•"/>
            </a:pPr>
            <a:r>
              <a:rPr lang="en-US" altLang="en-US" b="0" dirty="0"/>
              <a:t>IEEE 802 Working Group Policies &amp; Procedures</a:t>
            </a:r>
          </a:p>
          <a:p>
            <a:pPr marL="171450" indent="-171450">
              <a:lnSpc>
                <a:spcPct val="100000"/>
              </a:lnSpc>
              <a:spcBef>
                <a:spcPts val="0"/>
              </a:spcBef>
              <a:buFont typeface="Arial" panose="020B0604020202020204" pitchFamily="34" charset="0"/>
              <a:buChar char="•"/>
            </a:pPr>
            <a:r>
              <a:rPr lang="en-US" altLang="en-US" b="0" dirty="0"/>
              <a:t>IEEE 802 </a:t>
            </a:r>
            <a:r>
              <a:rPr lang="en-US" altLang="en-US" b="0" dirty="0" err="1"/>
              <a:t>Nendica</a:t>
            </a:r>
            <a:r>
              <a:rPr lang="en-US" altLang="en-US" b="0" dirty="0"/>
              <a:t> Report Development Process: </a:t>
            </a:r>
          </a:p>
          <a:p>
            <a:pPr>
              <a:lnSpc>
                <a:spcPct val="100000"/>
              </a:lnSpc>
              <a:spcBef>
                <a:spcPts val="0"/>
              </a:spcBef>
            </a:pPr>
            <a:r>
              <a:rPr lang="en-US" altLang="en-US" b="0" dirty="0"/>
              <a:t>     </a:t>
            </a:r>
            <a:r>
              <a:rPr lang="en-US" altLang="en-US" b="0" dirty="0">
                <a:hlinkClick r:id="rId2"/>
              </a:rPr>
              <a:t>https://1.ieee802.org/802-nendica/ieee-802-nendica-procedures</a:t>
            </a:r>
            <a:endParaRPr lang="en-US" altLang="en-US" b="0" dirty="0"/>
          </a:p>
          <a:p>
            <a:r>
              <a:rPr lang="en-US" altLang="en-US" b="1" dirty="0"/>
              <a:t>Deliverables Listed in the Approved ICAID</a:t>
            </a:r>
            <a:r>
              <a:rPr lang="en-US" altLang="en-US" dirty="0"/>
              <a:t>:</a:t>
            </a:r>
            <a:r>
              <a:rPr lang="en-US" altLang="en-US" b="1" dirty="0">
                <a:solidFill>
                  <a:srgbClr val="FF0000"/>
                </a:solidFill>
              </a:rPr>
              <a:t> </a:t>
            </a:r>
            <a:r>
              <a:rPr lang="en-US" altLang="en-US" dirty="0">
                <a:solidFill>
                  <a:srgbClr val="FF0000"/>
                </a:solidFill>
              </a:rPr>
              <a:t>(Do not modify) </a:t>
            </a:r>
          </a:p>
          <a:p>
            <a:pPr marL="228600" indent="-228600">
              <a:buFont typeface="+mj-lt"/>
              <a:buAutoNum type="arabicPeriod"/>
            </a:pPr>
            <a:r>
              <a:rPr lang="en-US" b="0" dirty="0"/>
              <a:t>Records of the meetings, including minutes and supporting presentations. </a:t>
            </a:r>
          </a:p>
          <a:p>
            <a:pPr marL="228600" indent="-228600">
              <a:buFont typeface="+mj-lt"/>
              <a:buAutoNum type="arabicPeriod"/>
            </a:pPr>
            <a:r>
              <a:rPr lang="en-US" b="0" dirty="0"/>
              <a:t>A set of reports documenting the findings of the IC activity, with recommendations regarding new standardization topics, documentation of use cases and user needs for those topics, and proposed organizational approaches to ensure effective participation from user communities </a:t>
            </a:r>
          </a:p>
        </p:txBody>
      </p:sp>
      <p:sp>
        <p:nvSpPr>
          <p:cNvPr id="19460" name="Slide Number Placeholder 6"/>
          <p:cNvSpPr>
            <a:spLocks noGrp="1"/>
          </p:cNvSpPr>
          <p:nvPr>
            <p:ph type="sldNum" sz="quarter" idx="4294967295"/>
          </p:nvPr>
        </p:nvSpPr>
        <p:spPr>
          <a:xfrm>
            <a:off x="6350794" y="4666019"/>
            <a:ext cx="328612" cy="171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8021CC93-CE8E-470A-B951-6C2146856566}" type="slidenum">
              <a:rPr lang="en-US" altLang="en-US" sz="600">
                <a:solidFill>
                  <a:srgbClr val="000000"/>
                </a:solidFill>
              </a:rPr>
              <a:pPr/>
              <a:t>1</a:t>
            </a:fld>
            <a:endParaRPr lang="en-US" altLang="en-US" sz="600">
              <a:solidFill>
                <a:srgbClr val="000000"/>
              </a:solidFill>
            </a:endParaRPr>
          </a:p>
        </p:txBody>
      </p:sp>
      <p:pic>
        <p:nvPicPr>
          <p:cNvPr id="4" name="Picture 3">
            <a:extLst>
              <a:ext uri="{FF2B5EF4-FFF2-40B4-BE49-F238E27FC236}">
                <a16:creationId xmlns:a16="http://schemas.microsoft.com/office/drawing/2014/main" id="{0DAF88F6-61FA-9741-915C-FB6D5CB39B98}"/>
              </a:ext>
            </a:extLst>
          </p:cNvPr>
          <p:cNvPicPr>
            <a:picLocks noChangeAspect="1"/>
          </p:cNvPicPr>
          <p:nvPr/>
        </p:nvPicPr>
        <p:blipFill>
          <a:blip r:embed="rId3"/>
          <a:stretch>
            <a:fillRect/>
          </a:stretch>
        </p:blipFill>
        <p:spPr>
          <a:xfrm>
            <a:off x="253206" y="-87669"/>
            <a:ext cx="6426200" cy="393700"/>
          </a:xfrm>
          <a:prstGeom prst="rect">
            <a:avLst/>
          </a:prstGeom>
        </p:spPr>
      </p:pic>
    </p:spTree>
    <p:extLst>
      <p:ext uri="{BB962C8B-B14F-4D97-AF65-F5344CB8AC3E}">
        <p14:creationId xmlns:p14="http://schemas.microsoft.com/office/powerpoint/2010/main" val="239739686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p:txBody>
          <a:bodyPr>
            <a:normAutofit/>
          </a:bodyPr>
          <a:lstStyle/>
          <a:p>
            <a:r>
              <a:rPr lang="en-US" altLang="en-US" sz="1400" dirty="0"/>
              <a:t>IC17-001 IEEE 802 Network Enhancements for the Next Decade</a:t>
            </a:r>
            <a:endParaRPr lang="en-US" altLang="en-US" b="0" dirty="0">
              <a:solidFill>
                <a:srgbClr val="FF0000"/>
              </a:solidFill>
            </a:endParaRPr>
          </a:p>
        </p:txBody>
      </p:sp>
      <p:sp>
        <p:nvSpPr>
          <p:cNvPr id="20483" name="Rectangle 15"/>
          <p:cNvSpPr>
            <a:spLocks noGrp="1" noChangeArrowheads="1"/>
          </p:cNvSpPr>
          <p:nvPr>
            <p:ph idx="1"/>
          </p:nvPr>
        </p:nvSpPr>
        <p:spPr>
          <a:xfrm>
            <a:off x="342900" y="829734"/>
            <a:ext cx="6172200" cy="3802592"/>
          </a:xfrm>
        </p:spPr>
        <p:txBody>
          <a:bodyPr>
            <a:normAutofit/>
          </a:bodyPr>
          <a:lstStyle/>
          <a:p>
            <a:pPr eaLnBrk="1" hangingPunct="1">
              <a:buClr>
                <a:srgbClr val="00B5E2"/>
              </a:buClr>
            </a:pPr>
            <a:r>
              <a:rPr lang="en-US" altLang="en-US" b="1" dirty="0"/>
              <a:t>Status of Deliverables:</a:t>
            </a:r>
            <a:r>
              <a:rPr lang="en-US" altLang="en-US" dirty="0"/>
              <a:t> </a:t>
            </a:r>
          </a:p>
          <a:p>
            <a:pPr marL="171450" lvl="1" indent="-171450">
              <a:buClr>
                <a:srgbClr val="00B5E2"/>
              </a:buClr>
              <a:buFont typeface="Arial" panose="020B0604020202020204" pitchFamily="34" charset="0"/>
              <a:buChar char="•"/>
            </a:pPr>
            <a:r>
              <a:rPr lang="en-US" altLang="en-US" dirty="0">
                <a:latin typeface="Montserrat" panose="00000500000000000000" pitchFamily="2" charset="0"/>
              </a:rPr>
              <a:t>Records of the meetings, including minutes and supporting presentations:</a:t>
            </a:r>
          </a:p>
          <a:p>
            <a:pPr marL="253604" lvl="2" indent="-171450">
              <a:buClr>
                <a:srgbClr val="00B5E2"/>
              </a:buClr>
              <a:buFont typeface="Arial" panose="020B0604020202020204" pitchFamily="34" charset="0"/>
              <a:buChar char="•"/>
            </a:pPr>
            <a:r>
              <a:rPr lang="en-US" altLang="en-US" dirty="0">
                <a:latin typeface="Montserrat" panose="00000500000000000000" pitchFamily="2" charset="0"/>
              </a:rPr>
              <a:t>Posted regularly; see </a:t>
            </a:r>
            <a:r>
              <a:rPr lang="en-US" altLang="en-US" dirty="0">
                <a:latin typeface="Montserrat" panose="00000500000000000000" pitchFamily="2" charset="0"/>
                <a:hlinkClick r:id="rId2">
                  <a:extLst>
                    <a:ext uri="{A12FA001-AC4F-418D-AE19-62706E023703}">
                      <ahyp:hlinkClr xmlns:ahyp="http://schemas.microsoft.com/office/drawing/2018/hyperlinkcolor" val="tx"/>
                    </a:ext>
                  </a:extLst>
                </a:hlinkClick>
              </a:rPr>
              <a:t>https://mentor.ieee.org/802.1/documents?is_group=ICne</a:t>
            </a:r>
            <a:r>
              <a:rPr lang="en-US" altLang="en-US" dirty="0">
                <a:latin typeface="Montserrat" panose="00000500000000000000" pitchFamily="2" charset="0"/>
              </a:rPr>
              <a:t> and </a:t>
            </a:r>
            <a:r>
              <a:rPr lang="en-US" dirty="0">
                <a:hlinkClick r:id="rId3">
                  <a:extLst>
                    <a:ext uri="{A12FA001-AC4F-418D-AE19-62706E023703}">
                      <ahyp:hlinkClr xmlns:ahyp="http://schemas.microsoft.com/office/drawing/2018/hyperlinkcolor" val="tx"/>
                    </a:ext>
                  </a:extLst>
                </a:hlinkClick>
              </a:rPr>
              <a:t>https://1.ieee802.org/802-nendica</a:t>
            </a:r>
            <a:endParaRPr lang="en-US" altLang="en-US" dirty="0">
              <a:latin typeface="Montserrat" panose="00000500000000000000" pitchFamily="2" charset="0"/>
            </a:endParaRPr>
          </a:p>
          <a:p>
            <a:pPr marL="171450" lvl="1" indent="-171450">
              <a:buClr>
                <a:srgbClr val="00B5E2"/>
              </a:buClr>
              <a:buFont typeface="Arial" panose="020B0604020202020204" pitchFamily="34" charset="0"/>
              <a:buChar char="•"/>
            </a:pPr>
            <a:r>
              <a:rPr lang="en-US" altLang="en-US" dirty="0">
                <a:latin typeface="Montserrat" panose="00000500000000000000" pitchFamily="2" charset="0"/>
              </a:rPr>
              <a:t>A set of </a:t>
            </a:r>
            <a:r>
              <a:rPr lang="en-US" altLang="en-US" dirty="0" err="1">
                <a:latin typeface="Montserrat" panose="00000500000000000000" pitchFamily="2" charset="0"/>
              </a:rPr>
              <a:t>Nendica</a:t>
            </a:r>
            <a:r>
              <a:rPr lang="en-US" altLang="en-US" dirty="0">
                <a:latin typeface="Montserrat" panose="00000500000000000000" pitchFamily="2" charset="0"/>
              </a:rPr>
              <a:t> Reports</a:t>
            </a:r>
          </a:p>
          <a:p>
            <a:pPr marL="253604" lvl="2" indent="-171450">
              <a:buClr>
                <a:srgbClr val="00B5E2"/>
              </a:buClr>
              <a:buFont typeface="Arial" panose="020B0604020202020204" pitchFamily="34" charset="0"/>
              <a:buChar char="•"/>
            </a:pPr>
            <a:r>
              <a:rPr lang="en-US" altLang="en-US" dirty="0">
                <a:latin typeface="Montserrat" panose="00000500000000000000" pitchFamily="2" charset="0"/>
              </a:rPr>
              <a:t>First </a:t>
            </a:r>
            <a:r>
              <a:rPr lang="en-US" altLang="en-US" dirty="0" err="1">
                <a:latin typeface="Montserrat" panose="00000500000000000000" pitchFamily="2" charset="0"/>
              </a:rPr>
              <a:t>Nendica</a:t>
            </a:r>
            <a:r>
              <a:rPr lang="en-US" altLang="en-US" dirty="0">
                <a:latin typeface="Montserrat" panose="00000500000000000000" pitchFamily="2" charset="0"/>
              </a:rPr>
              <a:t> Report (Lossless Data Center Networks): published August 2018</a:t>
            </a:r>
          </a:p>
          <a:p>
            <a:pPr marL="253604" lvl="2" indent="-171450">
              <a:buClr>
                <a:srgbClr val="00B5E2"/>
              </a:buClr>
              <a:buFont typeface="Arial" panose="020B0604020202020204" pitchFamily="34" charset="0"/>
              <a:buChar char="•"/>
            </a:pPr>
            <a:r>
              <a:rPr lang="en-US" dirty="0"/>
              <a:t>Second </a:t>
            </a:r>
            <a:r>
              <a:rPr lang="en-US" dirty="0" err="1"/>
              <a:t>Nendica</a:t>
            </a:r>
            <a:r>
              <a:rPr lang="en-US" dirty="0"/>
              <a:t> Report (Flexible Factory IoT): Approval of draft expected March 2020</a:t>
            </a:r>
          </a:p>
          <a:p>
            <a:pPr marL="253604" lvl="2" indent="-171450">
              <a:buClr>
                <a:srgbClr val="00B5E2"/>
              </a:buClr>
              <a:buFont typeface="Arial" panose="020B0604020202020204" pitchFamily="34" charset="0"/>
              <a:buChar char="•"/>
            </a:pPr>
            <a:r>
              <a:rPr lang="en-US" altLang="en-US" dirty="0">
                <a:latin typeface="Montserrat" panose="00000500000000000000" pitchFamily="2" charset="0"/>
              </a:rPr>
              <a:t>Prospective Work Items toward </a:t>
            </a:r>
            <a:r>
              <a:rPr lang="en-US" dirty="0" err="1"/>
              <a:t>Nendica</a:t>
            </a:r>
            <a:r>
              <a:rPr lang="en-US" dirty="0"/>
              <a:t> Reports</a:t>
            </a:r>
            <a:r>
              <a:rPr lang="en-US" altLang="en-US" dirty="0">
                <a:latin typeface="Montserrat" panose="00000500000000000000" pitchFamily="2" charset="0"/>
              </a:rPr>
              <a:t> </a:t>
            </a:r>
          </a:p>
          <a:p>
            <a:pPr marL="383382" lvl="3" indent="-171450">
              <a:buClr>
                <a:srgbClr val="00B5E2"/>
              </a:buClr>
              <a:buFont typeface="Arial" panose="020B0604020202020204" pitchFamily="34" charset="0"/>
              <a:buChar char="•"/>
            </a:pPr>
            <a:r>
              <a:rPr lang="en-US" altLang="en-US" dirty="0">
                <a:latin typeface="Montserrat" panose="00000500000000000000" pitchFamily="2" charset="0"/>
              </a:rPr>
              <a:t>Ongoing Study Item: Managed LAN as a Service</a:t>
            </a:r>
          </a:p>
          <a:p>
            <a:pPr marL="383382" lvl="3" indent="-171450">
              <a:buClr>
                <a:srgbClr val="00B5E2"/>
              </a:buClr>
              <a:buFont typeface="Arial" panose="020B0604020202020204" pitchFamily="34" charset="0"/>
              <a:buChar char="•"/>
            </a:pPr>
            <a:r>
              <a:rPr lang="en-US" altLang="en-US" dirty="0">
                <a:latin typeface="Montserrat" panose="00000500000000000000" pitchFamily="2" charset="0"/>
              </a:rPr>
              <a:t>Planning to initiate two new Work Items (toward new reports) in March 2020</a:t>
            </a:r>
          </a:p>
          <a:p>
            <a:pPr marL="467916" lvl="4" indent="-171450">
              <a:buClr>
                <a:srgbClr val="00B5E2"/>
              </a:buClr>
              <a:buFont typeface="Arial" panose="020B0604020202020204" pitchFamily="34" charset="0"/>
              <a:buChar char="•"/>
            </a:pPr>
            <a:r>
              <a:rPr lang="en-US" altLang="en-US" dirty="0">
                <a:latin typeface="Montserrat" panose="00000500000000000000" pitchFamily="2" charset="0"/>
              </a:rPr>
              <a:t>"The Lossless Network for Data Centers” (revision of published </a:t>
            </a:r>
            <a:r>
              <a:rPr lang="en-US" altLang="en-US" dirty="0" err="1">
                <a:latin typeface="Montserrat" panose="00000500000000000000" pitchFamily="2" charset="0"/>
              </a:rPr>
              <a:t>Nendica</a:t>
            </a:r>
            <a:r>
              <a:rPr lang="en-US" altLang="en-US" dirty="0">
                <a:latin typeface="Montserrat" panose="00000500000000000000" pitchFamily="2" charset="0"/>
              </a:rPr>
              <a:t> Report)	</a:t>
            </a:r>
          </a:p>
          <a:p>
            <a:pPr marL="467916" lvl="4" indent="-171450">
              <a:buClr>
                <a:srgbClr val="00B5E2"/>
              </a:buClr>
              <a:buFont typeface="Arial" panose="020B0604020202020204" pitchFamily="34" charset="0"/>
              <a:buChar char="•"/>
            </a:pPr>
            <a:r>
              <a:rPr lang="en-US" altLang="en-US" dirty="0">
                <a:latin typeface="Montserrat" panose="00000500000000000000" pitchFamily="2" charset="0"/>
              </a:rPr>
              <a:t>“Network Stream and Flow Interworking”</a:t>
            </a:r>
          </a:p>
          <a:p>
            <a:r>
              <a:rPr lang="en-US" dirty="0"/>
              <a:t>Additional Accomplishments: </a:t>
            </a:r>
          </a:p>
          <a:p>
            <a:pPr marL="253604" lvl="2" indent="-171450">
              <a:buClr>
                <a:srgbClr val="00B5E2"/>
              </a:buClr>
              <a:buFont typeface="Arial" panose="020B0604020202020204" pitchFamily="34" charset="0"/>
              <a:buChar char="•"/>
            </a:pPr>
            <a:r>
              <a:rPr lang="en-US" altLang="en-US" dirty="0">
                <a:latin typeface="Montserrat" panose="00000500000000000000" pitchFamily="2" charset="0"/>
              </a:rPr>
              <a:t>Organized presentation (2019-02) and track (2019-06) at North American Network Operator’s Group (NANOG) to highlight Lossless Data Center Networks report and activity</a:t>
            </a:r>
          </a:p>
          <a:p>
            <a:pPr>
              <a:buClr>
                <a:srgbClr val="00B5E2"/>
              </a:buClr>
            </a:pPr>
            <a:r>
              <a:rPr lang="en-US" altLang="en-US" dirty="0"/>
              <a:t>Future Meetings:</a:t>
            </a:r>
          </a:p>
          <a:p>
            <a:pPr marL="171450" indent="-171450">
              <a:buClr>
                <a:srgbClr val="00B5E2"/>
              </a:buClr>
              <a:buFont typeface="Arial" panose="020B0604020202020204" pitchFamily="34" charset="0"/>
              <a:buChar char="•"/>
            </a:pPr>
            <a:r>
              <a:rPr lang="en-US" altLang="en-US" sz="1100" b="0" dirty="0"/>
              <a:t>In-person meetings in 7-9 locations in 2020; see </a:t>
            </a:r>
            <a:r>
              <a:rPr lang="en-US" altLang="en-US" sz="1100" b="0" dirty="0">
                <a:hlinkClick r:id="rId3"/>
              </a:rPr>
              <a:t>https://1.ieee802.org/802-nendica</a:t>
            </a:r>
            <a:endParaRPr lang="en-US" altLang="en-US" sz="1100" b="0" dirty="0"/>
          </a:p>
          <a:p>
            <a:pPr marL="171450" indent="-171450">
              <a:buClr>
                <a:srgbClr val="00B5E2"/>
              </a:buClr>
              <a:buFont typeface="Arial" panose="020B0604020202020204" pitchFamily="34" charset="0"/>
              <a:buChar char="•"/>
            </a:pPr>
            <a:r>
              <a:rPr lang="en-US" altLang="en-US" sz="1100" b="0" dirty="0"/>
              <a:t>Frequent teleconferences (4 scheduled in Feb-March 2020)</a:t>
            </a:r>
            <a:endParaRPr lang="en-US" altLang="en-US" sz="900" b="0" dirty="0"/>
          </a:p>
          <a:p>
            <a:pPr>
              <a:buClr>
                <a:srgbClr val="00B5E2"/>
              </a:buClr>
            </a:pPr>
            <a:r>
              <a:rPr lang="en-US" altLang="en-US" dirty="0"/>
              <a:t>Issues: </a:t>
            </a:r>
            <a:r>
              <a:rPr lang="en-US" altLang="en-US" b="0" dirty="0"/>
              <a:t>Editorial support has been greatly appreciated and will be requested again</a:t>
            </a:r>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2</a:t>
            </a:fld>
            <a:endParaRPr lang="en-US" altLang="en-US" sz="600" dirty="0">
              <a:solidFill>
                <a:srgbClr val="000000"/>
              </a:solidFill>
            </a:endParaRPr>
          </a:p>
        </p:txBody>
      </p:sp>
      <p:sp>
        <p:nvSpPr>
          <p:cNvPr id="2" name="TextBox 1">
            <a:extLst>
              <a:ext uri="{FF2B5EF4-FFF2-40B4-BE49-F238E27FC236}">
                <a16:creationId xmlns:a16="http://schemas.microsoft.com/office/drawing/2014/main" id="{897ED938-1FB8-A44E-8AC1-EDBA89EB749F}"/>
              </a:ext>
            </a:extLst>
          </p:cNvPr>
          <p:cNvSpPr txBox="1"/>
          <p:nvPr/>
        </p:nvSpPr>
        <p:spPr>
          <a:xfrm>
            <a:off x="282498" y="44606"/>
            <a:ext cx="6396907" cy="307777"/>
          </a:xfrm>
          <a:prstGeom prst="rect">
            <a:avLst/>
          </a:prstGeom>
          <a:noFill/>
        </p:spPr>
        <p:txBody>
          <a:bodyPr wrap="square" rtlCol="0">
            <a:spAutoFit/>
          </a:bodyPr>
          <a:lstStyle/>
          <a:p>
            <a:r>
              <a:rPr lang="en-US" b="1" dirty="0">
                <a:solidFill>
                  <a:srgbClr val="FF0000"/>
                </a:solidFill>
              </a:rPr>
              <a:t>2020-02-05					IEEE 802.1-20-0013-01-ICne</a:t>
            </a:r>
            <a:endParaRPr lang="en-US" dirty="0">
              <a:solidFill>
                <a:srgbClr val="FF0000"/>
              </a:solidFill>
            </a:endParaRPr>
          </a:p>
        </p:txBody>
      </p:sp>
    </p:spTree>
    <p:extLst>
      <p:ext uri="{BB962C8B-B14F-4D97-AF65-F5344CB8AC3E}">
        <p14:creationId xmlns:p14="http://schemas.microsoft.com/office/powerpoint/2010/main" val="1900109046"/>
      </p:ext>
    </p:extLst>
  </p:cSld>
  <p:clrMapOvr>
    <a:masterClrMapping/>
  </p:clrMapOvr>
  <p:transition/>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76EACC5-D495-4254-8286-CC0BE9216D96}" vid="{DFA36778-8498-4B1A-951F-34213C3E8099}"/>
    </a:ext>
  </a:ext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ieee-sa-template-4x3-LR-Final_rev1</Template>
  <TotalTime>54</TotalTime>
  <Words>359</Words>
  <Application>Microsoft Macintosh PowerPoint</Application>
  <PresentationFormat>Custom</PresentationFormat>
  <Paragraphs>33</Paragraphs>
  <Slides>2</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vt:i4>
      </vt:variant>
    </vt:vector>
  </HeadingPairs>
  <TitlesOfParts>
    <vt:vector size="13" baseType="lpstr">
      <vt:lpstr>Arial</vt:lpstr>
      <vt:lpstr>Calibri</vt:lpstr>
      <vt:lpstr>Lucida Grande</vt:lpstr>
      <vt:lpstr>Montserrat</vt:lpstr>
      <vt:lpstr>Montserrat ExtraBold</vt:lpstr>
      <vt:lpstr>Myriad Pro</vt:lpstr>
      <vt:lpstr>Verdana</vt:lpstr>
      <vt:lpstr>Wingdings</vt:lpstr>
      <vt:lpstr>Wingdings 2</vt:lpstr>
      <vt:lpstr>IEEE_template</vt:lpstr>
      <vt:lpstr>blank</vt:lpstr>
      <vt:lpstr>IC17-001 IEEE 802 Network Enhancements for the Next Decade  Type: Individual  Report Date: February 2020</vt:lpstr>
      <vt:lpstr>IC17-001 IEEE 802 Network Enhancements for the Next Decade</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ICyy-nnn      Name of IC Activity Type: Entity/Individual  Report Date: Day month year</dc:title>
  <dc:creator>Joan Woolery</dc:creator>
  <cp:lastModifiedBy>Roger Marks</cp:lastModifiedBy>
  <cp:revision>10</cp:revision>
  <cp:lastPrinted>2019-10-04T14:43:47Z</cp:lastPrinted>
  <dcterms:created xsi:type="dcterms:W3CDTF">2019-10-22T15:50:24Z</dcterms:created>
  <dcterms:modified xsi:type="dcterms:W3CDTF">2020-02-10T22:48:03Z</dcterms:modified>
</cp:coreProperties>
</file>