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handoutMasterIdLst>
    <p:handoutMasterId r:id="rId15"/>
  </p:handoutMasterIdLst>
  <p:sldIdLst>
    <p:sldId id="256" r:id="rId2"/>
    <p:sldId id="319" r:id="rId3"/>
    <p:sldId id="333" r:id="rId4"/>
    <p:sldId id="332" r:id="rId5"/>
    <p:sldId id="334" r:id="rId6"/>
    <p:sldId id="325" r:id="rId7"/>
    <p:sldId id="339" r:id="rId8"/>
    <p:sldId id="336" r:id="rId9"/>
    <p:sldId id="337" r:id="rId10"/>
    <p:sldId id="335" r:id="rId11"/>
    <p:sldId id="338" r:id="rId12"/>
    <p:sldId id="320"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64" autoAdjust="0"/>
    <p:restoredTop sz="94558" autoAdjust="0"/>
  </p:normalViewPr>
  <p:slideViewPr>
    <p:cSldViewPr showGuides="1">
      <p:cViewPr varScale="1">
        <p:scale>
          <a:sx n="121" d="100"/>
          <a:sy n="121" d="100"/>
        </p:scale>
        <p:origin x="158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2/5/20</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3797736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2020-02-05</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extLst>
      <p:ext uri="{BB962C8B-B14F-4D97-AF65-F5344CB8AC3E}">
        <p14:creationId xmlns:p14="http://schemas.microsoft.com/office/powerpoint/2010/main" val="20605576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dirty="0"/>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extLst>
      <p:ext uri="{BB962C8B-B14F-4D97-AF65-F5344CB8AC3E}">
        <p14:creationId xmlns:p14="http://schemas.microsoft.com/office/powerpoint/2010/main" val="980798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a:defRPr/>
            </a:pPr>
            <a:fld id="{E82AA54B-32AB-F34D-8D9A-3635F3DC8065}" type="slidenum">
              <a:rPr lang="en-CA" altLang="en-US" smtClean="0"/>
              <a:pPr>
                <a:defRPr/>
              </a:pPr>
              <a:t>2</a:t>
            </a:fld>
            <a:endParaRPr lang="en-CA" altLang="en-US"/>
          </a:p>
        </p:txBody>
      </p:sp>
    </p:spTree>
    <p:extLst>
      <p:ext uri="{BB962C8B-B14F-4D97-AF65-F5344CB8AC3E}">
        <p14:creationId xmlns:p14="http://schemas.microsoft.com/office/powerpoint/2010/main" val="3921998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a:defRPr/>
            </a:pPr>
            <a:fld id="{E82AA54B-32AB-F34D-8D9A-3635F3DC8065}" type="slidenum">
              <a:rPr lang="en-CA" altLang="en-US" smtClean="0"/>
              <a:pPr>
                <a:defRPr/>
              </a:pPr>
              <a:t>3</a:t>
            </a:fld>
            <a:endParaRPr lang="en-CA" altLang="en-US"/>
          </a:p>
        </p:txBody>
      </p:sp>
    </p:spTree>
    <p:extLst>
      <p:ext uri="{BB962C8B-B14F-4D97-AF65-F5344CB8AC3E}">
        <p14:creationId xmlns:p14="http://schemas.microsoft.com/office/powerpoint/2010/main" val="2237479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a:defRPr/>
            </a:pPr>
            <a:fld id="{E82AA54B-32AB-F34D-8D9A-3635F3DC8065}" type="slidenum">
              <a:rPr lang="en-CA" altLang="en-US" smtClean="0"/>
              <a:pPr>
                <a:defRPr/>
              </a:pPr>
              <a:t>4</a:t>
            </a:fld>
            <a:endParaRPr lang="en-CA" altLang="en-US"/>
          </a:p>
        </p:txBody>
      </p:sp>
    </p:spTree>
    <p:extLst>
      <p:ext uri="{BB962C8B-B14F-4D97-AF65-F5344CB8AC3E}">
        <p14:creationId xmlns:p14="http://schemas.microsoft.com/office/powerpoint/2010/main" val="834326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a:defRPr/>
            </a:pPr>
            <a:fld id="{E82AA54B-32AB-F34D-8D9A-3635F3DC8065}" type="slidenum">
              <a:rPr lang="en-CA" altLang="en-US" smtClean="0"/>
              <a:pPr>
                <a:defRPr/>
              </a:pPr>
              <a:t>5</a:t>
            </a:fld>
            <a:endParaRPr lang="en-CA" altLang="en-US"/>
          </a:p>
        </p:txBody>
      </p:sp>
    </p:spTree>
    <p:extLst>
      <p:ext uri="{BB962C8B-B14F-4D97-AF65-F5344CB8AC3E}">
        <p14:creationId xmlns:p14="http://schemas.microsoft.com/office/powerpoint/2010/main" val="2874723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content/dam/ieee-standards/standards/web/governance/iccom/IC17-001-IE.pdf" TargetMode="External"/><Relationship Id="rId7" Type="http://schemas.openxmlformats.org/officeDocument/2006/relationships/hyperlink" Target="https://1.ieee802.org/802-nendica/802-ietf-workshop-data-center-bangkok" TargetMode="External"/><Relationship Id="rId2" Type="http://schemas.openxmlformats.org/officeDocument/2006/relationships/hyperlink" Target="https://1.ieee802.org/802-nendica/ieee-802-nendica-procedures" TargetMode="External"/><Relationship Id="rId1" Type="http://schemas.openxmlformats.org/officeDocument/2006/relationships/slideLayout" Target="../slideLayouts/slideLayout2.xml"/><Relationship Id="rId6" Type="http://schemas.openxmlformats.org/officeDocument/2006/relationships/hyperlink" Target="https://mentor.ieee.org/802.1/dcn/18/1-18-0042-00-ICne.pdf" TargetMode="External"/><Relationship Id="rId5" Type="http://schemas.openxmlformats.org/officeDocument/2006/relationships/hyperlink" Target="https://1.ieee802.org/802-nendica/nendica-lldcn/" TargetMode="External"/><Relationship Id="rId4" Type="http://schemas.openxmlformats.org/officeDocument/2006/relationships/hyperlink" Target="https://mentor.ieee.org/802.1/documents?is_group=ICn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1.ieee802.org/802-nendica/ieee-802-nendica-procedure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1.ieee802.org/802-nendica/ieee-802-nendica-procedur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1.ieee802.org/802-nendica/nendica-lldc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beyondstandards.ieee.org/networking/laying-the-foundation-for-the-lossless-data-center/https:/beyondstandards.ieee.org/networking/laying-the-foundation-for-the-lossless-data-center/" TargetMode="External"/><Relationship Id="rId4" Type="http://schemas.openxmlformats.org/officeDocument/2006/relationships/hyperlink" Target="https://1.ieee802.org/802-nendica/802-ietf-workshop-data-center-bangkok/"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755576" y="3743340"/>
            <a:ext cx="7417072" cy="1752600"/>
          </a:xfrm>
        </p:spPr>
        <p:txBody>
          <a:bodyPr/>
          <a:lstStyle/>
          <a:p>
            <a:pPr marL="63500" algn="ctr" eaLnBrk="1" hangingPunct="1">
              <a:lnSpc>
                <a:spcPct val="130000"/>
              </a:lnSpc>
            </a:pPr>
            <a:r>
              <a:rPr lang="en-US" altLang="en-US" sz="2000" dirty="0"/>
              <a:t>DRAFT, as revised in</a:t>
            </a:r>
          </a:p>
          <a:p>
            <a:pPr marL="63500" algn="ctr" eaLnBrk="1" hangingPunct="1">
              <a:lnSpc>
                <a:spcPct val="130000"/>
              </a:lnSpc>
            </a:pPr>
            <a:r>
              <a:rPr lang="en-US" altLang="en-US" sz="2000" dirty="0"/>
              <a:t>Nendica teleconference, 2020-02-05</a:t>
            </a:r>
          </a:p>
          <a:p>
            <a:pPr marL="63500" algn="ctr" eaLnBrk="1" hangingPunct="1">
              <a:lnSpc>
                <a:spcPct val="130000"/>
              </a:lnSpc>
            </a:pPr>
            <a:endParaRPr lang="en-US" altLang="en-US" sz="2000" dirty="0"/>
          </a:p>
          <a:p>
            <a:pPr marL="63500" algn="ctr" eaLnBrk="1" hangingPunct="1">
              <a:lnSpc>
                <a:spcPct val="130000"/>
              </a:lnSpc>
            </a:pPr>
            <a:endParaRPr lang="en-US" altLang="en-US" sz="1800" dirty="0"/>
          </a:p>
          <a:p>
            <a:pPr marL="63500" algn="ctr" eaLnBrk="1" hangingPunct="1">
              <a:lnSpc>
                <a:spcPct val="130000"/>
              </a:lnSpc>
            </a:pPr>
            <a:r>
              <a:rPr lang="en-US" altLang="en-US" dirty="0"/>
              <a:t>2020-02-05</a:t>
            </a:r>
          </a:p>
        </p:txBody>
      </p:sp>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971600" y="980728"/>
            <a:ext cx="7592144" cy="1800200"/>
          </a:xfrm>
        </p:spPr>
        <p:txBody>
          <a:bodyPr anchor="t"/>
          <a:lstStyle/>
          <a:p>
            <a:pPr eaLnBrk="1" hangingPunct="1"/>
            <a:r>
              <a:rPr lang="en-US" altLang="zh-CN" sz="3200" dirty="0"/>
              <a:t>IEEE 802 Nendica Work Item Proposal:</a:t>
            </a:r>
            <a:br>
              <a:rPr lang="en-US" altLang="zh-CN" sz="3200" dirty="0"/>
            </a:br>
            <a:r>
              <a:rPr lang="en-US" altLang="zh-CN" sz="3200" dirty="0"/>
              <a:t>Revision of “The Lossless Network for Data Centers”</a:t>
            </a:r>
            <a:endParaRPr lang="en-US" altLang="en-US" sz="3200" dirty="0"/>
          </a:p>
        </p:txBody>
      </p:sp>
      <p:sp>
        <p:nvSpPr>
          <p:cNvPr id="2" name="TextBox 1">
            <a:extLst>
              <a:ext uri="{FF2B5EF4-FFF2-40B4-BE49-F238E27FC236}">
                <a16:creationId xmlns:a16="http://schemas.microsoft.com/office/drawing/2014/main" id="{2A873566-6CD8-EE41-90DD-3A49C316FEF5}"/>
              </a:ext>
            </a:extLst>
          </p:cNvPr>
          <p:cNvSpPr txBox="1"/>
          <p:nvPr/>
        </p:nvSpPr>
        <p:spPr>
          <a:xfrm>
            <a:off x="5457160" y="251356"/>
            <a:ext cx="3172663" cy="369332"/>
          </a:xfrm>
          <a:prstGeom prst="rect">
            <a:avLst/>
          </a:prstGeom>
          <a:noFill/>
        </p:spPr>
        <p:txBody>
          <a:bodyPr wrap="none" rtlCol="0">
            <a:spAutoFit/>
          </a:bodyPr>
          <a:lstStyle/>
          <a:p>
            <a:r>
              <a:rPr lang="en-US" dirty="0"/>
              <a:t>IEEE 802.1-20-0002-02-ICne</a:t>
            </a:r>
          </a:p>
        </p:txBody>
      </p:sp>
      <p:sp>
        <p:nvSpPr>
          <p:cNvPr id="6" name="TextBox 5">
            <a:extLst>
              <a:ext uri="{FF2B5EF4-FFF2-40B4-BE49-F238E27FC236}">
                <a16:creationId xmlns:a16="http://schemas.microsoft.com/office/drawing/2014/main" id="{CF665EF2-1D23-2446-90C5-1C9D3B033E24}"/>
              </a:ext>
            </a:extLst>
          </p:cNvPr>
          <p:cNvSpPr txBox="1"/>
          <p:nvPr/>
        </p:nvSpPr>
        <p:spPr>
          <a:xfrm>
            <a:off x="3987058" y="260648"/>
            <a:ext cx="954107" cy="369332"/>
          </a:xfrm>
          <a:prstGeom prst="rect">
            <a:avLst/>
          </a:prstGeom>
          <a:noFill/>
        </p:spPr>
        <p:txBody>
          <a:bodyPr wrap="none" rtlCol="0">
            <a:spAutoFit/>
          </a:bodyPr>
          <a:lstStyle/>
          <a:p>
            <a:r>
              <a:rPr lang="en-US" dirty="0">
                <a:solidFill>
                  <a:srgbClr val="FF0000"/>
                </a:solidFill>
              </a:rPr>
              <a:t>DRAFT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179512" y="22140"/>
            <a:ext cx="8856984" cy="1066800"/>
          </a:xfrm>
        </p:spPr>
        <p:txBody>
          <a:bodyPr>
            <a:normAutofit/>
          </a:bodyPr>
          <a:lstStyle/>
          <a:p>
            <a:pPr eaLnBrk="1" hangingPunct="1"/>
            <a:r>
              <a:rPr lang="en-US" altLang="en-US" dirty="0"/>
              <a:t>Proposed Schedule</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107504" y="1124744"/>
            <a:ext cx="8964488" cy="5400600"/>
          </a:xfrm>
        </p:spPr>
        <p:txBody>
          <a:bodyPr/>
          <a:lstStyle/>
          <a:p>
            <a:pPr>
              <a:lnSpc>
                <a:spcPct val="120000"/>
              </a:lnSpc>
            </a:pPr>
            <a:r>
              <a:rPr lang="en-US" sz="1800" dirty="0"/>
              <a:t>Work Item initiation</a:t>
            </a:r>
          </a:p>
          <a:p>
            <a:pPr lvl="1">
              <a:lnSpc>
                <a:spcPct val="120000"/>
              </a:lnSpc>
            </a:pPr>
            <a:r>
              <a:rPr lang="en-US" sz="1600" dirty="0"/>
              <a:t>2020-01-15: present/discuss proposal at Nendica meeting</a:t>
            </a:r>
          </a:p>
          <a:p>
            <a:pPr lvl="1">
              <a:lnSpc>
                <a:spcPct val="120000"/>
              </a:lnSpc>
            </a:pPr>
            <a:r>
              <a:rPr lang="en-US" sz="1600" dirty="0"/>
              <a:t>2020-01-22/23: refine at Nendica meeting</a:t>
            </a:r>
          </a:p>
          <a:p>
            <a:pPr lvl="1">
              <a:lnSpc>
                <a:spcPct val="120000"/>
              </a:lnSpc>
            </a:pPr>
            <a:r>
              <a:rPr lang="en-US" sz="1600" dirty="0"/>
              <a:t>2020-02-06?: finalize in telecon, if necessary</a:t>
            </a:r>
          </a:p>
          <a:p>
            <a:pPr lvl="1">
              <a:lnSpc>
                <a:spcPct val="120000"/>
              </a:lnSpc>
            </a:pPr>
            <a:r>
              <a:rPr lang="en-US" sz="1600" dirty="0"/>
              <a:t>2020-02-14: submit proposal to 802 &amp; 802.1</a:t>
            </a:r>
          </a:p>
          <a:p>
            <a:pPr lvl="1">
              <a:lnSpc>
                <a:spcPct val="120000"/>
              </a:lnSpc>
            </a:pPr>
            <a:r>
              <a:rPr lang="en-US" sz="1600" dirty="0"/>
              <a:t>2020-03-19: agreed by 802.1 WG </a:t>
            </a:r>
          </a:p>
          <a:p>
            <a:pPr>
              <a:lnSpc>
                <a:spcPct val="120000"/>
              </a:lnSpc>
            </a:pPr>
            <a:r>
              <a:rPr lang="en-US" sz="1800" dirty="0"/>
              <a:t>Draft development</a:t>
            </a:r>
          </a:p>
          <a:p>
            <a:pPr lvl="1">
              <a:lnSpc>
                <a:spcPct val="120000"/>
              </a:lnSpc>
            </a:pPr>
            <a:r>
              <a:rPr lang="en-US" sz="1600" dirty="0"/>
              <a:t>Telecons</a:t>
            </a:r>
          </a:p>
          <a:p>
            <a:pPr lvl="1">
              <a:lnSpc>
                <a:spcPct val="120000"/>
              </a:lnSpc>
            </a:pPr>
            <a:r>
              <a:rPr lang="en-US" sz="1600" dirty="0"/>
              <a:t>Meeting: 2020-05-19 to 21 (802.1 Pasadena); 2020-07-14 to 16 (802 Montreal)</a:t>
            </a:r>
          </a:p>
          <a:p>
            <a:pPr>
              <a:lnSpc>
                <a:spcPct val="120000"/>
              </a:lnSpc>
            </a:pPr>
            <a:r>
              <a:rPr lang="en-US" sz="1800" dirty="0"/>
              <a:t>Call for Comments</a:t>
            </a:r>
          </a:p>
          <a:p>
            <a:pPr lvl="1">
              <a:lnSpc>
                <a:spcPct val="120000"/>
              </a:lnSpc>
            </a:pPr>
            <a:r>
              <a:rPr lang="en-US" sz="1600" dirty="0"/>
              <a:t>Agree 2020-07-16 to initiate</a:t>
            </a:r>
          </a:p>
          <a:p>
            <a:pPr lvl="1">
              <a:lnSpc>
                <a:spcPct val="120000"/>
              </a:lnSpc>
            </a:pPr>
            <a:r>
              <a:rPr lang="en-US" sz="1600" dirty="0"/>
              <a:t>Run 2020-07-24  through 2020-08-24</a:t>
            </a:r>
          </a:p>
          <a:p>
            <a:pPr lvl="1">
              <a:lnSpc>
                <a:spcPct val="120000"/>
              </a:lnSpc>
            </a:pPr>
            <a:r>
              <a:rPr lang="en-US" sz="1600" dirty="0"/>
              <a:t>Comment resolution in telecons and 2020-09-22 to 24 (802.1 Stuttgart)</a:t>
            </a:r>
          </a:p>
          <a:p>
            <a:pPr lvl="1">
              <a:lnSpc>
                <a:spcPct val="120000"/>
              </a:lnSpc>
            </a:pPr>
            <a:r>
              <a:rPr lang="en-US" sz="1600" dirty="0"/>
              <a:t>Recirculate; comment resolution in telecons and 2020-11-10 to 12 (802 Bangkok)</a:t>
            </a:r>
          </a:p>
          <a:p>
            <a:pPr>
              <a:lnSpc>
                <a:spcPct val="120000"/>
              </a:lnSpc>
            </a:pPr>
            <a:r>
              <a:rPr lang="en-US" sz="1800" dirty="0"/>
              <a:t>Approval</a:t>
            </a:r>
          </a:p>
          <a:p>
            <a:pPr lvl="1">
              <a:lnSpc>
                <a:spcPct val="120000"/>
              </a:lnSpc>
            </a:pPr>
            <a:r>
              <a:rPr lang="en-US" sz="1600" dirty="0"/>
              <a:t>2020-11-19: IEEE 802.1 WG approval</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10</a:t>
            </a:fld>
            <a:endParaRPr lang="en-US" altLang="en-US" sz="1800" dirty="0">
              <a:solidFill>
                <a:srgbClr val="FFFFFF"/>
              </a:solidFill>
              <a:latin typeface="Arial" panose="020B0604020202020204" pitchFamily="34" charset="0"/>
            </a:endParaRPr>
          </a:p>
        </p:txBody>
      </p:sp>
    </p:spTree>
    <p:extLst>
      <p:ext uri="{BB962C8B-B14F-4D97-AF65-F5344CB8AC3E}">
        <p14:creationId xmlns:p14="http://schemas.microsoft.com/office/powerpoint/2010/main" val="1457922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179512" y="22140"/>
            <a:ext cx="8856984" cy="1066800"/>
          </a:xfrm>
        </p:spPr>
        <p:txBody>
          <a:bodyPr>
            <a:normAutofit/>
          </a:bodyPr>
          <a:lstStyle/>
          <a:p>
            <a:pPr eaLnBrk="1" hangingPunct="1"/>
            <a:r>
              <a:rPr lang="en-US" altLang="en-US" dirty="0"/>
              <a:t>Proposal</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107504" y="1124744"/>
            <a:ext cx="8964488" cy="5400600"/>
          </a:xfrm>
        </p:spPr>
        <p:txBody>
          <a:bodyPr/>
          <a:lstStyle/>
          <a:p>
            <a:pPr>
              <a:lnSpc>
                <a:spcPct val="120000"/>
              </a:lnSpc>
            </a:pPr>
            <a:r>
              <a:rPr lang="en-US" sz="2400" dirty="0"/>
              <a:t>To initiate, within IEEE 802 Nendica, a new Work Item to develop a revision of </a:t>
            </a:r>
            <a:r>
              <a:rPr lang="en-US" sz="2400" i="1" dirty="0"/>
              <a:t>IEEE 802 Nendica Report: The Lossless Network for Data Centers</a:t>
            </a:r>
            <a:r>
              <a:rPr lang="en-US" sz="2400" dirty="0"/>
              <a:t>, with Liang Guo and Paul Congdon as editors.</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11</a:t>
            </a:fld>
            <a:endParaRPr lang="en-US" altLang="en-US" sz="1800" dirty="0">
              <a:solidFill>
                <a:srgbClr val="FFFFFF"/>
              </a:solidFill>
              <a:latin typeface="Arial" panose="020B0604020202020204" pitchFamily="34" charset="0"/>
            </a:endParaRPr>
          </a:p>
        </p:txBody>
      </p:sp>
    </p:spTree>
    <p:extLst>
      <p:ext uri="{BB962C8B-B14F-4D97-AF65-F5344CB8AC3E}">
        <p14:creationId xmlns:p14="http://schemas.microsoft.com/office/powerpoint/2010/main" val="1055506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References</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3628" y="1594833"/>
            <a:ext cx="8478838" cy="4536504"/>
          </a:xfrm>
        </p:spPr>
        <p:txBody>
          <a:bodyPr/>
          <a:lstStyle/>
          <a:p>
            <a:r>
              <a:rPr lang="en-US" sz="2000" dirty="0"/>
              <a:t>IEEE 802 Nendica Procedures</a:t>
            </a:r>
          </a:p>
          <a:p>
            <a:pPr lvl="1"/>
            <a:r>
              <a:rPr lang="en-US" sz="1600" dirty="0">
                <a:hlinkClick r:id="rId2"/>
              </a:rPr>
              <a:t>https://1.ieee802.org/802-nendica/ieee-802-nendica-procedures</a:t>
            </a:r>
            <a:endParaRPr lang="en-US" sz="1600" dirty="0"/>
          </a:p>
          <a:p>
            <a:r>
              <a:rPr lang="en-US" sz="2000" dirty="0"/>
              <a:t>IEEE 802 Nendica ICAID (March 2019 – March 2021)</a:t>
            </a:r>
          </a:p>
          <a:p>
            <a:pPr lvl="1"/>
            <a:r>
              <a:rPr lang="en-US" sz="1600" dirty="0">
                <a:hlinkClick r:id="rId3"/>
              </a:rPr>
              <a:t>https://standards.ieee.org/content/dam/ieee-standards/standards/web/governance/iccom/IC17-001-IE.pdf</a:t>
            </a:r>
            <a:endParaRPr lang="en-US" sz="1600" dirty="0"/>
          </a:p>
          <a:p>
            <a:r>
              <a:rPr lang="en-US" sz="2000" dirty="0"/>
              <a:t>Nendica Document Server</a:t>
            </a:r>
          </a:p>
          <a:p>
            <a:pPr lvl="1"/>
            <a:r>
              <a:rPr lang="en-US" sz="1600" dirty="0">
                <a:hlinkClick r:id="rId4"/>
              </a:rPr>
              <a:t>https://mentor.ieee.org/802.1/documents?is_group=ICne</a:t>
            </a:r>
            <a:endParaRPr lang="en-US" sz="1600" dirty="0"/>
          </a:p>
          <a:p>
            <a:r>
              <a:rPr lang="en-US" sz="2000" dirty="0"/>
              <a:t>Nendica Work Item: Lossless Data Center Networks [LLDCN]</a:t>
            </a:r>
          </a:p>
          <a:p>
            <a:pPr lvl="1"/>
            <a:r>
              <a:rPr lang="en-US" sz="1600" dirty="0">
                <a:hlinkClick r:id="rId5"/>
              </a:rPr>
              <a:t>https://1.ieee802.org/802-nendica/nendica-lldcn</a:t>
            </a:r>
            <a:endParaRPr lang="en-US" sz="1600" dirty="0"/>
          </a:p>
          <a:p>
            <a:r>
              <a:rPr lang="en-US" sz="2000" dirty="0"/>
              <a:t>IEEE 802 Nendica Report: The Lossless Network for Data Centers</a:t>
            </a:r>
          </a:p>
          <a:p>
            <a:pPr lvl="1"/>
            <a:r>
              <a:rPr lang="en-US" sz="1600" dirty="0">
                <a:hlinkClick r:id="rId6"/>
              </a:rPr>
              <a:t>https://mentor.ieee.org/802.1/dcn/18/1-18-0042-00-ICne.pdf</a:t>
            </a:r>
            <a:endParaRPr lang="en-US" altLang="zh-CN" sz="1200" dirty="0"/>
          </a:p>
          <a:p>
            <a:pPr lvl="0"/>
            <a:r>
              <a:rPr lang="en-US" sz="2000" dirty="0">
                <a:solidFill>
                  <a:prstClr val="black"/>
                </a:solidFill>
              </a:rPr>
              <a:t>IEEE 802/IETF Data Center Workshop – Bangkok, 2018-11-10</a:t>
            </a:r>
          </a:p>
          <a:p>
            <a:pPr lvl="1"/>
            <a:r>
              <a:rPr lang="en-US" sz="1600" dirty="0">
                <a:hlinkClick r:id="rId7"/>
              </a:rPr>
              <a:t>https://1.ieee802.org/802-nendica/802-ietf-workshop-data-center-bangkok</a:t>
            </a:r>
            <a:endParaRPr lang="en-US" sz="16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12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998969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576064"/>
          </a:xfrm>
        </p:spPr>
        <p:txBody>
          <a:bodyPr/>
          <a:lstStyle/>
          <a:p>
            <a:pPr eaLnBrk="1" hangingPunct="1"/>
            <a:r>
              <a:rPr lang="en-US" altLang="en-US" sz="2800" dirty="0"/>
              <a:t>IEEE 802 Nendica Report Development Process</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332581" y="836712"/>
            <a:ext cx="8478838" cy="5762476"/>
          </a:xfrm>
        </p:spPr>
        <p:txBody>
          <a:bodyPr/>
          <a:lstStyle/>
          <a:p>
            <a:pPr marL="109537" indent="0">
              <a:buNone/>
            </a:pPr>
            <a:endParaRPr lang="en-US" sz="2400" dirty="0"/>
          </a:p>
          <a:p>
            <a:r>
              <a:rPr lang="en-US" sz="2400" i="1" dirty="0"/>
              <a:t>Nendica work is organized as a set of semi-autonomous Work Items leading to Nendica Reports.</a:t>
            </a:r>
          </a:p>
          <a:p>
            <a:r>
              <a:rPr lang="en-US" sz="2400" i="1" dirty="0"/>
              <a:t>Nendica will ensure that all Work Items are within Nendica scope and that they make progress.</a:t>
            </a:r>
          </a:p>
          <a:p>
            <a:r>
              <a:rPr lang="en-US" sz="2400" i="1" dirty="0"/>
              <a:t>Nendica will ensure ongoing exposure and wide review by issuing Call for Comments on all drafts and completed reports.</a:t>
            </a:r>
          </a:p>
          <a:p>
            <a:endParaRPr lang="en-US" sz="2400" i="1" dirty="0"/>
          </a:p>
          <a:p>
            <a:endParaRPr lang="en-US" sz="2400" i="1" dirty="0"/>
          </a:p>
          <a:p>
            <a:r>
              <a:rPr lang="en-US" dirty="0"/>
              <a:t>See:</a:t>
            </a:r>
          </a:p>
          <a:p>
            <a:pPr lvl="1"/>
            <a:r>
              <a:rPr lang="en-US" sz="2000" dirty="0">
                <a:hlinkClick r:id="rId3"/>
              </a:rPr>
              <a:t>https://1.ieee802.org/802-nendica/ieee-802-nendica-procedures/</a:t>
            </a:r>
            <a:endParaRPr lang="en-US" sz="1800" dirty="0"/>
          </a:p>
          <a:p>
            <a:pPr marL="109537" indent="0">
              <a:buNone/>
            </a:pPr>
            <a:endParaRPr lang="en-US" sz="2400" i="1"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580370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576064"/>
          </a:xfrm>
        </p:spPr>
        <p:txBody>
          <a:bodyPr/>
          <a:lstStyle/>
          <a:p>
            <a:pPr eaLnBrk="1" hangingPunct="1"/>
            <a:r>
              <a:rPr lang="en-US" altLang="en-US" sz="2800" dirty="0"/>
              <a:t>IEEE 802 Nendica Work Item Initiation Process</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332581" y="836712"/>
            <a:ext cx="8478838" cy="5762476"/>
          </a:xfrm>
        </p:spPr>
        <p:txBody>
          <a:bodyPr/>
          <a:lstStyle/>
          <a:p>
            <a:r>
              <a:rPr lang="en-US" sz="2400" i="1" dirty="0"/>
              <a:t>Formal Work Item proposal</a:t>
            </a:r>
          </a:p>
          <a:p>
            <a:pPr lvl="1"/>
            <a:r>
              <a:rPr lang="en-US" sz="2200" i="1" dirty="0"/>
              <a:t>Demonstrate industry interest</a:t>
            </a:r>
          </a:p>
          <a:p>
            <a:pPr lvl="1"/>
            <a:r>
              <a:rPr lang="en-US" sz="2200" i="1" dirty="0"/>
              <a:t>Demonstrate fit with scope</a:t>
            </a:r>
          </a:p>
          <a:p>
            <a:pPr lvl="1"/>
            <a:r>
              <a:rPr lang="en-US" sz="2200" i="1" dirty="0"/>
              <a:t>Identify Editor</a:t>
            </a:r>
          </a:p>
          <a:p>
            <a:r>
              <a:rPr lang="en-US" sz="2400" i="1" dirty="0"/>
              <a:t>With Nendica agreement, circulate for comment</a:t>
            </a:r>
          </a:p>
          <a:p>
            <a:pPr lvl="1"/>
            <a:r>
              <a:rPr lang="en-US" sz="2200" i="1" dirty="0"/>
              <a:t>Circulated to 802 EC and 802.1 Working Group thirty days before IEEE 802 Plenary</a:t>
            </a:r>
          </a:p>
          <a:p>
            <a:pPr lvl="1"/>
            <a:r>
              <a:rPr lang="en-US" sz="2200" i="1" dirty="0"/>
              <a:t>Circulated on Nendica web site</a:t>
            </a:r>
          </a:p>
          <a:p>
            <a:r>
              <a:rPr lang="en-US" sz="2400" i="1" dirty="0"/>
              <a:t>Approval:</a:t>
            </a:r>
          </a:p>
          <a:p>
            <a:pPr lvl="1"/>
            <a:r>
              <a:rPr lang="en-US" sz="2200" i="1" dirty="0"/>
              <a:t>Nendica vote at face-to-face meeting</a:t>
            </a:r>
          </a:p>
          <a:p>
            <a:pPr lvl="1"/>
            <a:r>
              <a:rPr lang="en-US" sz="2200" i="1" dirty="0"/>
              <a:t>Subject to confirmation at 802.1 WG Plenary</a:t>
            </a:r>
          </a:p>
          <a:p>
            <a:pPr marL="109537" indent="0">
              <a:buNone/>
            </a:pPr>
            <a:endParaRPr lang="en-US" dirty="0"/>
          </a:p>
          <a:p>
            <a:r>
              <a:rPr lang="en-US" dirty="0"/>
              <a:t>See:</a:t>
            </a:r>
          </a:p>
          <a:p>
            <a:pPr lvl="1"/>
            <a:r>
              <a:rPr lang="en-US" sz="2000" dirty="0">
                <a:hlinkClick r:id="rId3"/>
              </a:rPr>
              <a:t>https://1.ieee802.org/802-nendica/ieee-802-nendica-procedures/</a:t>
            </a:r>
            <a:endParaRPr lang="en-US" sz="2000" dirty="0"/>
          </a:p>
          <a:p>
            <a:pPr lvl="1"/>
            <a:endParaRPr lang="en-US" sz="2200" i="1"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3</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566583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332581" y="260648"/>
            <a:ext cx="8703915" cy="1066800"/>
          </a:xfrm>
        </p:spPr>
        <p:txBody>
          <a:bodyPr/>
          <a:lstStyle/>
          <a:p>
            <a:pPr eaLnBrk="1" hangingPunct="1"/>
            <a:r>
              <a:rPr lang="en-US" altLang="en-US" dirty="0"/>
              <a:t>Lossless Network for Data Centers</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332581" y="1124744"/>
            <a:ext cx="8478838" cy="5271740"/>
          </a:xfrm>
        </p:spPr>
        <p:txBody>
          <a:bodyPr/>
          <a:lstStyle/>
          <a:p>
            <a:r>
              <a:rPr lang="en-US" sz="2000" dirty="0"/>
              <a:t>Prior Work Item: </a:t>
            </a:r>
            <a:r>
              <a:rPr lang="en-US" sz="2000" dirty="0">
                <a:solidFill>
                  <a:srgbClr val="002060"/>
                </a:solidFill>
                <a:hlinkClick r:id="rId3">
                  <a:extLst>
                    <a:ext uri="{A12FA001-AC4F-418D-AE19-62706E023703}">
                      <ahyp:hlinkClr xmlns:ahyp="http://schemas.microsoft.com/office/drawing/2018/hyperlinkcolor" val="tx"/>
                    </a:ext>
                  </a:extLst>
                </a:hlinkClick>
              </a:rPr>
              <a:t>Lossless Data Center Networks [LLDCN]</a:t>
            </a:r>
            <a:endParaRPr lang="en-US" sz="2000" dirty="0">
              <a:solidFill>
                <a:srgbClr val="002060"/>
              </a:solidFill>
            </a:endParaRPr>
          </a:p>
          <a:p>
            <a:pPr lvl="1"/>
            <a:r>
              <a:rPr lang="en-US" sz="1800" dirty="0"/>
              <a:t>Work Item Editor: Paul Congdon</a:t>
            </a:r>
          </a:p>
          <a:p>
            <a:pPr lvl="1"/>
            <a:r>
              <a:rPr lang="en-US" sz="1800" dirty="0"/>
              <a:t>Initial draft: November 2017 </a:t>
            </a:r>
          </a:p>
          <a:p>
            <a:pPr lvl="1"/>
            <a:r>
              <a:rPr lang="en-US" sz="1800" dirty="0"/>
              <a:t>Call for Comments : 2018-04-13 through 2018-05-13</a:t>
            </a:r>
          </a:p>
          <a:p>
            <a:r>
              <a:rPr lang="en-US" sz="2000" i="1" dirty="0"/>
              <a:t>IEEE 802 Nendica Report: The Lossless Network for Data Centers </a:t>
            </a:r>
            <a:r>
              <a:rPr lang="en-US" sz="2000" dirty="0"/>
              <a:t>(Published 2018-08-17)</a:t>
            </a:r>
          </a:p>
          <a:p>
            <a:pPr lvl="1"/>
            <a:r>
              <a:rPr lang="en-US" sz="1800" dirty="0"/>
              <a:t>12 individuals listed as Contributors/Supporters</a:t>
            </a:r>
          </a:p>
          <a:p>
            <a:pPr lvl="2"/>
            <a:r>
              <a:rPr lang="en-US" sz="1800" dirty="0"/>
              <a:t>11 affiliations, </a:t>
            </a:r>
            <a:r>
              <a:rPr lang="en-US" sz="1800" dirty="0" err="1"/>
              <a:t>inc.</a:t>
            </a:r>
            <a:r>
              <a:rPr lang="en-US" sz="1800" dirty="0"/>
              <a:t> 3 telecom operators, 2 web-scale providers, … </a:t>
            </a:r>
          </a:p>
          <a:p>
            <a:r>
              <a:rPr lang="en-US" sz="2000" dirty="0"/>
              <a:t>Spawned IEEE P802.1Qcz™ Project on Congestion Isolation</a:t>
            </a:r>
          </a:p>
          <a:p>
            <a:pPr lvl="1"/>
            <a:r>
              <a:rPr lang="en-US" sz="1800" dirty="0"/>
              <a:t>authorized 2018-09-27 </a:t>
            </a:r>
          </a:p>
          <a:p>
            <a:r>
              <a:rPr lang="en-US" sz="2000" dirty="0">
                <a:solidFill>
                  <a:srgbClr val="002060"/>
                </a:solidFill>
                <a:hlinkClick r:id="rId4">
                  <a:extLst>
                    <a:ext uri="{A12FA001-AC4F-418D-AE19-62706E023703}">
                      <ahyp:hlinkClr xmlns:ahyp="http://schemas.microsoft.com/office/drawing/2018/hyperlinkcolor" val="tx"/>
                    </a:ext>
                  </a:extLst>
                </a:hlinkClick>
              </a:rPr>
              <a:t>IEEE 802/IETF Data Center Workshop</a:t>
            </a:r>
            <a:endParaRPr lang="en-US" sz="2000" dirty="0">
              <a:solidFill>
                <a:srgbClr val="002060"/>
              </a:solidFill>
            </a:endParaRPr>
          </a:p>
          <a:p>
            <a:pPr lvl="1"/>
            <a:r>
              <a:rPr lang="en-US" sz="1800" dirty="0"/>
              <a:t>Bangkok 2018-1-10, 55 registered participants</a:t>
            </a:r>
          </a:p>
          <a:p>
            <a:r>
              <a:rPr lang="en-US" sz="2000" dirty="0">
                <a:solidFill>
                  <a:srgbClr val="002060"/>
                </a:solidFill>
                <a:hlinkClick r:id="rId5">
                  <a:extLst>
                    <a:ext uri="{A12FA001-AC4F-418D-AE19-62706E023703}">
                      <ahyp:hlinkClr xmlns:ahyp="http://schemas.microsoft.com/office/drawing/2018/hyperlinkcolor" val="tx"/>
                    </a:ext>
                  </a:extLst>
                </a:hlinkClick>
              </a:rPr>
              <a:t>Article in </a:t>
            </a:r>
            <a:r>
              <a:rPr lang="en-US" sz="2000" i="1" dirty="0">
                <a:solidFill>
                  <a:srgbClr val="002060"/>
                </a:solidFill>
                <a:hlinkClick r:id="rId5">
                  <a:extLst>
                    <a:ext uri="{A12FA001-AC4F-418D-AE19-62706E023703}">
                      <ahyp:hlinkClr xmlns:ahyp="http://schemas.microsoft.com/office/drawing/2018/hyperlinkcolor" val="tx"/>
                    </a:ext>
                  </a:extLst>
                </a:hlinkClick>
              </a:rPr>
              <a:t>IEEE SA Beyond Standards</a:t>
            </a:r>
            <a:r>
              <a:rPr lang="en-US" sz="2000" dirty="0">
                <a:solidFill>
                  <a:srgbClr val="002060"/>
                </a:solidFill>
                <a:hlinkClick r:id="rId5">
                  <a:extLst>
                    <a:ext uri="{A12FA001-AC4F-418D-AE19-62706E023703}">
                      <ahyp:hlinkClr xmlns:ahyp="http://schemas.microsoft.com/office/drawing/2018/hyperlinkcolor" val="tx"/>
                    </a:ext>
                  </a:extLst>
                </a:hlinkClick>
              </a:rPr>
              <a:t> </a:t>
            </a:r>
            <a:r>
              <a:rPr lang="en-US" sz="2000" dirty="0"/>
              <a:t>(2018-12-06)</a:t>
            </a:r>
          </a:p>
          <a:p>
            <a:r>
              <a:rPr lang="en-US" sz="2000" dirty="0"/>
              <a:t>Follow-up presentation (2019-02) and track (2019-06) at North American Network Operator’s Group (NANOG) </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049408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07962" y="764704"/>
            <a:ext cx="8478838" cy="6091708"/>
          </a:xfrm>
        </p:spPr>
        <p:txBody>
          <a:bodyPr/>
          <a:lstStyle/>
          <a:p>
            <a:pPr lvl="2"/>
            <a:r>
              <a:rPr lang="en-US" sz="1600" dirty="0"/>
              <a:t>Proposed Nendica Presentation to NANOG 75 (Roger Marks, 2019-01-07)</a:t>
            </a:r>
          </a:p>
          <a:p>
            <a:pPr lvl="2"/>
            <a:r>
              <a:rPr lang="en-US" sz="1600" dirty="0"/>
              <a:t>Draft LLDCN Webinar presentation (Paul Congdon, 2019-01-15)</a:t>
            </a:r>
          </a:p>
          <a:p>
            <a:pPr lvl="2"/>
            <a:r>
              <a:rPr lang="en-US" sz="1600" dirty="0"/>
              <a:t>Congestion Management for Ethernet-based Lossless </a:t>
            </a:r>
            <a:r>
              <a:rPr lang="en-US" sz="1600" dirty="0" err="1"/>
              <a:t>DataCenter</a:t>
            </a:r>
            <a:r>
              <a:rPr lang="en-US" sz="1600" dirty="0"/>
              <a:t> Networks (Jesus Escudero-</a:t>
            </a:r>
            <a:r>
              <a:rPr lang="en-US" sz="1600" dirty="0" err="1"/>
              <a:t>Sahuquillo</a:t>
            </a:r>
            <a:r>
              <a:rPr lang="en-US" sz="1600" dirty="0"/>
              <a:t>, 2019-02-04)</a:t>
            </a:r>
          </a:p>
          <a:p>
            <a:pPr lvl="2"/>
            <a:r>
              <a:rPr lang="en-US" sz="1600" dirty="0"/>
              <a:t>Presentation on Congestion Management for Ethernet-based Lossless </a:t>
            </a:r>
            <a:r>
              <a:rPr lang="en-US" sz="1600" dirty="0" err="1"/>
              <a:t>DataCenter</a:t>
            </a:r>
            <a:r>
              <a:rPr lang="en-US" sz="1600" dirty="0"/>
              <a:t> Networks (Jesus Escudero-</a:t>
            </a:r>
            <a:r>
              <a:rPr lang="en-US" sz="1600" dirty="0" err="1"/>
              <a:t>Sahuquillo</a:t>
            </a:r>
            <a:r>
              <a:rPr lang="en-US" sz="1600" dirty="0"/>
              <a:t>, 2019-02-28)</a:t>
            </a:r>
          </a:p>
          <a:p>
            <a:pPr lvl="2"/>
            <a:r>
              <a:rPr lang="en-US" sz="1600" dirty="0"/>
              <a:t>IETF-104 DCN </a:t>
            </a:r>
            <a:r>
              <a:rPr lang="en-US" sz="1600" dirty="0" err="1"/>
              <a:t>HyperScale</a:t>
            </a:r>
            <a:r>
              <a:rPr lang="en-US" sz="1600" dirty="0"/>
              <a:t> RDMA HPC Report (Paul Congdon, 2019-04-23)</a:t>
            </a:r>
          </a:p>
          <a:p>
            <a:pPr lvl="2"/>
            <a:r>
              <a:rPr lang="en-US" sz="1600" dirty="0"/>
              <a:t>NANOG-76 report (Paul Congdon, 2019-07-15)</a:t>
            </a:r>
          </a:p>
          <a:p>
            <a:pPr lvl="2"/>
            <a:r>
              <a:rPr lang="en-US" sz="1600" dirty="0"/>
              <a:t>LOSSLESS Network for RDMA in ODCC (</a:t>
            </a:r>
            <a:r>
              <a:rPr lang="en-US" sz="1600" dirty="0" err="1"/>
              <a:t>Jie</a:t>
            </a:r>
            <a:r>
              <a:rPr lang="en-US" sz="1600" dirty="0"/>
              <a:t> Li, 2019-07-15)</a:t>
            </a:r>
          </a:p>
          <a:p>
            <a:pPr lvl="2"/>
            <a:r>
              <a:rPr lang="en-US" sz="1600" dirty="0"/>
              <a:t>Testing LOSSLESS Network for RDMA (Liang Guo, Feng Gao, </a:t>
            </a:r>
            <a:r>
              <a:rPr lang="en-US" sz="1600" dirty="0" err="1"/>
              <a:t>Liyang</a:t>
            </a:r>
            <a:r>
              <a:rPr lang="en-US" sz="1600" dirty="0"/>
              <a:t> Sun, Jun Liu, </a:t>
            </a:r>
            <a:r>
              <a:rPr lang="en-US" sz="1600" dirty="0" err="1"/>
              <a:t>Qingchun</a:t>
            </a:r>
            <a:r>
              <a:rPr lang="en-US" sz="1600" dirty="0"/>
              <a:t> Song, 2019-07-15)</a:t>
            </a:r>
          </a:p>
          <a:p>
            <a:pPr lvl="2"/>
            <a:r>
              <a:rPr lang="en-US" sz="1600" dirty="0"/>
              <a:t>Strategies to drastically improve congestion control in high performance data centers: next steps for RDMA (Jesus Escudero-</a:t>
            </a:r>
            <a:r>
              <a:rPr lang="en-US" sz="1600" dirty="0" err="1"/>
              <a:t>Sahuquillo</a:t>
            </a:r>
            <a:r>
              <a:rPr lang="en-US" sz="1600" dirty="0"/>
              <a:t>, 2019-07-18)</a:t>
            </a:r>
          </a:p>
          <a:p>
            <a:pPr lvl="2"/>
            <a:r>
              <a:rPr lang="en-US" sz="1600" dirty="0"/>
              <a:t>IETF </a:t>
            </a:r>
            <a:r>
              <a:rPr lang="en-US" sz="1600" dirty="0" err="1"/>
              <a:t>Sidemeeting</a:t>
            </a:r>
            <a:r>
              <a:rPr lang="en-US" sz="1600" dirty="0"/>
              <a:t> (Paul Congdon, 2019-07-22)</a:t>
            </a:r>
          </a:p>
          <a:p>
            <a:pPr lvl="2"/>
            <a:r>
              <a:rPr lang="en-US" sz="1600" dirty="0"/>
              <a:t>IETF-105 </a:t>
            </a:r>
            <a:r>
              <a:rPr lang="en-US" sz="1600" dirty="0" err="1"/>
              <a:t>Sidemeeting</a:t>
            </a:r>
            <a:r>
              <a:rPr lang="en-US" sz="1600" dirty="0"/>
              <a:t> minutes (Paul Congdon, 2019-09-18)</a:t>
            </a:r>
          </a:p>
          <a:p>
            <a:pPr lvl="2"/>
            <a:r>
              <a:rPr lang="en-US" sz="1600" dirty="0"/>
              <a:t>Introduction of a Potential New Work Item for Data Center Network (Liang Guo, </a:t>
            </a:r>
            <a:r>
              <a:rPr lang="en-US" sz="1600" dirty="0" err="1"/>
              <a:t>Liyang</a:t>
            </a:r>
            <a:r>
              <a:rPr lang="en-US" sz="1600" dirty="0"/>
              <a:t> Sun, Jun Liu, </a:t>
            </a:r>
            <a:r>
              <a:rPr lang="en-US" sz="1600" dirty="0" err="1"/>
              <a:t>Qingchun</a:t>
            </a:r>
            <a:r>
              <a:rPr lang="en-US" sz="1600" dirty="0"/>
              <a:t> Song, 2019-10-31)</a:t>
            </a:r>
          </a:p>
          <a:p>
            <a:pPr lvl="2"/>
            <a:r>
              <a:rPr lang="en-US" sz="1600" dirty="0"/>
              <a:t>Update: Lossless Networks in ODCC (Liang Guo, </a:t>
            </a:r>
            <a:r>
              <a:rPr lang="en-US" sz="1600" dirty="0" err="1"/>
              <a:t>Liyang</a:t>
            </a:r>
            <a:r>
              <a:rPr lang="en-US" sz="1600" dirty="0"/>
              <a:t> Sun, 2019-11-11)</a:t>
            </a:r>
          </a:p>
          <a:p>
            <a:pPr lvl="2"/>
            <a:r>
              <a:rPr lang="en-US" sz="1600" dirty="0"/>
              <a:t>Lossless Network (Jun Liu, 2019-12-13)</a:t>
            </a:r>
          </a:p>
          <a:p>
            <a:pPr lvl="2"/>
            <a:r>
              <a:rPr lang="en-US" sz="1600" dirty="0" err="1"/>
              <a:t>RoCE</a:t>
            </a:r>
            <a:r>
              <a:rPr lang="en-US" sz="1600" dirty="0"/>
              <a:t> Network Proposal (</a:t>
            </a:r>
            <a:r>
              <a:rPr lang="en-US" sz="1600" dirty="0" err="1"/>
              <a:t>Qingchun</a:t>
            </a:r>
            <a:r>
              <a:rPr lang="en-US" sz="1600" dirty="0"/>
              <a:t> Song, 2019-11-12)</a:t>
            </a:r>
          </a:p>
          <a:p>
            <a:pPr lvl="2"/>
            <a:r>
              <a:rPr lang="en-US" sz="1600" dirty="0"/>
              <a:t>High Performance Computing Ethernet (Yolanda Yu, 2019-11-14)</a:t>
            </a:r>
          </a:p>
          <a:p>
            <a:pPr lvl="2"/>
            <a:r>
              <a:rPr lang="en-US" sz="1600" dirty="0"/>
              <a:t>IETF-106 </a:t>
            </a:r>
            <a:r>
              <a:rPr lang="en-US" sz="1600" dirty="0" err="1"/>
              <a:t>Sidemeeting</a:t>
            </a:r>
            <a:r>
              <a:rPr lang="en-US" sz="1600" dirty="0"/>
              <a:t> (Paul Congdon, 2019-11-20)</a:t>
            </a:r>
          </a:p>
        </p:txBody>
      </p:sp>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188828" y="204416"/>
            <a:ext cx="8847668" cy="504056"/>
          </a:xfrm>
        </p:spPr>
        <p:txBody>
          <a:bodyPr/>
          <a:lstStyle/>
          <a:p>
            <a:pPr eaLnBrk="1" hangingPunct="1"/>
            <a:r>
              <a:rPr lang="en-US" altLang="en-US" dirty="0"/>
              <a:t>Nendica DCN Contributions in 2019</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963504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179512" y="22140"/>
            <a:ext cx="8856984" cy="1066800"/>
          </a:xfrm>
        </p:spPr>
        <p:txBody>
          <a:bodyPr>
            <a:normAutofit/>
          </a:bodyPr>
          <a:lstStyle/>
          <a:p>
            <a:pPr eaLnBrk="1" hangingPunct="1"/>
            <a:r>
              <a:rPr lang="en-US" altLang="zh-CN" dirty="0"/>
              <a:t>Prior proposal to revise LLDCN</a:t>
            </a:r>
            <a:endParaRPr lang="en-US" altLang="en-US" dirty="0"/>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107504" y="1124744"/>
            <a:ext cx="8964488" cy="5400600"/>
          </a:xfrm>
        </p:spPr>
        <p:txBody>
          <a:bodyPr/>
          <a:lstStyle/>
          <a:p>
            <a:pPr>
              <a:lnSpc>
                <a:spcPct val="120000"/>
              </a:lnSpc>
            </a:pPr>
            <a:r>
              <a:rPr lang="en-US" sz="2400" i="1" dirty="0"/>
              <a:t>Introduction of a Potential New Work Item for Data Center Network</a:t>
            </a:r>
          </a:p>
          <a:p>
            <a:pPr lvl="1">
              <a:lnSpc>
                <a:spcPct val="120000"/>
              </a:lnSpc>
            </a:pPr>
            <a:r>
              <a:rPr lang="en-US" sz="2200" dirty="0"/>
              <a:t>Liang Guo (CAICT); </a:t>
            </a:r>
            <a:r>
              <a:rPr lang="en-US" sz="2200" dirty="0" err="1"/>
              <a:t>Liyang</a:t>
            </a:r>
            <a:r>
              <a:rPr lang="en-US" sz="2200" dirty="0"/>
              <a:t> Sun (Huawei); Jun Liu (Cisco); </a:t>
            </a:r>
            <a:r>
              <a:rPr lang="en-US" sz="2200" dirty="0" err="1"/>
              <a:t>Qingchun</a:t>
            </a:r>
            <a:r>
              <a:rPr lang="en-US" sz="2200" dirty="0"/>
              <a:t> Song(Mellanox)</a:t>
            </a:r>
          </a:p>
          <a:p>
            <a:pPr lvl="1">
              <a:lnSpc>
                <a:spcPct val="120000"/>
              </a:lnSpc>
            </a:pPr>
            <a:r>
              <a:rPr lang="en-US" sz="2200" dirty="0"/>
              <a:t>2019-10-31</a:t>
            </a:r>
          </a:p>
          <a:p>
            <a:pPr>
              <a:lnSpc>
                <a:spcPct val="120000"/>
              </a:lnSpc>
            </a:pPr>
            <a:r>
              <a:rPr lang="en-US" sz="2400" dirty="0"/>
              <a:t>Presented to </a:t>
            </a:r>
            <a:r>
              <a:rPr lang="en-US" sz="2400" dirty="0" err="1"/>
              <a:t>Nendica</a:t>
            </a:r>
            <a:r>
              <a:rPr lang="en-US" sz="2400" dirty="0"/>
              <a:t>, 2019-10-31 and 2019-11-14</a:t>
            </a:r>
          </a:p>
          <a:p>
            <a:pPr>
              <a:lnSpc>
                <a:spcPct val="120000"/>
              </a:lnSpc>
            </a:pPr>
            <a:r>
              <a:rPr lang="en-US" sz="2400" dirty="0"/>
              <a:t>Mentioned some prior Data Center Network (DCN) activity in </a:t>
            </a:r>
            <a:r>
              <a:rPr lang="en-US" sz="2400" dirty="0" err="1"/>
              <a:t>Nendica</a:t>
            </a:r>
            <a:endParaRPr lang="en-US" sz="2400" dirty="0"/>
          </a:p>
          <a:p>
            <a:pPr>
              <a:lnSpc>
                <a:spcPct val="120000"/>
              </a:lnSpc>
            </a:pPr>
            <a:r>
              <a:rPr lang="en-US" sz="2400" dirty="0"/>
              <a:t>Indicated that further DCN contributions will be coming</a:t>
            </a:r>
          </a:p>
          <a:p>
            <a:pPr marL="411162" lvl="1" indent="0">
              <a:lnSpc>
                <a:spcPct val="120000"/>
              </a:lnSpc>
              <a:buNone/>
            </a:pPr>
            <a:endParaRPr lang="en-US" sz="22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dirty="0">
              <a:solidFill>
                <a:srgbClr val="FFFFFF"/>
              </a:solidFill>
              <a:latin typeface="Arial" panose="020B0604020202020204" pitchFamily="34" charset="0"/>
            </a:endParaRPr>
          </a:p>
        </p:txBody>
      </p:sp>
    </p:spTree>
    <p:extLst>
      <p:ext uri="{BB962C8B-B14F-4D97-AF65-F5344CB8AC3E}">
        <p14:creationId xmlns:p14="http://schemas.microsoft.com/office/powerpoint/2010/main" val="3264206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179512" y="22140"/>
            <a:ext cx="8856984" cy="1066800"/>
          </a:xfrm>
        </p:spPr>
        <p:txBody>
          <a:bodyPr>
            <a:normAutofit/>
          </a:bodyPr>
          <a:lstStyle/>
          <a:p>
            <a:pPr eaLnBrk="1" hangingPunct="1"/>
            <a:r>
              <a:rPr lang="en-US" altLang="en-US" dirty="0"/>
              <a:t>Approach to</a:t>
            </a:r>
            <a:r>
              <a:rPr lang="en-US" altLang="zh-CN" dirty="0"/>
              <a:t> revision</a:t>
            </a:r>
            <a:endParaRPr lang="en-US" altLang="en-US" dirty="0"/>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107504" y="1124744"/>
            <a:ext cx="8964488" cy="5400600"/>
          </a:xfrm>
        </p:spPr>
        <p:txBody>
          <a:bodyPr/>
          <a:lstStyle/>
          <a:p>
            <a:pPr>
              <a:lnSpc>
                <a:spcPct val="120000"/>
              </a:lnSpc>
            </a:pPr>
            <a:r>
              <a:rPr lang="en-US" sz="2400" dirty="0"/>
              <a:t>Develop new version of LLDCN Nendica Report</a:t>
            </a:r>
          </a:p>
          <a:p>
            <a:pPr lvl="1">
              <a:lnSpc>
                <a:spcPct val="120000"/>
              </a:lnSpc>
            </a:pPr>
            <a:r>
              <a:rPr lang="en-US" sz="2200" dirty="0"/>
              <a:t>Prior version </a:t>
            </a:r>
            <a:r>
              <a:rPr lang="en-US" sz="2200"/>
              <a:t>becomes replaced</a:t>
            </a:r>
            <a:endParaRPr lang="en-US" sz="2200" dirty="0"/>
          </a:p>
          <a:p>
            <a:pPr lvl="2">
              <a:lnSpc>
                <a:spcPct val="120000"/>
              </a:lnSpc>
            </a:pPr>
            <a:r>
              <a:rPr lang="en-US" sz="2000" dirty="0"/>
              <a:t>Marked as revised on web site</a:t>
            </a:r>
          </a:p>
          <a:p>
            <a:pPr lvl="2">
              <a:lnSpc>
                <a:spcPct val="120000"/>
              </a:lnSpc>
            </a:pPr>
            <a:r>
              <a:rPr lang="en-US" sz="2000" dirty="0"/>
              <a:t>New version indicates that prior version has been revised</a:t>
            </a:r>
          </a:p>
          <a:p>
            <a:pPr lvl="1">
              <a:lnSpc>
                <a:spcPct val="120000"/>
              </a:lnSpc>
            </a:pPr>
            <a:r>
              <a:rPr lang="en-US" sz="2200" dirty="0"/>
              <a:t>Some material carries over to revision</a:t>
            </a:r>
          </a:p>
          <a:p>
            <a:pPr lvl="1">
              <a:lnSpc>
                <a:spcPct val="120000"/>
              </a:lnSpc>
            </a:pPr>
            <a:r>
              <a:rPr lang="en-US" sz="2200" dirty="0"/>
              <a:t>New material added</a:t>
            </a:r>
          </a:p>
          <a:p>
            <a:pPr lvl="1">
              <a:lnSpc>
                <a:spcPct val="120000"/>
              </a:lnSpc>
            </a:pPr>
            <a:r>
              <a:rPr lang="en-US" sz="2200" dirty="0"/>
              <a:t>Material should have relevance to IEEE 802, but may also touch on higher and alternate layers and SDOs</a:t>
            </a:r>
          </a:p>
          <a:p>
            <a:pPr marL="119062" indent="0">
              <a:lnSpc>
                <a:spcPct val="120000"/>
              </a:lnSpc>
              <a:buNone/>
            </a:pPr>
            <a:r>
              <a:rPr lang="en-US" sz="2400" dirty="0"/>
              <a:t>Proposed editors:</a:t>
            </a:r>
          </a:p>
          <a:p>
            <a:pPr marL="119062" indent="0">
              <a:lnSpc>
                <a:spcPct val="120000"/>
              </a:lnSpc>
              <a:buNone/>
            </a:pPr>
            <a:r>
              <a:rPr lang="en-US" sz="2400" dirty="0"/>
              <a:t>	Liang Guo (CAICT/ODCC) and Paul Congdon (Huawei)</a:t>
            </a:r>
          </a:p>
          <a:p>
            <a:pPr marL="411162" lvl="1" indent="0">
              <a:lnSpc>
                <a:spcPct val="120000"/>
              </a:lnSpc>
              <a:buNone/>
            </a:pPr>
            <a:endParaRPr lang="en-US" sz="22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dirty="0">
              <a:solidFill>
                <a:srgbClr val="FFFFFF"/>
              </a:solidFill>
              <a:latin typeface="Arial" panose="020B0604020202020204" pitchFamily="34" charset="0"/>
            </a:endParaRPr>
          </a:p>
        </p:txBody>
      </p:sp>
    </p:spTree>
    <p:extLst>
      <p:ext uri="{BB962C8B-B14F-4D97-AF65-F5344CB8AC3E}">
        <p14:creationId xmlns:p14="http://schemas.microsoft.com/office/powerpoint/2010/main" val="1780516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179512" y="22140"/>
            <a:ext cx="8856984" cy="1066800"/>
          </a:xfrm>
        </p:spPr>
        <p:txBody>
          <a:bodyPr>
            <a:normAutofit/>
          </a:bodyPr>
          <a:lstStyle/>
          <a:p>
            <a:pPr eaLnBrk="1" hangingPunct="1"/>
            <a:r>
              <a:rPr lang="en-US" altLang="en-US" dirty="0"/>
              <a:t>Potential topics</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107504" y="1124744"/>
            <a:ext cx="8964488" cy="5400600"/>
          </a:xfrm>
        </p:spPr>
        <p:txBody>
          <a:bodyPr/>
          <a:lstStyle/>
          <a:p>
            <a:pPr marL="119062" indent="0">
              <a:lnSpc>
                <a:spcPct val="120000"/>
              </a:lnSpc>
              <a:buNone/>
            </a:pPr>
            <a:r>
              <a:rPr lang="en-US" sz="2400" dirty="0"/>
              <a:t>Contribution driven, so content depends on inputs</a:t>
            </a:r>
          </a:p>
          <a:p>
            <a:pPr marL="119062" indent="0">
              <a:lnSpc>
                <a:spcPct val="120000"/>
              </a:lnSpc>
              <a:buNone/>
            </a:pPr>
            <a:r>
              <a:rPr lang="en-US" sz="2400" dirty="0"/>
              <a:t>New topics potentially include:</a:t>
            </a:r>
          </a:p>
          <a:p>
            <a:pPr lvl="1">
              <a:lnSpc>
                <a:spcPct val="120000"/>
              </a:lnSpc>
            </a:pPr>
            <a:r>
              <a:rPr lang="en-US" sz="2000" dirty="0"/>
              <a:t>Approaches to PFC storm elimination</a:t>
            </a:r>
          </a:p>
          <a:p>
            <a:pPr lvl="2">
              <a:lnSpc>
                <a:spcPct val="120000"/>
              </a:lnSpc>
            </a:pPr>
            <a:r>
              <a:rPr lang="en-US" sz="2000" dirty="0"/>
              <a:t>Deadlock detection</a:t>
            </a:r>
          </a:p>
          <a:p>
            <a:pPr lvl="2">
              <a:lnSpc>
                <a:spcPct val="120000"/>
              </a:lnSpc>
            </a:pPr>
            <a:r>
              <a:rPr lang="en-US" sz="2000" dirty="0"/>
              <a:t>Deadlock elimination</a:t>
            </a:r>
          </a:p>
          <a:p>
            <a:pPr lvl="1">
              <a:lnSpc>
                <a:spcPct val="120000"/>
              </a:lnSpc>
            </a:pPr>
            <a:r>
              <a:rPr lang="en-US" sz="2000" dirty="0"/>
              <a:t>Improving Congestion Notification</a:t>
            </a:r>
          </a:p>
          <a:p>
            <a:pPr lvl="2">
              <a:lnSpc>
                <a:spcPct val="120000"/>
              </a:lnSpc>
            </a:pPr>
            <a:r>
              <a:rPr lang="en-US" sz="2000" dirty="0"/>
              <a:t>Issues with Explicit Congestion Notification</a:t>
            </a:r>
          </a:p>
          <a:p>
            <a:pPr lvl="2">
              <a:lnSpc>
                <a:spcPct val="120000"/>
              </a:lnSpc>
            </a:pPr>
            <a:r>
              <a:rPr lang="en-US" sz="2000" dirty="0"/>
              <a:t>Enhanced version of Quantized Congestion Notification (originally IEEE 802.1Qau)</a:t>
            </a:r>
          </a:p>
          <a:p>
            <a:pPr lvl="2">
              <a:lnSpc>
                <a:spcPct val="120000"/>
              </a:lnSpc>
            </a:pPr>
            <a:r>
              <a:rPr lang="en-US" sz="2000" dirty="0"/>
              <a:t>Feasibility of including QoS support</a:t>
            </a:r>
          </a:p>
          <a:p>
            <a:pPr lvl="1">
              <a:lnSpc>
                <a:spcPct val="120000"/>
              </a:lnSpc>
            </a:pPr>
            <a:r>
              <a:rPr lang="en-US" sz="2000" dirty="0"/>
              <a:t>congestion parameter optimization</a:t>
            </a:r>
          </a:p>
          <a:p>
            <a:pPr lvl="2">
              <a:lnSpc>
                <a:spcPct val="120000"/>
              </a:lnSpc>
            </a:pPr>
            <a:r>
              <a:rPr lang="en-US" sz="2000" dirty="0"/>
              <a:t>heuristic algorithm for identifying congestion parameters</a:t>
            </a:r>
          </a:p>
          <a:p>
            <a:pPr lvl="2">
              <a:lnSpc>
                <a:spcPct val="120000"/>
              </a:lnSpc>
            </a:pPr>
            <a:r>
              <a:rPr lang="en-US" sz="2000" dirty="0"/>
              <a:t>Methods for dynamic optimization based on services</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dirty="0">
              <a:solidFill>
                <a:srgbClr val="FFFFFF"/>
              </a:solidFill>
              <a:latin typeface="Arial" panose="020B0604020202020204" pitchFamily="34" charset="0"/>
            </a:endParaRPr>
          </a:p>
        </p:txBody>
      </p:sp>
    </p:spTree>
    <p:extLst>
      <p:ext uri="{BB962C8B-B14F-4D97-AF65-F5344CB8AC3E}">
        <p14:creationId xmlns:p14="http://schemas.microsoft.com/office/powerpoint/2010/main" val="3806143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179512" y="22140"/>
            <a:ext cx="8856984" cy="1066800"/>
          </a:xfrm>
        </p:spPr>
        <p:txBody>
          <a:bodyPr>
            <a:normAutofit/>
          </a:bodyPr>
          <a:lstStyle/>
          <a:p>
            <a:pPr eaLnBrk="1" hangingPunct="1"/>
            <a:r>
              <a:rPr lang="en-US" altLang="en-US" dirty="0"/>
              <a:t>Fit to Nendica scope</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107504" y="1124744"/>
            <a:ext cx="8964488" cy="5400600"/>
          </a:xfrm>
        </p:spPr>
        <p:txBody>
          <a:bodyPr/>
          <a:lstStyle/>
          <a:p>
            <a:pPr marL="461962" indent="-342900">
              <a:lnSpc>
                <a:spcPct val="120000"/>
              </a:lnSpc>
              <a:buFont typeface="Arial" panose="020B0604020202020204" pitchFamily="34" charset="0"/>
              <a:buChar char="•"/>
            </a:pPr>
            <a:r>
              <a:rPr lang="en-US" sz="2400" dirty="0"/>
              <a:t>Nendica ICAID “Motivation and Goal” includes:</a:t>
            </a:r>
          </a:p>
          <a:p>
            <a:pPr marL="754062" lvl="1" indent="-342900">
              <a:lnSpc>
                <a:spcPct val="120000"/>
              </a:lnSpc>
              <a:buFont typeface="Arial" panose="020B0604020202020204" pitchFamily="34" charset="0"/>
              <a:buChar char="•"/>
            </a:pPr>
            <a:r>
              <a:rPr lang="en-US" sz="1600" dirty="0"/>
              <a:t>…identify commonalities, gaps, and trends not currently addressed by IEEE 802 standards and projects, and facilitate building industry consensus towards proposals to initiate new standards development efforts. Encouraged topics include enhancements of IEEE 802 communication networks and vertical networks as well as enhanced cooperative functionality among existing IEEE standards in support of network integration...</a:t>
            </a:r>
            <a:endParaRPr lang="en-US" sz="2200" dirty="0"/>
          </a:p>
          <a:p>
            <a:pPr marL="461962" indent="-342900">
              <a:lnSpc>
                <a:spcPct val="120000"/>
              </a:lnSpc>
              <a:buFont typeface="Arial" panose="020B0604020202020204" pitchFamily="34" charset="0"/>
              <a:buChar char="•"/>
            </a:pPr>
            <a:r>
              <a:rPr lang="en-US" sz="2400" dirty="0"/>
              <a:t>Nendica ICAID “Stakeholder Communities” includes:</a:t>
            </a:r>
            <a:endParaRPr lang="en-US" sz="1600" dirty="0"/>
          </a:p>
          <a:p>
            <a:pPr marL="754062" lvl="1" indent="-342900">
              <a:lnSpc>
                <a:spcPct val="120000"/>
              </a:lnSpc>
              <a:buFont typeface="Arial" panose="020B0604020202020204" pitchFamily="34" charset="0"/>
              <a:buChar char="•"/>
            </a:pPr>
            <a:r>
              <a:rPr lang="en-US" sz="1600" dirty="0"/>
              <a:t>… users and producers of systems and components for networking systems, data center networks, high performance computing, cloud computing, telecommunications carriers, ...</a:t>
            </a:r>
          </a:p>
          <a:p>
            <a:pPr marL="461962" indent="-342900">
              <a:lnSpc>
                <a:spcPct val="120000"/>
              </a:lnSpc>
              <a:buFont typeface="Arial" panose="020B0604020202020204" pitchFamily="34" charset="0"/>
              <a:buChar char="•"/>
            </a:pPr>
            <a:r>
              <a:rPr lang="en-US" sz="2400" dirty="0"/>
              <a:t>Work Item is a revision of </a:t>
            </a:r>
            <a:r>
              <a:rPr lang="en-US" sz="2400" i="1" dirty="0"/>
              <a:t>IEEE 802 Nendica Report: The Lossless Network for Data Centers</a:t>
            </a:r>
            <a:r>
              <a:rPr lang="en-US" sz="2400" dirty="0"/>
              <a:t>, which was in scope and is identified in current ICAID.</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dirty="0">
              <a:solidFill>
                <a:srgbClr val="FFFFFF"/>
              </a:solidFill>
              <a:latin typeface="Arial" panose="020B0604020202020204" pitchFamily="34" charset="0"/>
            </a:endParaRPr>
          </a:p>
        </p:txBody>
      </p:sp>
    </p:spTree>
    <p:extLst>
      <p:ext uri="{BB962C8B-B14F-4D97-AF65-F5344CB8AC3E}">
        <p14:creationId xmlns:p14="http://schemas.microsoft.com/office/powerpoint/2010/main" val="13970392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20741</TotalTime>
  <Words>1166</Words>
  <Application>Microsoft Macintosh PowerPoint</Application>
  <PresentationFormat>On-screen Show (4:3)</PresentationFormat>
  <Paragraphs>148</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Georgia</vt:lpstr>
      <vt:lpstr>Trebuchet MS</vt:lpstr>
      <vt:lpstr>Wingdings 2</vt:lpstr>
      <vt:lpstr>Urban</vt:lpstr>
      <vt:lpstr>IEEE 802 Nendica Work Item Proposal: Revision of “The Lossless Network for Data Centers”</vt:lpstr>
      <vt:lpstr>IEEE 802 Nendica Report Development Process</vt:lpstr>
      <vt:lpstr>IEEE 802 Nendica Work Item Initiation Process</vt:lpstr>
      <vt:lpstr>Lossless Network for Data Centers</vt:lpstr>
      <vt:lpstr>Nendica DCN Contributions in 2019</vt:lpstr>
      <vt:lpstr>Prior proposal to revise LLDCN</vt:lpstr>
      <vt:lpstr>Approach to revision</vt:lpstr>
      <vt:lpstr>Potential topics</vt:lpstr>
      <vt:lpstr>Fit to Nendica scope</vt:lpstr>
      <vt:lpstr>Proposed Schedule</vt:lpstr>
      <vt:lpstr>Proposal</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Nendica Work Item Proposal</dc:title>
  <dc:subject/>
  <dc:creator>Roger Marks</dc:creator>
  <cp:keywords>No Restrictions</cp:keywords>
  <dc:description/>
  <cp:lastModifiedBy>Roger Marks</cp:lastModifiedBy>
  <cp:revision>562</cp:revision>
  <dcterms:created xsi:type="dcterms:W3CDTF">2013-11-15T16:17:16Z</dcterms:created>
  <dcterms:modified xsi:type="dcterms:W3CDTF">2020-02-05T18:25:25Z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y fmtid="{D5CDD505-2E9C-101B-9397-08002B2CF9AE}" pid="6" name="_2015_ms_pID_725343">
    <vt:lpwstr>(3)f9MMfjxIzH64nPu+LMaHc4cc+tMD/5j20yxAK3DyzT5uYrAbvZIGlr74V3oJjESpDkYm3RK3
fBAeqrN8fQdJPVqwDI4BzfHYcebZxrWuS9JwEGagZBddrOqFnfsSdOoROtv/urP1NUMm3ARq
2Np0LoolzZ+P45cLxWtlkp7A/BQJrC0OBJAPTnr/FDqWqQAWofplH1kjjAx/tKgde3hqfUfW
CvAfHV9BgDtfHNrbDZ</vt:lpwstr>
  </property>
  <property fmtid="{D5CDD505-2E9C-101B-9397-08002B2CF9AE}" pid="7" name="_2015_ms_pID_7253431">
    <vt:lpwstr>YYY2DFVPgPvIrxTmkSeRNzDDbH0RGdXYFNAXEyHL7gTOCVrkOkV1j0
VIIfElZKhlv68UzYF+my4fB4vkHFUPdjsxOl/6QavdZ99TG/8hqI8bA09HHnIlsFqod8N6ZL
qUqc4zKEpS4jSaiprGjs1K08rLAqR00ID0dWozXL1XNoLV8SpubixXB6qUNHeZhxK2nmfrsO
asg0IZyFRFPBGmsMcgxztYyD1mABi9VllnDj</vt:lpwstr>
  </property>
  <property fmtid="{D5CDD505-2E9C-101B-9397-08002B2CF9AE}" pid="8" name="_2015_ms_pID_7253432">
    <vt:lpwstr>1A==</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1571879020</vt:lpwstr>
  </property>
</Properties>
</file>